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67" r:id="rId2"/>
    <p:sldId id="461" r:id="rId3"/>
    <p:sldId id="472" r:id="rId4"/>
    <p:sldId id="473" r:id="rId5"/>
    <p:sldId id="474" r:id="rId6"/>
    <p:sldId id="475" r:id="rId7"/>
    <p:sldId id="476" r:id="rId8"/>
    <p:sldId id="477" r:id="rId9"/>
    <p:sldId id="478" r:id="rId10"/>
    <p:sldId id="482" r:id="rId11"/>
    <p:sldId id="465" r:id="rId12"/>
    <p:sldId id="466" r:id="rId13"/>
    <p:sldId id="483" r:id="rId14"/>
    <p:sldId id="484" r:id="rId15"/>
    <p:sldId id="485" r:id="rId16"/>
    <p:sldId id="462" r:id="rId17"/>
    <p:sldId id="464" r:id="rId18"/>
    <p:sldId id="471" r:id="rId19"/>
    <p:sldId id="479" r:id="rId20"/>
    <p:sldId id="480" r:id="rId21"/>
    <p:sldId id="481" r:id="rId22"/>
    <p:sldId id="463" r:id="rId23"/>
    <p:sldId id="468" r:id="rId24"/>
    <p:sldId id="501" r:id="rId25"/>
    <p:sldId id="502" r:id="rId26"/>
    <p:sldId id="503"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2" r:id="rId42"/>
    <p:sldId id="453" r:id="rId43"/>
    <p:sldId id="455" r:id="rId44"/>
    <p:sldId id="456" r:id="rId45"/>
    <p:sldId id="457" r:id="rId46"/>
    <p:sldId id="458" r:id="rId47"/>
    <p:sldId id="459" r:id="rId48"/>
    <p:sldId id="460" r:id="rId49"/>
    <p:sldId id="488" r:id="rId50"/>
    <p:sldId id="498" r:id="rId51"/>
    <p:sldId id="499" r:id="rId52"/>
    <p:sldId id="469" r:id="rId53"/>
    <p:sldId id="487" r:id="rId54"/>
    <p:sldId id="504" r:id="rId55"/>
    <p:sldId id="489" r:id="rId56"/>
    <p:sldId id="490" r:id="rId57"/>
    <p:sldId id="496" r:id="rId58"/>
    <p:sldId id="493" r:id="rId59"/>
    <p:sldId id="494" r:id="rId60"/>
    <p:sldId id="500"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93603" autoAdjust="0"/>
  </p:normalViewPr>
  <p:slideViewPr>
    <p:cSldViewPr>
      <p:cViewPr varScale="1">
        <p:scale>
          <a:sx n="106" d="100"/>
          <a:sy n="106" d="100"/>
        </p:scale>
        <p:origin x="1776" y="96"/>
      </p:cViewPr>
      <p:guideLst>
        <p:guide orient="horz" pos="2160"/>
        <p:guide pos="2880"/>
      </p:guideLst>
    </p:cSldViewPr>
  </p:slideViewPr>
  <p:outlineViewPr>
    <p:cViewPr>
      <p:scale>
        <a:sx n="33" d="100"/>
        <a:sy n="33" d="100"/>
      </p:scale>
      <p:origin x="0" y="4128"/>
    </p:cViewPr>
  </p:outlineViewPr>
  <p:notesTextViewPr>
    <p:cViewPr>
      <p:scale>
        <a:sx n="100" d="100"/>
        <a:sy n="100" d="100"/>
      </p:scale>
      <p:origin x="0" y="0"/>
    </p:cViewPr>
  </p:notesTextViewPr>
  <p:sorterViewPr>
    <p:cViewPr>
      <p:scale>
        <a:sx n="100" d="100"/>
        <a:sy n="100" d="100"/>
      </p:scale>
      <p:origin x="0" y="-16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2" Type="http://schemas.openxmlformats.org/officeDocument/2006/relationships/oleObject" Target="file:///\\bmfs\jgornbei$\CLASS%20&amp;%20my%20talks\BM170A\lectures\lecture%20slides%20&amp;%20examples\sec%206-regr\pearson%20vs%20spearman%20r.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bmfs\jgornbei$\CLASS%20&amp;%20my%20talks\BM170A\lectures\lecture%20slides%20&amp;%20examples\sec%206-regr\pearson%20vs%20spearman%20r.xls"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bmfs\jgornbei$\CLASS%20&amp;%20my%20talks\Biostat%20201\notes%20&amp;%20syllabus\examples%20for%20notes\sec%2007-smoothing\spline%20pictures%20for%20notes.xls"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oleObject" Target="file:///\\bmfs\jgornbein$\CLASS%20&amp;%20my%20talks\BM%20265A\examples%20for%20lecture%20slides\survival\chang%20overall%20survival-n=9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0704615480377"/>
          <c:y val="7.4548702245552628E-2"/>
          <c:w val="0.82686813357816447"/>
          <c:h val="0.8326195683872849"/>
        </c:manualLayout>
      </c:layout>
      <c:scatterChart>
        <c:scatterStyle val="lineMarker"/>
        <c:varyColors val="0"/>
        <c:ser>
          <c:idx val="0"/>
          <c:order val="0"/>
          <c:tx>
            <c:v>Priticin</c:v>
          </c:tx>
          <c:spPr>
            <a:ln w="28575">
              <a:noFill/>
            </a:ln>
          </c:spPr>
          <c:marker>
            <c:symbol val="diamond"/>
            <c:size val="10"/>
            <c:spPr>
              <a:solidFill>
                <a:srgbClr val="FF0000"/>
              </a:solidFill>
            </c:spPr>
          </c:marker>
          <c:xVal>
            <c:numRef>
              <c:f>'[wt loss data-priticin vs ucla.xls]datout'!$C$3:$C$22</c:f>
              <c:numCache>
                <c:formatCode>General</c:formatCode>
                <c:ptCount val="20"/>
                <c:pt idx="0">
                  <c:v>1.0091500989568252</c:v>
                </c:pt>
                <c:pt idx="1">
                  <c:v>0.96466497969734899</c:v>
                </c:pt>
                <c:pt idx="2">
                  <c:v>0.95677625263662858</c:v>
                </c:pt>
                <c:pt idx="3">
                  <c:v>0.99447788961194172</c:v>
                </c:pt>
                <c:pt idx="4">
                  <c:v>1.0356226134205397</c:v>
                </c:pt>
                <c:pt idx="5">
                  <c:v>1.0172965055756111</c:v>
                </c:pt>
                <c:pt idx="6">
                  <c:v>1.0133288942282177</c:v>
                </c:pt>
                <c:pt idx="7">
                  <c:v>0.9801626964304806</c:v>
                </c:pt>
                <c:pt idx="8">
                  <c:v>1.0122775330729352</c:v>
                </c:pt>
                <c:pt idx="9">
                  <c:v>0.95285274517050311</c:v>
                </c:pt>
                <c:pt idx="10">
                  <c:v>1.0269385170166159</c:v>
                </c:pt>
                <c:pt idx="11">
                  <c:v>1.0463838073678748</c:v>
                </c:pt>
                <c:pt idx="12">
                  <c:v>1.0357613346435059</c:v>
                </c:pt>
                <c:pt idx="13">
                  <c:v>0.96864463519585253</c:v>
                </c:pt>
                <c:pt idx="14">
                  <c:v>1.0212155977668125</c:v>
                </c:pt>
                <c:pt idx="15">
                  <c:v>1.0497301387827263</c:v>
                </c:pt>
                <c:pt idx="16">
                  <c:v>0.98978569654622983</c:v>
                </c:pt>
                <c:pt idx="17">
                  <c:v>0.96728289657994815</c:v>
                </c:pt>
                <c:pt idx="18">
                  <c:v>1.0445265775286836</c:v>
                </c:pt>
                <c:pt idx="19">
                  <c:v>0.96522904471550852</c:v>
                </c:pt>
              </c:numCache>
            </c:numRef>
          </c:xVal>
          <c:yVal>
            <c:numRef>
              <c:f>'[wt loss data-priticin vs ucla.xls]datout'!$D$3:$D$22</c:f>
              <c:numCache>
                <c:formatCode>General</c:formatCode>
                <c:ptCount val="20"/>
                <c:pt idx="0">
                  <c:v>4.51691130062743</c:v>
                </c:pt>
                <c:pt idx="1">
                  <c:v>5.2522745105440203</c:v>
                </c:pt>
                <c:pt idx="2">
                  <c:v>5.7462010633524399</c:v>
                </c:pt>
                <c:pt idx="3">
                  <c:v>3.6715664063817099</c:v>
                </c:pt>
                <c:pt idx="4">
                  <c:v>3.3173658015685499</c:v>
                </c:pt>
                <c:pt idx="5">
                  <c:v>5.3024898514984704</c:v>
                </c:pt>
                <c:pt idx="6">
                  <c:v>3.9362355588700702</c:v>
                </c:pt>
                <c:pt idx="7">
                  <c:v>6.8046467163500299</c:v>
                </c:pt>
                <c:pt idx="8">
                  <c:v>5.2107336800934796</c:v>
                </c:pt>
                <c:pt idx="9">
                  <c:v>5.0474134776008404</c:v>
                </c:pt>
                <c:pt idx="10">
                  <c:v>6.19733440326437</c:v>
                </c:pt>
                <c:pt idx="11">
                  <c:v>6.6647908404576004</c:v>
                </c:pt>
                <c:pt idx="12">
                  <c:v>3.3802019134902102</c:v>
                </c:pt>
                <c:pt idx="13">
                  <c:v>5.2698858743041503</c:v>
                </c:pt>
                <c:pt idx="14">
                  <c:v>4.5533975474039003</c:v>
                </c:pt>
                <c:pt idx="15">
                  <c:v>4.3438290277438503</c:v>
                </c:pt>
                <c:pt idx="16">
                  <c:v>4.6740701336600301</c:v>
                </c:pt>
                <c:pt idx="17">
                  <c:v>7.1091065176466799</c:v>
                </c:pt>
                <c:pt idx="18">
                  <c:v>4.4492095925077004</c:v>
                </c:pt>
                <c:pt idx="19">
                  <c:v>5.2809392042301297</c:v>
                </c:pt>
              </c:numCache>
            </c:numRef>
          </c:yVal>
          <c:smooth val="0"/>
          <c:extLst xmlns:c16r2="http://schemas.microsoft.com/office/drawing/2015/06/chart">
            <c:ext xmlns:c16="http://schemas.microsoft.com/office/drawing/2014/chart" uri="{C3380CC4-5D6E-409C-BE32-E72D297353CC}">
              <c16:uniqueId val="{00000000-544F-461F-AA5B-C0134301D074}"/>
            </c:ext>
          </c:extLst>
        </c:ser>
        <c:ser>
          <c:idx val="1"/>
          <c:order val="1"/>
          <c:tx>
            <c:v>UCLA</c:v>
          </c:tx>
          <c:spPr>
            <a:ln w="28575">
              <a:noFill/>
            </a:ln>
          </c:spPr>
          <c:marker>
            <c:symbol val="circle"/>
            <c:size val="10"/>
          </c:marker>
          <c:xVal>
            <c:numRef>
              <c:f>'[wt loss data-priticin vs ucla.xls]datout'!$C$25:$C$44</c:f>
              <c:numCache>
                <c:formatCode>General</c:formatCode>
                <c:ptCount val="20"/>
                <c:pt idx="0">
                  <c:v>2.0464808735101307</c:v>
                </c:pt>
                <c:pt idx="1">
                  <c:v>1.9682511644558032</c:v>
                </c:pt>
                <c:pt idx="2">
                  <c:v>1.954738792294245</c:v>
                </c:pt>
                <c:pt idx="3">
                  <c:v>2.0380537670888463</c:v>
                </c:pt>
                <c:pt idx="4">
                  <c:v>1.9671488879257646</c:v>
                </c:pt>
                <c:pt idx="5">
                  <c:v>1.9893343966939134</c:v>
                </c:pt>
                <c:pt idx="6">
                  <c:v>2.0349816848288174</c:v>
                </c:pt>
                <c:pt idx="7">
                  <c:v>2.0462235637953587</c:v>
                </c:pt>
                <c:pt idx="8">
                  <c:v>2.0445015587535069</c:v>
                </c:pt>
                <c:pt idx="9">
                  <c:v>2.0451811728393134</c:v>
                </c:pt>
                <c:pt idx="10">
                  <c:v>2.0318436786864096</c:v>
                </c:pt>
                <c:pt idx="11">
                  <c:v>1.9847668068798403</c:v>
                </c:pt>
                <c:pt idx="12">
                  <c:v>2.0212909937707844</c:v>
                </c:pt>
                <c:pt idx="13">
                  <c:v>2.0068971558886135</c:v>
                </c:pt>
                <c:pt idx="14">
                  <c:v>2.0416840415059303</c:v>
                </c:pt>
                <c:pt idx="15">
                  <c:v>1.9599534285435849</c:v>
                </c:pt>
                <c:pt idx="16">
                  <c:v>2.0475764165174191</c:v>
                </c:pt>
                <c:pt idx="17">
                  <c:v>2.0191693030755995</c:v>
                </c:pt>
                <c:pt idx="18">
                  <c:v>1.9790930936100914</c:v>
                </c:pt>
                <c:pt idx="19">
                  <c:v>1.9784290725104177</c:v>
                </c:pt>
              </c:numCache>
            </c:numRef>
          </c:xVal>
          <c:yVal>
            <c:numRef>
              <c:f>'[wt loss data-priticin vs ucla.xls]datout'!$D$25:$D$44</c:f>
              <c:numCache>
                <c:formatCode>General</c:formatCode>
                <c:ptCount val="20"/>
                <c:pt idx="0">
                  <c:v>9.5192409999999992</c:v>
                </c:pt>
                <c:pt idx="1">
                  <c:v>8.9806109421883402</c:v>
                </c:pt>
                <c:pt idx="2">
                  <c:v>7.2155702951883001</c:v>
                </c:pt>
                <c:pt idx="3">
                  <c:v>8.7310439909991597</c:v>
                </c:pt>
                <c:pt idx="4">
                  <c:v>8.2384556792246695</c:v>
                </c:pt>
                <c:pt idx="5">
                  <c:v>9.3130109638083205</c:v>
                </c:pt>
                <c:pt idx="6">
                  <c:v>7.7091736420894295</c:v>
                </c:pt>
                <c:pt idx="7">
                  <c:v>8.1423123284527907</c:v>
                </c:pt>
                <c:pt idx="8">
                  <c:v>9.5043592258881002</c:v>
                </c:pt>
                <c:pt idx="9">
                  <c:v>8.3449560865257499</c:v>
                </c:pt>
                <c:pt idx="10">
                  <c:v>10.3077789464714</c:v>
                </c:pt>
                <c:pt idx="11">
                  <c:v>10.819241</c:v>
                </c:pt>
                <c:pt idx="12">
                  <c:v>8.5324362572899606</c:v>
                </c:pt>
                <c:pt idx="13">
                  <c:v>9.5790812521492494</c:v>
                </c:pt>
                <c:pt idx="14">
                  <c:v>8.4437212038215801</c:v>
                </c:pt>
                <c:pt idx="15">
                  <c:v>9.0656772630625806</c:v>
                </c:pt>
                <c:pt idx="16">
                  <c:v>8.9875648624710198</c:v>
                </c:pt>
                <c:pt idx="17">
                  <c:v>9.2554085878063805</c:v>
                </c:pt>
                <c:pt idx="18">
                  <c:v>9.8192409999999999</c:v>
                </c:pt>
                <c:pt idx="19">
                  <c:v>9.4911180913190591</c:v>
                </c:pt>
              </c:numCache>
            </c:numRef>
          </c:yVal>
          <c:smooth val="0"/>
          <c:extLst xmlns:c16r2="http://schemas.microsoft.com/office/drawing/2015/06/chart">
            <c:ext xmlns:c16="http://schemas.microsoft.com/office/drawing/2014/chart" uri="{C3380CC4-5D6E-409C-BE32-E72D297353CC}">
              <c16:uniqueId val="{00000001-544F-461F-AA5B-C0134301D074}"/>
            </c:ext>
          </c:extLst>
        </c:ser>
        <c:ser>
          <c:idx val="2"/>
          <c:order val="2"/>
          <c:tx>
            <c:strRef>
              <c:f>'[wt loss data-priticin vs ucla.xls]datout'!$I$8</c:f>
              <c:strCache>
                <c:ptCount val="1"/>
                <c:pt idx="0">
                  <c:v>y</c:v>
                </c:pt>
              </c:strCache>
            </c:strRef>
          </c:tx>
          <c:spPr>
            <a:ln w="38100">
              <a:solidFill>
                <a:schemeClr val="accent1"/>
              </a:solidFill>
            </a:ln>
          </c:spPr>
          <c:marker>
            <c:symbol val="none"/>
          </c:marker>
          <c:xVal>
            <c:numRef>
              <c:f>'[wt loss data-priticin vs ucla.xls]datout'!$H$9:$H$10</c:f>
              <c:numCache>
                <c:formatCode>General</c:formatCode>
                <c:ptCount val="2"/>
                <c:pt idx="0">
                  <c:v>0.5</c:v>
                </c:pt>
                <c:pt idx="1">
                  <c:v>1.5</c:v>
                </c:pt>
              </c:numCache>
            </c:numRef>
          </c:xVal>
          <c:yVal>
            <c:numRef>
              <c:f>'[wt loss data-priticin vs ucla.xls]datout'!$I$9:$I$10</c:f>
              <c:numCache>
                <c:formatCode>General</c:formatCode>
                <c:ptCount val="2"/>
                <c:pt idx="0">
                  <c:v>5</c:v>
                </c:pt>
                <c:pt idx="1">
                  <c:v>5</c:v>
                </c:pt>
              </c:numCache>
            </c:numRef>
          </c:yVal>
          <c:smooth val="0"/>
          <c:extLst xmlns:c16r2="http://schemas.microsoft.com/office/drawing/2015/06/chart">
            <c:ext xmlns:c16="http://schemas.microsoft.com/office/drawing/2014/chart" uri="{C3380CC4-5D6E-409C-BE32-E72D297353CC}">
              <c16:uniqueId val="{00000002-544F-461F-AA5B-C0134301D074}"/>
            </c:ext>
          </c:extLst>
        </c:ser>
        <c:ser>
          <c:idx val="3"/>
          <c:order val="3"/>
          <c:tx>
            <c:strRef>
              <c:f>'[wt loss data-priticin vs ucla.xls]datout'!$I$12</c:f>
              <c:strCache>
                <c:ptCount val="1"/>
                <c:pt idx="0">
                  <c:v>y</c:v>
                </c:pt>
              </c:strCache>
            </c:strRef>
          </c:tx>
          <c:spPr>
            <a:ln w="38100">
              <a:solidFill>
                <a:srgbClr val="FF0000"/>
              </a:solidFill>
            </a:ln>
          </c:spPr>
          <c:marker>
            <c:symbol val="none"/>
          </c:marker>
          <c:xVal>
            <c:numRef>
              <c:f>'[wt loss data-priticin vs ucla.xls]datout'!$H$13:$H$14</c:f>
              <c:numCache>
                <c:formatCode>General</c:formatCode>
                <c:ptCount val="2"/>
                <c:pt idx="0">
                  <c:v>1.5</c:v>
                </c:pt>
                <c:pt idx="1">
                  <c:v>2.5</c:v>
                </c:pt>
              </c:numCache>
            </c:numRef>
          </c:xVal>
          <c:yVal>
            <c:numRef>
              <c:f>'[wt loss data-priticin vs ucla.xls]datout'!$I$13:$I$14</c:f>
              <c:numCache>
                <c:formatCode>General</c:formatCode>
                <c:ptCount val="2"/>
                <c:pt idx="0">
                  <c:v>9</c:v>
                </c:pt>
                <c:pt idx="1">
                  <c:v>9</c:v>
                </c:pt>
              </c:numCache>
            </c:numRef>
          </c:yVal>
          <c:smooth val="0"/>
          <c:extLst xmlns:c16r2="http://schemas.microsoft.com/office/drawing/2015/06/chart">
            <c:ext xmlns:c16="http://schemas.microsoft.com/office/drawing/2014/chart" uri="{C3380CC4-5D6E-409C-BE32-E72D297353CC}">
              <c16:uniqueId val="{00000003-544F-461F-AA5B-C0134301D074}"/>
            </c:ext>
          </c:extLst>
        </c:ser>
        <c:dLbls>
          <c:showLegendKey val="0"/>
          <c:showVal val="0"/>
          <c:showCatName val="0"/>
          <c:showSerName val="0"/>
          <c:showPercent val="0"/>
          <c:showBubbleSize val="0"/>
        </c:dLbls>
        <c:axId val="215438264"/>
        <c:axId val="215434344"/>
      </c:scatterChart>
      <c:valAx>
        <c:axId val="215438264"/>
        <c:scaling>
          <c:orientation val="minMax"/>
          <c:max val="3"/>
          <c:min val="0"/>
        </c:scaling>
        <c:delete val="0"/>
        <c:axPos val="b"/>
        <c:numFmt formatCode="#,##0" sourceLinked="0"/>
        <c:majorTickMark val="out"/>
        <c:minorTickMark val="none"/>
        <c:tickLblPos val="nextTo"/>
        <c:txPr>
          <a:bodyPr rot="0" vert="horz"/>
          <a:lstStyle/>
          <a:p>
            <a:pPr>
              <a:defRPr sz="600" b="0" i="0" u="none" strike="noStrike" baseline="0">
                <a:solidFill>
                  <a:srgbClr val="000000"/>
                </a:solidFill>
                <a:latin typeface="Calibri"/>
                <a:ea typeface="Calibri"/>
                <a:cs typeface="Calibri"/>
              </a:defRPr>
            </a:pPr>
            <a:endParaRPr lang="en-US"/>
          </a:p>
        </c:txPr>
        <c:crossAx val="215434344"/>
        <c:crosses val="autoZero"/>
        <c:crossBetween val="midCat"/>
        <c:majorUnit val="3"/>
      </c:valAx>
      <c:valAx>
        <c:axId val="215434344"/>
        <c:scaling>
          <c:orientation val="minMax"/>
        </c:scaling>
        <c:delete val="0"/>
        <c:axPos val="l"/>
        <c:numFmt formatCode="General" sourceLinked="1"/>
        <c:majorTickMark val="out"/>
        <c:minorTickMark val="none"/>
        <c:tickLblPos val="nextTo"/>
        <c:txPr>
          <a:bodyPr/>
          <a:lstStyle/>
          <a:p>
            <a:pPr>
              <a:defRPr sz="1200"/>
            </a:pPr>
            <a:endParaRPr lang="en-US"/>
          </a:p>
        </c:txPr>
        <c:crossAx val="215438264"/>
        <c:crosses val="autoZero"/>
        <c:crossBetween val="midCat"/>
      </c:valAx>
    </c:plotArea>
    <c:legend>
      <c:legendPos val="r"/>
      <c:legendEntry>
        <c:idx val="2"/>
        <c:delete val="1"/>
      </c:legendEntry>
      <c:legendEntry>
        <c:idx val="3"/>
        <c:delete val="1"/>
      </c:legendEntry>
      <c:layout>
        <c:manualLayout>
          <c:xMode val="edge"/>
          <c:yMode val="edge"/>
          <c:x val="0.18060238696578026"/>
          <c:y val="0.10642931811174029"/>
          <c:w val="0.17348962511761501"/>
          <c:h val="0.19357895449315254"/>
        </c:manualLayout>
      </c:layout>
      <c:overlay val="0"/>
      <c:txPr>
        <a:bodyPr/>
        <a:lstStyle/>
        <a:p>
          <a:pPr>
            <a:defRPr sz="1600"/>
          </a:pPr>
          <a:endParaRPr lang="en-US"/>
        </a:p>
      </c:txPr>
    </c:legend>
    <c:plotVisOnly val="1"/>
    <c:dispBlanksAs val="gap"/>
    <c:showDLblsOverMax val="0"/>
  </c:chart>
  <c:txPr>
    <a:bodyPr/>
    <a:lstStyle/>
    <a:p>
      <a:pPr>
        <a:defRPr sz="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655626380035827E-2"/>
          <c:y val="6.6620126092485868E-2"/>
          <c:w val="0.89320022497187856"/>
          <c:h val="0.86447384798549654"/>
        </c:manualLayout>
      </c:layout>
      <c:scatterChart>
        <c:scatterStyle val="lineMarker"/>
        <c:varyColors val="0"/>
        <c:ser>
          <c:idx val="0"/>
          <c:order val="0"/>
          <c:tx>
            <c:v>Priticin</c:v>
          </c:tx>
          <c:spPr>
            <a:ln w="28575">
              <a:noFill/>
            </a:ln>
          </c:spPr>
          <c:marker>
            <c:symbol val="diamond"/>
            <c:size val="9"/>
            <c:spPr>
              <a:solidFill>
                <a:srgbClr val="FF0000"/>
              </a:solidFill>
            </c:spPr>
          </c:marker>
          <c:xVal>
            <c:numRef>
              <c:f>'[wt loss data-priticin vs ucla.xls]datout'!$C$3:$C$22</c:f>
              <c:numCache>
                <c:formatCode>General</c:formatCode>
                <c:ptCount val="20"/>
                <c:pt idx="0">
                  <c:v>1.0091500989568252</c:v>
                </c:pt>
                <c:pt idx="1">
                  <c:v>0.96466497969734899</c:v>
                </c:pt>
                <c:pt idx="2">
                  <c:v>0.95677625263662858</c:v>
                </c:pt>
                <c:pt idx="3">
                  <c:v>0.99447788961194172</c:v>
                </c:pt>
                <c:pt idx="4">
                  <c:v>1.0356226134205397</c:v>
                </c:pt>
                <c:pt idx="5">
                  <c:v>1.0172965055756111</c:v>
                </c:pt>
                <c:pt idx="6">
                  <c:v>1.0133288942282177</c:v>
                </c:pt>
                <c:pt idx="7">
                  <c:v>0.9801626964304806</c:v>
                </c:pt>
                <c:pt idx="8">
                  <c:v>1.0122775330729352</c:v>
                </c:pt>
                <c:pt idx="9">
                  <c:v>0.95285274517050311</c:v>
                </c:pt>
                <c:pt idx="10">
                  <c:v>1.0269385170166159</c:v>
                </c:pt>
                <c:pt idx="11">
                  <c:v>1.0463838073678748</c:v>
                </c:pt>
                <c:pt idx="12">
                  <c:v>1.0357613346435059</c:v>
                </c:pt>
                <c:pt idx="13">
                  <c:v>0.96864463519585253</c:v>
                </c:pt>
                <c:pt idx="14">
                  <c:v>1.0212155977668125</c:v>
                </c:pt>
                <c:pt idx="15">
                  <c:v>1.0497301387827263</c:v>
                </c:pt>
                <c:pt idx="16">
                  <c:v>0.98978569654622983</c:v>
                </c:pt>
                <c:pt idx="17">
                  <c:v>0.96728289657994815</c:v>
                </c:pt>
                <c:pt idx="18">
                  <c:v>1.0445265775286836</c:v>
                </c:pt>
                <c:pt idx="19">
                  <c:v>0.96522904471550852</c:v>
                </c:pt>
              </c:numCache>
            </c:numRef>
          </c:xVal>
          <c:yVal>
            <c:numRef>
              <c:f>'[wt loss data-priticin vs ucla.xls]datout'!$F$3:$F$22</c:f>
              <c:numCache>
                <c:formatCode>General</c:formatCode>
                <c:ptCount val="20"/>
                <c:pt idx="0">
                  <c:v>17.2665522</c:v>
                </c:pt>
                <c:pt idx="1">
                  <c:v>-3.1948210420000001</c:v>
                </c:pt>
                <c:pt idx="2">
                  <c:v>0.56296460200000009</c:v>
                </c:pt>
                <c:pt idx="3">
                  <c:v>4.210177442</c:v>
                </c:pt>
                <c:pt idx="4">
                  <c:v>-10.677344986</c:v>
                </c:pt>
                <c:pt idx="5">
                  <c:v>-13.368843099999999</c:v>
                </c:pt>
                <c:pt idx="6">
                  <c:v>30.165877859999998</c:v>
                </c:pt>
                <c:pt idx="7">
                  <c:v>18.694352770000002</c:v>
                </c:pt>
                <c:pt idx="8">
                  <c:v>-1.2926413659999998</c:v>
                </c:pt>
                <c:pt idx="9">
                  <c:v>9.0303397600000004</c:v>
                </c:pt>
                <c:pt idx="10">
                  <c:v>-4.3987317629999998</c:v>
                </c:pt>
                <c:pt idx="11">
                  <c:v>2.8967773330000002</c:v>
                </c:pt>
                <c:pt idx="12">
                  <c:v>2.3081943279999999</c:v>
                </c:pt>
                <c:pt idx="13">
                  <c:v>15.4302882</c:v>
                </c:pt>
                <c:pt idx="14">
                  <c:v>-2.2465427879999997</c:v>
                </c:pt>
                <c:pt idx="15">
                  <c:v>1.4349492240000004</c:v>
                </c:pt>
                <c:pt idx="16">
                  <c:v>2.9249476750000003</c:v>
                </c:pt>
                <c:pt idx="17">
                  <c:v>12.057955670000002</c:v>
                </c:pt>
                <c:pt idx="18">
                  <c:v>6.2156008990000009</c:v>
                </c:pt>
                <c:pt idx="19">
                  <c:v>11.979925049999999</c:v>
                </c:pt>
              </c:numCache>
            </c:numRef>
          </c:yVal>
          <c:smooth val="0"/>
          <c:extLst xmlns:c16r2="http://schemas.microsoft.com/office/drawing/2015/06/chart">
            <c:ext xmlns:c16="http://schemas.microsoft.com/office/drawing/2014/chart" uri="{C3380CC4-5D6E-409C-BE32-E72D297353CC}">
              <c16:uniqueId val="{00000000-B1C0-46B9-B591-573246544D71}"/>
            </c:ext>
          </c:extLst>
        </c:ser>
        <c:ser>
          <c:idx val="1"/>
          <c:order val="1"/>
          <c:tx>
            <c:v>UCLA</c:v>
          </c:tx>
          <c:spPr>
            <a:ln w="28575">
              <a:noFill/>
            </a:ln>
          </c:spPr>
          <c:xVal>
            <c:numRef>
              <c:f>'[wt loss data-priticin vs ucla.xls]datout'!$C$25:$C$44</c:f>
              <c:numCache>
                <c:formatCode>General</c:formatCode>
                <c:ptCount val="20"/>
                <c:pt idx="0">
                  <c:v>2.0464808735101307</c:v>
                </c:pt>
                <c:pt idx="1">
                  <c:v>1.9682511644558032</c:v>
                </c:pt>
                <c:pt idx="2">
                  <c:v>1.954738792294245</c:v>
                </c:pt>
                <c:pt idx="3">
                  <c:v>2.0380537670888463</c:v>
                </c:pt>
                <c:pt idx="4">
                  <c:v>1.9671488879257646</c:v>
                </c:pt>
                <c:pt idx="5">
                  <c:v>1.9893343966939134</c:v>
                </c:pt>
                <c:pt idx="6">
                  <c:v>2.0349816848288174</c:v>
                </c:pt>
                <c:pt idx="7">
                  <c:v>2.0462235637953587</c:v>
                </c:pt>
                <c:pt idx="8">
                  <c:v>2.0445015587535069</c:v>
                </c:pt>
                <c:pt idx="9">
                  <c:v>2.0451811728393134</c:v>
                </c:pt>
                <c:pt idx="10">
                  <c:v>2.0318436786864096</c:v>
                </c:pt>
                <c:pt idx="11">
                  <c:v>1.9847668068798403</c:v>
                </c:pt>
                <c:pt idx="12">
                  <c:v>2.0212909937707844</c:v>
                </c:pt>
                <c:pt idx="13">
                  <c:v>2.0068971558886135</c:v>
                </c:pt>
                <c:pt idx="14">
                  <c:v>2.0416840415059303</c:v>
                </c:pt>
                <c:pt idx="15">
                  <c:v>1.9599534285435849</c:v>
                </c:pt>
                <c:pt idx="16">
                  <c:v>2.0475764165174191</c:v>
                </c:pt>
                <c:pt idx="17">
                  <c:v>2.0191693030755995</c:v>
                </c:pt>
                <c:pt idx="18">
                  <c:v>1.9790930936100914</c:v>
                </c:pt>
                <c:pt idx="19">
                  <c:v>1.9784290725104177</c:v>
                </c:pt>
              </c:numCache>
            </c:numRef>
          </c:xVal>
          <c:yVal>
            <c:numRef>
              <c:f>'[wt loss data-priticin vs ucla.xls]datout'!$F$25:$F$44</c:f>
              <c:numCache>
                <c:formatCode>General</c:formatCode>
                <c:ptCount val="20"/>
                <c:pt idx="0">
                  <c:v>12.4601411</c:v>
                </c:pt>
                <c:pt idx="1">
                  <c:v>7.7840952760000004</c:v>
                </c:pt>
                <c:pt idx="2">
                  <c:v>13.661705749999999</c:v>
                </c:pt>
                <c:pt idx="3">
                  <c:v>19.594392380000002</c:v>
                </c:pt>
                <c:pt idx="4">
                  <c:v>10.128028526</c:v>
                </c:pt>
                <c:pt idx="5">
                  <c:v>4.2905988370000001</c:v>
                </c:pt>
                <c:pt idx="6">
                  <c:v>11.802287789999999</c:v>
                </c:pt>
                <c:pt idx="7">
                  <c:v>5.8367106250000003</c:v>
                </c:pt>
                <c:pt idx="8">
                  <c:v>14.980920510000001</c:v>
                </c:pt>
                <c:pt idx="9">
                  <c:v>-6.1581768779999999</c:v>
                </c:pt>
                <c:pt idx="10">
                  <c:v>-12.029665120000001</c:v>
                </c:pt>
                <c:pt idx="11">
                  <c:v>28.977336399999999</c:v>
                </c:pt>
                <c:pt idx="12">
                  <c:v>26.783262260000001</c:v>
                </c:pt>
                <c:pt idx="13">
                  <c:v>-8.1905767859999994</c:v>
                </c:pt>
                <c:pt idx="14">
                  <c:v>1.694386341</c:v>
                </c:pt>
                <c:pt idx="15">
                  <c:v>0.29597835400000005</c:v>
                </c:pt>
                <c:pt idx="16">
                  <c:v>3.0057491350000003</c:v>
                </c:pt>
                <c:pt idx="17">
                  <c:v>24.615109189999998</c:v>
                </c:pt>
                <c:pt idx="18">
                  <c:v>6.1430902989999998</c:v>
                </c:pt>
                <c:pt idx="19">
                  <c:v>14.32463473</c:v>
                </c:pt>
              </c:numCache>
            </c:numRef>
          </c:yVal>
          <c:smooth val="0"/>
          <c:extLst xmlns:c16r2="http://schemas.microsoft.com/office/drawing/2015/06/chart">
            <c:ext xmlns:c16="http://schemas.microsoft.com/office/drawing/2014/chart" uri="{C3380CC4-5D6E-409C-BE32-E72D297353CC}">
              <c16:uniqueId val="{00000001-B1C0-46B9-B591-573246544D71}"/>
            </c:ext>
          </c:extLst>
        </c:ser>
        <c:ser>
          <c:idx val="2"/>
          <c:order val="2"/>
          <c:tx>
            <c:strRef>
              <c:f>'[wt loss data-priticin vs ucla.xls]datout'!$I$8</c:f>
              <c:strCache>
                <c:ptCount val="1"/>
                <c:pt idx="0">
                  <c:v>y</c:v>
                </c:pt>
              </c:strCache>
            </c:strRef>
          </c:tx>
          <c:spPr>
            <a:ln w="28575">
              <a:solidFill>
                <a:srgbClr val="0070C0"/>
              </a:solidFill>
            </a:ln>
          </c:spPr>
          <c:marker>
            <c:symbol val="none"/>
          </c:marker>
          <c:xVal>
            <c:numRef>
              <c:f>'[wt loss data-priticin vs ucla.xls]datout'!$H$9:$H$10</c:f>
              <c:numCache>
                <c:formatCode>General</c:formatCode>
                <c:ptCount val="2"/>
                <c:pt idx="0">
                  <c:v>0.5</c:v>
                </c:pt>
                <c:pt idx="1">
                  <c:v>1.5</c:v>
                </c:pt>
              </c:numCache>
            </c:numRef>
          </c:xVal>
          <c:yVal>
            <c:numRef>
              <c:f>'[wt loss data-priticin vs ucla.xls]datout'!$I$9:$I$10</c:f>
              <c:numCache>
                <c:formatCode>General</c:formatCode>
                <c:ptCount val="2"/>
                <c:pt idx="0">
                  <c:v>5</c:v>
                </c:pt>
                <c:pt idx="1">
                  <c:v>5</c:v>
                </c:pt>
              </c:numCache>
            </c:numRef>
          </c:yVal>
          <c:smooth val="0"/>
          <c:extLst xmlns:c16r2="http://schemas.microsoft.com/office/drawing/2015/06/chart">
            <c:ext xmlns:c16="http://schemas.microsoft.com/office/drawing/2014/chart" uri="{C3380CC4-5D6E-409C-BE32-E72D297353CC}">
              <c16:uniqueId val="{00000002-B1C0-46B9-B591-573246544D71}"/>
            </c:ext>
          </c:extLst>
        </c:ser>
        <c:ser>
          <c:idx val="3"/>
          <c:order val="3"/>
          <c:tx>
            <c:strRef>
              <c:f>'[wt loss data-priticin vs ucla.xls]datout'!$I$12</c:f>
              <c:strCache>
                <c:ptCount val="1"/>
                <c:pt idx="0">
                  <c:v>y</c:v>
                </c:pt>
              </c:strCache>
            </c:strRef>
          </c:tx>
          <c:spPr>
            <a:ln w="28575">
              <a:solidFill>
                <a:srgbClr val="FF0000"/>
              </a:solidFill>
            </a:ln>
          </c:spPr>
          <c:marker>
            <c:symbol val="none"/>
          </c:marker>
          <c:xVal>
            <c:numRef>
              <c:f>'[wt loss data-priticin vs ucla.xls]datout'!$H$13:$H$14</c:f>
              <c:numCache>
                <c:formatCode>General</c:formatCode>
                <c:ptCount val="2"/>
                <c:pt idx="0">
                  <c:v>1.5</c:v>
                </c:pt>
                <c:pt idx="1">
                  <c:v>2.5</c:v>
                </c:pt>
              </c:numCache>
            </c:numRef>
          </c:xVal>
          <c:yVal>
            <c:numRef>
              <c:f>'[wt loss data-priticin vs ucla.xls]datout'!$I$13:$I$14</c:f>
              <c:numCache>
                <c:formatCode>General</c:formatCode>
                <c:ptCount val="2"/>
                <c:pt idx="0">
                  <c:v>9</c:v>
                </c:pt>
                <c:pt idx="1">
                  <c:v>9</c:v>
                </c:pt>
              </c:numCache>
            </c:numRef>
          </c:yVal>
          <c:smooth val="0"/>
          <c:extLst xmlns:c16r2="http://schemas.microsoft.com/office/drawing/2015/06/chart">
            <c:ext xmlns:c16="http://schemas.microsoft.com/office/drawing/2014/chart" uri="{C3380CC4-5D6E-409C-BE32-E72D297353CC}">
              <c16:uniqueId val="{00000003-B1C0-46B9-B591-573246544D71}"/>
            </c:ext>
          </c:extLst>
        </c:ser>
        <c:dLbls>
          <c:showLegendKey val="0"/>
          <c:showVal val="0"/>
          <c:showCatName val="0"/>
          <c:showSerName val="0"/>
          <c:showPercent val="0"/>
          <c:showBubbleSize val="0"/>
        </c:dLbls>
        <c:axId val="215434736"/>
        <c:axId val="215438656"/>
      </c:scatterChart>
      <c:valAx>
        <c:axId val="215434736"/>
        <c:scaling>
          <c:orientation val="minMax"/>
          <c:max val="3"/>
          <c:min val="0"/>
        </c:scaling>
        <c:delete val="0"/>
        <c:axPos val="b"/>
        <c:numFmt formatCode="General" sourceLinked="1"/>
        <c:majorTickMark val="out"/>
        <c:minorTickMark val="none"/>
        <c:tickLblPos val="nextTo"/>
        <c:txPr>
          <a:bodyPr/>
          <a:lstStyle/>
          <a:p>
            <a:pPr>
              <a:defRPr sz="600"/>
            </a:pPr>
            <a:endParaRPr lang="en-US"/>
          </a:p>
        </c:txPr>
        <c:crossAx val="215438656"/>
        <c:crossesAt val="-20"/>
        <c:crossBetween val="midCat"/>
        <c:majorUnit val="3"/>
      </c:valAx>
      <c:valAx>
        <c:axId val="215438656"/>
        <c:scaling>
          <c:orientation val="minMax"/>
        </c:scaling>
        <c:delete val="0"/>
        <c:axPos val="l"/>
        <c:numFmt formatCode="General" sourceLinked="1"/>
        <c:majorTickMark val="out"/>
        <c:minorTickMark val="none"/>
        <c:tickLblPos val="nextTo"/>
        <c:crossAx val="215434736"/>
        <c:crosses val="autoZero"/>
        <c:crossBetween val="midCat"/>
      </c:valAx>
    </c:plotArea>
    <c:legend>
      <c:legendPos val="r"/>
      <c:legendEntry>
        <c:idx val="2"/>
        <c:delete val="1"/>
      </c:legendEntry>
      <c:legendEntry>
        <c:idx val="3"/>
        <c:delete val="1"/>
      </c:legendEntry>
      <c:layout>
        <c:manualLayout>
          <c:xMode val="edge"/>
          <c:yMode val="edge"/>
          <c:x val="0.11809648793900762"/>
          <c:y val="0.17646829554031068"/>
          <c:w val="0.17059276681323926"/>
          <c:h val="0.17412127607760369"/>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BMI vs HbA1c</a:t>
            </a:r>
          </a:p>
        </c:rich>
      </c:tx>
      <c:overlay val="0"/>
    </c:title>
    <c:autoTitleDeleted val="0"/>
    <c:plotArea>
      <c:layout>
        <c:manualLayout>
          <c:layoutTarget val="inner"/>
          <c:xMode val="edge"/>
          <c:yMode val="edge"/>
          <c:x val="0.13344123651210335"/>
          <c:y val="0.10649974062976642"/>
          <c:w val="0.82405220180810734"/>
          <c:h val="0.69235314612222076"/>
        </c:manualLayout>
      </c:layout>
      <c:scatterChart>
        <c:scatterStyle val="lineMarker"/>
        <c:varyColors val="0"/>
        <c:ser>
          <c:idx val="0"/>
          <c:order val="0"/>
          <c:tx>
            <c:strRef>
              <c:f>Sheet1!$C$4</c:f>
              <c:strCache>
                <c:ptCount val="1"/>
                <c:pt idx="0">
                  <c:v>HbA1c</c:v>
                </c:pt>
              </c:strCache>
            </c:strRef>
          </c:tx>
          <c:spPr>
            <a:ln w="28575">
              <a:noFill/>
            </a:ln>
          </c:spPr>
          <c:marker>
            <c:symbol val="diamond"/>
            <c:size val="12"/>
            <c:spPr>
              <a:solidFill>
                <a:schemeClr val="tx1"/>
              </a:solidFill>
            </c:spPr>
          </c:marker>
          <c:xVal>
            <c:numRef>
              <c:f>Sheet1!$B$5:$B$13</c:f>
              <c:numCache>
                <c:formatCode>General</c:formatCode>
                <c:ptCount val="9"/>
                <c:pt idx="0">
                  <c:v>32.4</c:v>
                </c:pt>
                <c:pt idx="1">
                  <c:v>33.9</c:v>
                </c:pt>
                <c:pt idx="2">
                  <c:v>29.9</c:v>
                </c:pt>
                <c:pt idx="3">
                  <c:v>41.3</c:v>
                </c:pt>
                <c:pt idx="4">
                  <c:v>32.700000000000003</c:v>
                </c:pt>
                <c:pt idx="5">
                  <c:v>32.1</c:v>
                </c:pt>
                <c:pt idx="6">
                  <c:v>38.700000000000003</c:v>
                </c:pt>
                <c:pt idx="7">
                  <c:v>33.200000000000003</c:v>
                </c:pt>
                <c:pt idx="8">
                  <c:v>48.1</c:v>
                </c:pt>
              </c:numCache>
            </c:numRef>
          </c:xVal>
          <c:yVal>
            <c:numRef>
              <c:f>Sheet1!$C$5:$C$13</c:f>
              <c:numCache>
                <c:formatCode>0.0</c:formatCode>
                <c:ptCount val="9"/>
                <c:pt idx="0">
                  <c:v>2.6</c:v>
                </c:pt>
                <c:pt idx="1">
                  <c:v>3.1</c:v>
                </c:pt>
                <c:pt idx="2">
                  <c:v>2.5</c:v>
                </c:pt>
                <c:pt idx="3">
                  <c:v>5</c:v>
                </c:pt>
                <c:pt idx="4">
                  <c:v>3.6</c:v>
                </c:pt>
                <c:pt idx="5">
                  <c:v>4.5</c:v>
                </c:pt>
                <c:pt idx="6">
                  <c:v>5.2</c:v>
                </c:pt>
                <c:pt idx="7">
                  <c:v>2.8</c:v>
                </c:pt>
                <c:pt idx="8">
                  <c:v>2.8</c:v>
                </c:pt>
              </c:numCache>
            </c:numRef>
          </c:yVal>
          <c:smooth val="0"/>
          <c:extLst xmlns:c16r2="http://schemas.microsoft.com/office/drawing/2015/06/chart">
            <c:ext xmlns:c16="http://schemas.microsoft.com/office/drawing/2014/chart" uri="{C3380CC4-5D6E-409C-BE32-E72D297353CC}">
              <c16:uniqueId val="{00000000-2618-4A45-BE6F-B73E4B7C0624}"/>
            </c:ext>
          </c:extLst>
        </c:ser>
        <c:dLbls>
          <c:showLegendKey val="0"/>
          <c:showVal val="0"/>
          <c:showCatName val="0"/>
          <c:showSerName val="0"/>
          <c:showPercent val="0"/>
          <c:showBubbleSize val="0"/>
        </c:dLbls>
        <c:axId val="396527256"/>
        <c:axId val="396528040"/>
      </c:scatterChart>
      <c:valAx>
        <c:axId val="396527256"/>
        <c:scaling>
          <c:orientation val="minMax"/>
          <c:min val="25"/>
        </c:scaling>
        <c:delete val="0"/>
        <c:axPos val="b"/>
        <c:title>
          <c:tx>
            <c:rich>
              <a:bodyPr/>
              <a:lstStyle/>
              <a:p>
                <a:pPr>
                  <a:defRPr sz="1600"/>
                </a:pPr>
                <a:r>
                  <a:rPr lang="en-US" sz="1600"/>
                  <a:t>BMI</a:t>
                </a:r>
              </a:p>
            </c:rich>
          </c:tx>
          <c:overlay val="0"/>
        </c:title>
        <c:numFmt formatCode="General" sourceLinked="1"/>
        <c:majorTickMark val="out"/>
        <c:minorTickMark val="none"/>
        <c:tickLblPos val="nextTo"/>
        <c:crossAx val="396528040"/>
        <c:crosses val="autoZero"/>
        <c:crossBetween val="midCat"/>
      </c:valAx>
      <c:valAx>
        <c:axId val="396528040"/>
        <c:scaling>
          <c:orientation val="minMax"/>
        </c:scaling>
        <c:delete val="0"/>
        <c:axPos val="l"/>
        <c:title>
          <c:tx>
            <c:rich>
              <a:bodyPr rot="-5400000" vert="horz"/>
              <a:lstStyle/>
              <a:p>
                <a:pPr>
                  <a:defRPr sz="1800"/>
                </a:pPr>
                <a:r>
                  <a:rPr lang="en-US" sz="1800"/>
                  <a:t>HBA1c</a:t>
                </a:r>
              </a:p>
            </c:rich>
          </c:tx>
          <c:overlay val="0"/>
        </c:title>
        <c:numFmt formatCode="0.0" sourceLinked="1"/>
        <c:majorTickMark val="out"/>
        <c:minorTickMark val="none"/>
        <c:tickLblPos val="nextTo"/>
        <c:crossAx val="396527256"/>
        <c:crosses val="autoZero"/>
        <c:crossBetween val="midCat"/>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BMI vs HbA1c</a:t>
            </a:r>
          </a:p>
        </c:rich>
      </c:tx>
      <c:overlay val="0"/>
    </c:title>
    <c:autoTitleDeleted val="0"/>
    <c:plotArea>
      <c:layout>
        <c:manualLayout>
          <c:layoutTarget val="inner"/>
          <c:xMode val="edge"/>
          <c:yMode val="edge"/>
          <c:x val="0.13344123651210335"/>
          <c:y val="0.10649974062976642"/>
          <c:w val="0.82405220180810734"/>
          <c:h val="0.69235314612222076"/>
        </c:manualLayout>
      </c:layout>
      <c:scatterChart>
        <c:scatterStyle val="lineMarker"/>
        <c:varyColors val="0"/>
        <c:ser>
          <c:idx val="0"/>
          <c:order val="0"/>
          <c:tx>
            <c:strRef>
              <c:f>Sheet1!$C$4</c:f>
              <c:strCache>
                <c:ptCount val="1"/>
                <c:pt idx="0">
                  <c:v>HbA1c</c:v>
                </c:pt>
              </c:strCache>
            </c:strRef>
          </c:tx>
          <c:spPr>
            <a:ln w="28575">
              <a:noFill/>
            </a:ln>
          </c:spPr>
          <c:marker>
            <c:symbol val="diamond"/>
            <c:size val="12"/>
            <c:spPr>
              <a:solidFill>
                <a:schemeClr val="tx1"/>
              </a:solidFill>
            </c:spPr>
          </c:marker>
          <c:xVal>
            <c:numRef>
              <c:f>Sheet1!$B$5:$B$13</c:f>
              <c:numCache>
                <c:formatCode>General</c:formatCode>
                <c:ptCount val="9"/>
                <c:pt idx="0">
                  <c:v>32.4</c:v>
                </c:pt>
                <c:pt idx="1">
                  <c:v>33.9</c:v>
                </c:pt>
                <c:pt idx="2">
                  <c:v>29.9</c:v>
                </c:pt>
                <c:pt idx="3">
                  <c:v>41.3</c:v>
                </c:pt>
                <c:pt idx="4">
                  <c:v>32.700000000000003</c:v>
                </c:pt>
                <c:pt idx="5">
                  <c:v>32.1</c:v>
                </c:pt>
                <c:pt idx="6">
                  <c:v>38.700000000000003</c:v>
                </c:pt>
                <c:pt idx="7">
                  <c:v>33.200000000000003</c:v>
                </c:pt>
                <c:pt idx="8">
                  <c:v>48.1</c:v>
                </c:pt>
              </c:numCache>
            </c:numRef>
          </c:xVal>
          <c:yVal>
            <c:numRef>
              <c:f>Sheet1!$C$5:$C$13</c:f>
              <c:numCache>
                <c:formatCode>0.0</c:formatCode>
                <c:ptCount val="9"/>
                <c:pt idx="0">
                  <c:v>2.6</c:v>
                </c:pt>
                <c:pt idx="1">
                  <c:v>3.1</c:v>
                </c:pt>
                <c:pt idx="2">
                  <c:v>2.5</c:v>
                </c:pt>
                <c:pt idx="3">
                  <c:v>5</c:v>
                </c:pt>
                <c:pt idx="4">
                  <c:v>3.6</c:v>
                </c:pt>
                <c:pt idx="5">
                  <c:v>4.5</c:v>
                </c:pt>
                <c:pt idx="6">
                  <c:v>5.2</c:v>
                </c:pt>
                <c:pt idx="7">
                  <c:v>2.8</c:v>
                </c:pt>
                <c:pt idx="8">
                  <c:v>2.8</c:v>
                </c:pt>
              </c:numCache>
            </c:numRef>
          </c:yVal>
          <c:smooth val="0"/>
          <c:extLst xmlns:c16r2="http://schemas.microsoft.com/office/drawing/2015/06/chart">
            <c:ext xmlns:c16="http://schemas.microsoft.com/office/drawing/2014/chart" uri="{C3380CC4-5D6E-409C-BE32-E72D297353CC}">
              <c16:uniqueId val="{00000000-2618-4A45-BE6F-B73E4B7C0624}"/>
            </c:ext>
          </c:extLst>
        </c:ser>
        <c:dLbls>
          <c:showLegendKey val="0"/>
          <c:showVal val="0"/>
          <c:showCatName val="0"/>
          <c:showSerName val="0"/>
          <c:showPercent val="0"/>
          <c:showBubbleSize val="0"/>
        </c:dLbls>
        <c:axId val="396526080"/>
        <c:axId val="396521376"/>
      </c:scatterChart>
      <c:valAx>
        <c:axId val="396526080"/>
        <c:scaling>
          <c:orientation val="minMax"/>
          <c:min val="25"/>
        </c:scaling>
        <c:delete val="0"/>
        <c:axPos val="b"/>
        <c:title>
          <c:tx>
            <c:rich>
              <a:bodyPr/>
              <a:lstStyle/>
              <a:p>
                <a:pPr>
                  <a:defRPr sz="1600"/>
                </a:pPr>
                <a:r>
                  <a:rPr lang="en-US" sz="1600"/>
                  <a:t>BMI</a:t>
                </a:r>
              </a:p>
            </c:rich>
          </c:tx>
          <c:overlay val="0"/>
        </c:title>
        <c:numFmt formatCode="General" sourceLinked="1"/>
        <c:majorTickMark val="out"/>
        <c:minorTickMark val="none"/>
        <c:tickLblPos val="nextTo"/>
        <c:crossAx val="396521376"/>
        <c:crosses val="autoZero"/>
        <c:crossBetween val="midCat"/>
      </c:valAx>
      <c:valAx>
        <c:axId val="396521376"/>
        <c:scaling>
          <c:orientation val="minMax"/>
        </c:scaling>
        <c:delete val="0"/>
        <c:axPos val="l"/>
        <c:title>
          <c:tx>
            <c:rich>
              <a:bodyPr rot="-5400000" vert="horz"/>
              <a:lstStyle/>
              <a:p>
                <a:pPr>
                  <a:defRPr sz="1800"/>
                </a:pPr>
                <a:r>
                  <a:rPr lang="en-US" sz="1800"/>
                  <a:t>HBA1c</a:t>
                </a:r>
              </a:p>
            </c:rich>
          </c:tx>
          <c:overlay val="0"/>
        </c:title>
        <c:numFmt formatCode="0.0" sourceLinked="1"/>
        <c:majorTickMark val="out"/>
        <c:minorTickMark val="none"/>
        <c:tickLblPos val="nextTo"/>
        <c:crossAx val="396526080"/>
        <c:crosses val="autoZero"/>
        <c:crossBetween val="midCat"/>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100" b="0" i="0" u="none" strike="noStrike" baseline="0">
                <a:solidFill>
                  <a:srgbClr val="000000"/>
                </a:solidFill>
                <a:latin typeface="Arial"/>
                <a:ea typeface="Arial"/>
                <a:cs typeface="Arial"/>
              </a:defRPr>
            </a:pPr>
            <a:r>
              <a:rPr lang="en-US" sz="1200" b="1" i="0" u="none" strike="noStrike" baseline="0" dirty="0">
                <a:solidFill>
                  <a:srgbClr val="000000"/>
                </a:solidFill>
                <a:latin typeface="Arial"/>
                <a:cs typeface="Arial"/>
              </a:rPr>
              <a:t>Linear &amp; cubic spline of </a:t>
            </a:r>
            <a:r>
              <a:rPr lang="en-US" sz="1200" b="1" i="0" u="none" strike="noStrike" baseline="0" dirty="0" smtClean="0">
                <a:solidFill>
                  <a:srgbClr val="000000"/>
                </a:solidFill>
                <a:latin typeface="Arial"/>
                <a:cs typeface="Arial"/>
              </a:rPr>
              <a:t>X=f(</a:t>
            </a:r>
            <a:r>
              <a:rPr lang="el-GR" sz="1200" b="1" i="0" u="none" strike="noStrike" baseline="0" dirty="0" smtClean="0">
                <a:solidFill>
                  <a:srgbClr val="000000"/>
                </a:solidFill>
                <a:latin typeface="Arial"/>
                <a:cs typeface="Arial"/>
              </a:rPr>
              <a:t>β</a:t>
            </a:r>
            <a:r>
              <a:rPr lang="en-US" sz="1200" b="1" i="0" u="none" strike="noStrike" baseline="0" dirty="0" err="1" smtClean="0">
                <a:solidFill>
                  <a:srgbClr val="000000"/>
                </a:solidFill>
                <a:latin typeface="Arial"/>
                <a:cs typeface="Arial"/>
              </a:rPr>
              <a:t>s,x</a:t>
            </a:r>
            <a:r>
              <a:rPr lang="en-US" sz="1200" b="1" i="0" u="none" strike="noStrike" baseline="0" dirty="0">
                <a:solidFill>
                  <a:srgbClr val="000000"/>
                </a:solidFill>
                <a:latin typeface="Arial"/>
                <a:cs typeface="Arial"/>
              </a:rPr>
              <a:t>)</a:t>
            </a:r>
          </a:p>
          <a:p>
            <a:pPr>
              <a:defRPr sz="1100" b="0" i="0" u="none" strike="noStrike" baseline="0">
                <a:solidFill>
                  <a:srgbClr val="000000"/>
                </a:solidFill>
                <a:latin typeface="Arial"/>
                <a:ea typeface="Arial"/>
                <a:cs typeface="Arial"/>
              </a:defRPr>
            </a:pPr>
            <a:r>
              <a:rPr lang="en-US" sz="1100" b="1" i="0" u="none" strike="noStrike" baseline="0" dirty="0">
                <a:solidFill>
                  <a:srgbClr val="000000"/>
                </a:solidFill>
                <a:latin typeface="Arial"/>
                <a:cs typeface="Arial"/>
              </a:rPr>
              <a:t>"knots" at X=1,3,5</a:t>
            </a:r>
          </a:p>
        </c:rich>
      </c:tx>
      <c:layout>
        <c:manualLayout>
          <c:xMode val="edge"/>
          <c:yMode val="edge"/>
          <c:x val="0.28113207547169811"/>
          <c:y val="3.4267912772585812E-2"/>
        </c:manualLayout>
      </c:layout>
      <c:overlay val="0"/>
      <c:spPr>
        <a:noFill/>
        <a:ln w="25400">
          <a:noFill/>
        </a:ln>
      </c:spPr>
    </c:title>
    <c:autoTitleDeleted val="0"/>
    <c:plotArea>
      <c:layout>
        <c:manualLayout>
          <c:layoutTarget val="inner"/>
          <c:xMode val="edge"/>
          <c:yMode val="edge"/>
          <c:x val="0.11509433962264151"/>
          <c:y val="0.17757063367234271"/>
          <c:w val="0.83962264150944199"/>
          <c:h val="0.57632574086637478"/>
        </c:manualLayout>
      </c:layout>
      <c:scatterChart>
        <c:scatterStyle val="lineMarker"/>
        <c:varyColors val="0"/>
        <c:ser>
          <c:idx val="0"/>
          <c:order val="0"/>
          <c:tx>
            <c:strRef>
              <c:f>Sheet1!$C$4</c:f>
              <c:strCache>
                <c:ptCount val="1"/>
                <c:pt idx="0">
                  <c:v>f(x)</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trendline>
            <c:spPr>
              <a:ln w="38100">
                <a:solidFill>
                  <a:srgbClr val="000000"/>
                </a:solidFill>
                <a:prstDash val="sysDash"/>
              </a:ln>
            </c:spPr>
            <c:trendlineType val="poly"/>
            <c:order val="3"/>
            <c:dispRSqr val="0"/>
            <c:dispEq val="0"/>
          </c:trendline>
          <c:xVal>
            <c:numRef>
              <c:f>Sheet1!$B$5:$B$9</c:f>
              <c:numCache>
                <c:formatCode>General</c:formatCode>
                <c:ptCount val="5"/>
                <c:pt idx="0">
                  <c:v>0</c:v>
                </c:pt>
                <c:pt idx="1">
                  <c:v>1</c:v>
                </c:pt>
                <c:pt idx="2">
                  <c:v>3</c:v>
                </c:pt>
                <c:pt idx="3">
                  <c:v>5</c:v>
                </c:pt>
                <c:pt idx="4">
                  <c:v>6</c:v>
                </c:pt>
              </c:numCache>
            </c:numRef>
          </c:xVal>
          <c:yVal>
            <c:numRef>
              <c:f>Sheet1!$C$5:$C$9</c:f>
              <c:numCache>
                <c:formatCode>General</c:formatCode>
                <c:ptCount val="5"/>
                <c:pt idx="0">
                  <c:v>4</c:v>
                </c:pt>
                <c:pt idx="1">
                  <c:v>3</c:v>
                </c:pt>
                <c:pt idx="2">
                  <c:v>5.5</c:v>
                </c:pt>
                <c:pt idx="3">
                  <c:v>4</c:v>
                </c:pt>
                <c:pt idx="4">
                  <c:v>0</c:v>
                </c:pt>
              </c:numCache>
            </c:numRef>
          </c:yVal>
          <c:smooth val="0"/>
          <c:extLst xmlns:c16r2="http://schemas.microsoft.com/office/drawing/2015/06/chart">
            <c:ext xmlns:c16="http://schemas.microsoft.com/office/drawing/2014/chart" uri="{C3380CC4-5D6E-409C-BE32-E72D297353CC}">
              <c16:uniqueId val="{00000000-661D-409D-8839-B16758AFAFD8}"/>
            </c:ext>
          </c:extLst>
        </c:ser>
        <c:dLbls>
          <c:showLegendKey val="0"/>
          <c:showVal val="0"/>
          <c:showCatName val="0"/>
          <c:showSerName val="0"/>
          <c:showPercent val="0"/>
          <c:showBubbleSize val="0"/>
        </c:dLbls>
        <c:axId val="396528824"/>
        <c:axId val="396524512"/>
      </c:scatterChart>
      <c:valAx>
        <c:axId val="396528824"/>
        <c:scaling>
          <c:orientation val="minMax"/>
          <c:max val="6"/>
        </c:scaling>
        <c:delete val="0"/>
        <c:axPos val="b"/>
        <c:title>
          <c:tx>
            <c:rich>
              <a:bodyPr/>
              <a:lstStyle/>
              <a:p>
                <a:pPr>
                  <a:defRPr sz="1100" b="1" i="0" u="none" strike="noStrike" baseline="0">
                    <a:solidFill>
                      <a:srgbClr val="000000"/>
                    </a:solidFill>
                    <a:latin typeface="Arial"/>
                    <a:ea typeface="Arial"/>
                    <a:cs typeface="Arial"/>
                  </a:defRPr>
                </a:pPr>
                <a:r>
                  <a:rPr lang="en-US"/>
                  <a:t>X</a:t>
                </a:r>
              </a:p>
            </c:rich>
          </c:tx>
          <c:layout>
            <c:manualLayout>
              <c:xMode val="edge"/>
              <c:yMode val="edge"/>
              <c:x val="0.52075471698113263"/>
              <c:y val="0.86293096540502534"/>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396524512"/>
        <c:crosses val="autoZero"/>
        <c:crossBetween val="midCat"/>
      </c:valAx>
      <c:valAx>
        <c:axId val="396524512"/>
        <c:scaling>
          <c:orientation val="minMax"/>
          <c:min val="0"/>
        </c:scaling>
        <c:delete val="0"/>
        <c:axPos val="l"/>
        <c:title>
          <c:tx>
            <c:rich>
              <a:bodyPr/>
              <a:lstStyle/>
              <a:p>
                <a:pPr>
                  <a:defRPr sz="1100" b="1" i="0" u="none" strike="noStrike" baseline="0">
                    <a:solidFill>
                      <a:srgbClr val="000000"/>
                    </a:solidFill>
                    <a:latin typeface="Arial"/>
                    <a:ea typeface="Arial"/>
                    <a:cs typeface="Arial"/>
                  </a:defRPr>
                </a:pPr>
                <a:r>
                  <a:rPr lang="en-US"/>
                  <a:t>f(x)</a:t>
                </a:r>
              </a:p>
            </c:rich>
          </c:tx>
          <c:layout>
            <c:manualLayout>
              <c:xMode val="edge"/>
              <c:yMode val="edge"/>
              <c:x val="2.0754716981132074E-2"/>
              <c:y val="0.4236773207087433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en-US"/>
          </a:p>
        </c:txPr>
        <c:crossAx val="396528824"/>
        <c:crosses val="autoZero"/>
        <c:crossBetween val="midCat"/>
      </c:valAx>
      <c:spPr>
        <a:solidFill>
          <a:srgbClr val="FFFFFF"/>
        </a:solidFill>
        <a:ln w="25400">
          <a:noFill/>
        </a:ln>
      </c:spPr>
    </c:plotArea>
    <c:plotVisOnly val="1"/>
    <c:dispBlanksAs val="gap"/>
    <c:showDLblsOverMax val="0"/>
  </c:chart>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Overall</a:t>
            </a:r>
            <a:r>
              <a:rPr lang="en-US" baseline="0"/>
              <a:t> </a:t>
            </a:r>
            <a:r>
              <a:rPr lang="en-US"/>
              <a:t>Survival- Chung </a:t>
            </a:r>
          </a:p>
        </c:rich>
      </c:tx>
      <c:overlay val="0"/>
    </c:title>
    <c:autoTitleDeleted val="0"/>
    <c:plotArea>
      <c:layout>
        <c:manualLayout>
          <c:layoutTarget val="inner"/>
          <c:xMode val="edge"/>
          <c:yMode val="edge"/>
          <c:x val="0.12703018372703412"/>
          <c:y val="0.12535906969962085"/>
          <c:w val="0.82833092738407699"/>
          <c:h val="0.71984493119769377"/>
        </c:manualLayout>
      </c:layout>
      <c:scatterChart>
        <c:scatterStyle val="lineMarker"/>
        <c:varyColors val="0"/>
        <c:ser>
          <c:idx val="0"/>
          <c:order val="0"/>
          <c:tx>
            <c:strRef>
              <c:f>'[chang overall survival-n=95.xlsx]Untitled 2'!$B$1</c:f>
              <c:strCache>
                <c:ptCount val="1"/>
                <c:pt idx="0">
                  <c:v>Survival</c:v>
                </c:pt>
              </c:strCache>
            </c:strRef>
          </c:tx>
          <c:marker>
            <c:symbol val="none"/>
          </c:marker>
          <c:xVal>
            <c:numRef>
              <c:f>'[chang overall survival-n=95.xlsx]Untitled 2'!$A$2:$A$95</c:f>
              <c:numCache>
                <c:formatCode>General</c:formatCode>
                <c:ptCount val="94"/>
                <c:pt idx="0">
                  <c:v>0</c:v>
                </c:pt>
                <c:pt idx="1">
                  <c:v>0</c:v>
                </c:pt>
                <c:pt idx="2">
                  <c:v>0.43</c:v>
                </c:pt>
                <c:pt idx="3">
                  <c:v>0.46</c:v>
                </c:pt>
                <c:pt idx="4">
                  <c:v>0.66</c:v>
                </c:pt>
                <c:pt idx="5">
                  <c:v>0.85</c:v>
                </c:pt>
                <c:pt idx="6">
                  <c:v>1.05</c:v>
                </c:pt>
                <c:pt idx="7">
                  <c:v>1.1200000000000001</c:v>
                </c:pt>
                <c:pt idx="8">
                  <c:v>1.35</c:v>
                </c:pt>
                <c:pt idx="9">
                  <c:v>1.45</c:v>
                </c:pt>
                <c:pt idx="10">
                  <c:v>1.68</c:v>
                </c:pt>
                <c:pt idx="11">
                  <c:v>1.71</c:v>
                </c:pt>
                <c:pt idx="12">
                  <c:v>1.91</c:v>
                </c:pt>
                <c:pt idx="13">
                  <c:v>2.5299999999999998</c:v>
                </c:pt>
                <c:pt idx="14">
                  <c:v>2.73</c:v>
                </c:pt>
                <c:pt idx="15">
                  <c:v>4.4400000000000004</c:v>
                </c:pt>
                <c:pt idx="16">
                  <c:v>4.7300000000000004</c:v>
                </c:pt>
                <c:pt idx="17">
                  <c:v>5.03</c:v>
                </c:pt>
                <c:pt idx="18">
                  <c:v>5.16</c:v>
                </c:pt>
                <c:pt idx="19">
                  <c:v>5.26</c:v>
                </c:pt>
                <c:pt idx="20">
                  <c:v>5.72</c:v>
                </c:pt>
                <c:pt idx="21">
                  <c:v>5.79</c:v>
                </c:pt>
                <c:pt idx="22">
                  <c:v>5.88</c:v>
                </c:pt>
                <c:pt idx="23">
                  <c:v>6.08</c:v>
                </c:pt>
                <c:pt idx="24">
                  <c:v>6.12</c:v>
                </c:pt>
                <c:pt idx="25">
                  <c:v>6.28</c:v>
                </c:pt>
                <c:pt idx="26">
                  <c:v>6.67</c:v>
                </c:pt>
                <c:pt idx="27">
                  <c:v>6.94</c:v>
                </c:pt>
                <c:pt idx="28">
                  <c:v>7.79</c:v>
                </c:pt>
                <c:pt idx="29">
                  <c:v>8.0500000000000007</c:v>
                </c:pt>
                <c:pt idx="30">
                  <c:v>9.57</c:v>
                </c:pt>
                <c:pt idx="31">
                  <c:v>10.45</c:v>
                </c:pt>
                <c:pt idx="32">
                  <c:v>10.62</c:v>
                </c:pt>
                <c:pt idx="33">
                  <c:v>11.08</c:v>
                </c:pt>
                <c:pt idx="34">
                  <c:v>11.41</c:v>
                </c:pt>
                <c:pt idx="35">
                  <c:v>11.87</c:v>
                </c:pt>
                <c:pt idx="36">
                  <c:v>12</c:v>
                </c:pt>
                <c:pt idx="37">
                  <c:v>12.16</c:v>
                </c:pt>
                <c:pt idx="38">
                  <c:v>12.89</c:v>
                </c:pt>
                <c:pt idx="39">
                  <c:v>12.92</c:v>
                </c:pt>
                <c:pt idx="40">
                  <c:v>13.58</c:v>
                </c:pt>
                <c:pt idx="41">
                  <c:v>14.2</c:v>
                </c:pt>
                <c:pt idx="42">
                  <c:v>14.3</c:v>
                </c:pt>
                <c:pt idx="43">
                  <c:v>14.76</c:v>
                </c:pt>
                <c:pt idx="44">
                  <c:v>14.89</c:v>
                </c:pt>
                <c:pt idx="45">
                  <c:v>15.19</c:v>
                </c:pt>
                <c:pt idx="46">
                  <c:v>15.52</c:v>
                </c:pt>
                <c:pt idx="47">
                  <c:v>15.78</c:v>
                </c:pt>
                <c:pt idx="48">
                  <c:v>16.670000000000002</c:v>
                </c:pt>
                <c:pt idx="49">
                  <c:v>17.03</c:v>
                </c:pt>
                <c:pt idx="50">
                  <c:v>17.23</c:v>
                </c:pt>
                <c:pt idx="51">
                  <c:v>18.28</c:v>
                </c:pt>
                <c:pt idx="52">
                  <c:v>18.61</c:v>
                </c:pt>
                <c:pt idx="53">
                  <c:v>18.899999999999999</c:v>
                </c:pt>
                <c:pt idx="54">
                  <c:v>19.36</c:v>
                </c:pt>
                <c:pt idx="55">
                  <c:v>19.86</c:v>
                </c:pt>
                <c:pt idx="56">
                  <c:v>19.989999999999998</c:v>
                </c:pt>
                <c:pt idx="57">
                  <c:v>21.14</c:v>
                </c:pt>
                <c:pt idx="58">
                  <c:v>21.24</c:v>
                </c:pt>
                <c:pt idx="59">
                  <c:v>23.57</c:v>
                </c:pt>
                <c:pt idx="60">
                  <c:v>23.87</c:v>
                </c:pt>
                <c:pt idx="61">
                  <c:v>26.37</c:v>
                </c:pt>
                <c:pt idx="62">
                  <c:v>26.96</c:v>
                </c:pt>
                <c:pt idx="63">
                  <c:v>29.59</c:v>
                </c:pt>
                <c:pt idx="64">
                  <c:v>30.71</c:v>
                </c:pt>
                <c:pt idx="65">
                  <c:v>31.1</c:v>
                </c:pt>
                <c:pt idx="66">
                  <c:v>32.380000000000003</c:v>
                </c:pt>
                <c:pt idx="67">
                  <c:v>33.24</c:v>
                </c:pt>
                <c:pt idx="68">
                  <c:v>34.68</c:v>
                </c:pt>
                <c:pt idx="69">
                  <c:v>34.75</c:v>
                </c:pt>
                <c:pt idx="70">
                  <c:v>35.57</c:v>
                </c:pt>
                <c:pt idx="71">
                  <c:v>36.03</c:v>
                </c:pt>
                <c:pt idx="72">
                  <c:v>39.75</c:v>
                </c:pt>
                <c:pt idx="73">
                  <c:v>41.19</c:v>
                </c:pt>
                <c:pt idx="74">
                  <c:v>43.76</c:v>
                </c:pt>
                <c:pt idx="75">
                  <c:v>43.82</c:v>
                </c:pt>
                <c:pt idx="76">
                  <c:v>45.37</c:v>
                </c:pt>
                <c:pt idx="77">
                  <c:v>46.85</c:v>
                </c:pt>
                <c:pt idx="78">
                  <c:v>48.56</c:v>
                </c:pt>
                <c:pt idx="79">
                  <c:v>49.48</c:v>
                </c:pt>
                <c:pt idx="80">
                  <c:v>50.04</c:v>
                </c:pt>
                <c:pt idx="81">
                  <c:v>51.91</c:v>
                </c:pt>
                <c:pt idx="82">
                  <c:v>53.65</c:v>
                </c:pt>
                <c:pt idx="83">
                  <c:v>55.82</c:v>
                </c:pt>
                <c:pt idx="84">
                  <c:v>58.03</c:v>
                </c:pt>
                <c:pt idx="85">
                  <c:v>58.92</c:v>
                </c:pt>
                <c:pt idx="86">
                  <c:v>60.1</c:v>
                </c:pt>
                <c:pt idx="87">
                  <c:v>60.49</c:v>
                </c:pt>
                <c:pt idx="88">
                  <c:v>60.59</c:v>
                </c:pt>
                <c:pt idx="89">
                  <c:v>61.35</c:v>
                </c:pt>
                <c:pt idx="90">
                  <c:v>63.98</c:v>
                </c:pt>
                <c:pt idx="91">
                  <c:v>65.290000000000006</c:v>
                </c:pt>
                <c:pt idx="92">
                  <c:v>65.36</c:v>
                </c:pt>
                <c:pt idx="93">
                  <c:v>66.58</c:v>
                </c:pt>
              </c:numCache>
            </c:numRef>
          </c:xVal>
          <c:yVal>
            <c:numRef>
              <c:f>'[chang overall survival-n=95.xlsx]Untitled 2'!$B$2:$B$95</c:f>
              <c:numCache>
                <c:formatCode>0.0%</c:formatCode>
                <c:ptCount val="94"/>
                <c:pt idx="0">
                  <c:v>1</c:v>
                </c:pt>
                <c:pt idx="1">
                  <c:v>0.98947368421100002</c:v>
                </c:pt>
                <c:pt idx="2">
                  <c:v>0.97883418222999996</c:v>
                </c:pt>
                <c:pt idx="3">
                  <c:v>0.97883418222999996</c:v>
                </c:pt>
                <c:pt idx="4">
                  <c:v>0.97883418222999996</c:v>
                </c:pt>
                <c:pt idx="5">
                  <c:v>0.97883418222999996</c:v>
                </c:pt>
                <c:pt idx="6">
                  <c:v>0.97883418222999996</c:v>
                </c:pt>
                <c:pt idx="7">
                  <c:v>0.97883418222999996</c:v>
                </c:pt>
                <c:pt idx="8">
                  <c:v>0.97883418222999996</c:v>
                </c:pt>
                <c:pt idx="9">
                  <c:v>0.97883418222999996</c:v>
                </c:pt>
                <c:pt idx="10">
                  <c:v>0.97883418222999996</c:v>
                </c:pt>
                <c:pt idx="11">
                  <c:v>0.97883418222999996</c:v>
                </c:pt>
                <c:pt idx="12">
                  <c:v>0.97883418222999996</c:v>
                </c:pt>
                <c:pt idx="13">
                  <c:v>0.97883418222999996</c:v>
                </c:pt>
                <c:pt idx="14">
                  <c:v>0.97883418222999996</c:v>
                </c:pt>
                <c:pt idx="15">
                  <c:v>0.96644387612600002</c:v>
                </c:pt>
                <c:pt idx="16">
                  <c:v>0.95405357002199997</c:v>
                </c:pt>
                <c:pt idx="17">
                  <c:v>0.95405357002199997</c:v>
                </c:pt>
                <c:pt idx="18">
                  <c:v>0.94150023357400003</c:v>
                </c:pt>
                <c:pt idx="19">
                  <c:v>0.94150023357400003</c:v>
                </c:pt>
                <c:pt idx="20">
                  <c:v>0.94150023357400003</c:v>
                </c:pt>
                <c:pt idx="21">
                  <c:v>0.94150023357400003</c:v>
                </c:pt>
                <c:pt idx="22">
                  <c:v>0.94150023357400003</c:v>
                </c:pt>
                <c:pt idx="23">
                  <c:v>0.94150023357400003</c:v>
                </c:pt>
                <c:pt idx="24">
                  <c:v>0.94150023357400003</c:v>
                </c:pt>
                <c:pt idx="25">
                  <c:v>0.94150023357400003</c:v>
                </c:pt>
                <c:pt idx="26">
                  <c:v>0.92765464190400004</c:v>
                </c:pt>
                <c:pt idx="27">
                  <c:v>0.92765464190400004</c:v>
                </c:pt>
                <c:pt idx="28">
                  <c:v>0.92765464190400004</c:v>
                </c:pt>
                <c:pt idx="29">
                  <c:v>0.92765464190400004</c:v>
                </c:pt>
                <c:pt idx="30">
                  <c:v>0.92765464190400004</c:v>
                </c:pt>
                <c:pt idx="31">
                  <c:v>0.91292996504799995</c:v>
                </c:pt>
                <c:pt idx="32">
                  <c:v>0.91292996504799995</c:v>
                </c:pt>
                <c:pt idx="33">
                  <c:v>0.897963900047</c:v>
                </c:pt>
                <c:pt idx="34">
                  <c:v>0.88299783504600005</c:v>
                </c:pt>
                <c:pt idx="35">
                  <c:v>0.88299783504600005</c:v>
                </c:pt>
                <c:pt idx="36">
                  <c:v>0.86777373444200001</c:v>
                </c:pt>
                <c:pt idx="37">
                  <c:v>0.85254963383799998</c:v>
                </c:pt>
                <c:pt idx="38">
                  <c:v>0.83732553323400005</c:v>
                </c:pt>
                <c:pt idx="39">
                  <c:v>0.82210143263000002</c:v>
                </c:pt>
                <c:pt idx="40">
                  <c:v>0.82210143263000002</c:v>
                </c:pt>
                <c:pt idx="41">
                  <c:v>0.82210143263000002</c:v>
                </c:pt>
                <c:pt idx="42">
                  <c:v>0.82210143263000002</c:v>
                </c:pt>
                <c:pt idx="43">
                  <c:v>0.82210143263000002</c:v>
                </c:pt>
                <c:pt idx="44">
                  <c:v>0.82210143263000002</c:v>
                </c:pt>
                <c:pt idx="45">
                  <c:v>0.82210143263000002</c:v>
                </c:pt>
                <c:pt idx="46">
                  <c:v>0.82210143263000002</c:v>
                </c:pt>
                <c:pt idx="47">
                  <c:v>0.82210143263000002</c:v>
                </c:pt>
                <c:pt idx="48">
                  <c:v>0.82210143263000002</c:v>
                </c:pt>
                <c:pt idx="49">
                  <c:v>0.82210143263000002</c:v>
                </c:pt>
                <c:pt idx="50">
                  <c:v>0.80341730916099996</c:v>
                </c:pt>
                <c:pt idx="51">
                  <c:v>0.78473318569200001</c:v>
                </c:pt>
                <c:pt idx="52">
                  <c:v>0.76604906222299995</c:v>
                </c:pt>
                <c:pt idx="53">
                  <c:v>0.76604906222299995</c:v>
                </c:pt>
                <c:pt idx="54">
                  <c:v>0.76604906222299995</c:v>
                </c:pt>
                <c:pt idx="55">
                  <c:v>0.76604906222299995</c:v>
                </c:pt>
                <c:pt idx="56">
                  <c:v>0.76604906222299995</c:v>
                </c:pt>
                <c:pt idx="57">
                  <c:v>0.74534503351400005</c:v>
                </c:pt>
                <c:pt idx="58">
                  <c:v>0.74534503351400005</c:v>
                </c:pt>
                <c:pt idx="59">
                  <c:v>0.72404946112799995</c:v>
                </c:pt>
                <c:pt idx="60">
                  <c:v>0.72404946112799995</c:v>
                </c:pt>
                <c:pt idx="61">
                  <c:v>0.70210856836699997</c:v>
                </c:pt>
                <c:pt idx="62">
                  <c:v>0.70210856836699997</c:v>
                </c:pt>
                <c:pt idx="63">
                  <c:v>0.70210856836699997</c:v>
                </c:pt>
                <c:pt idx="64">
                  <c:v>0.70210856836699997</c:v>
                </c:pt>
                <c:pt idx="65">
                  <c:v>0.70210856836699997</c:v>
                </c:pt>
                <c:pt idx="66">
                  <c:v>0.70210856836699997</c:v>
                </c:pt>
                <c:pt idx="67">
                  <c:v>0.70210856836699997</c:v>
                </c:pt>
                <c:pt idx="68">
                  <c:v>0.67510439266099997</c:v>
                </c:pt>
                <c:pt idx="69">
                  <c:v>0.67510439266099997</c:v>
                </c:pt>
                <c:pt idx="70">
                  <c:v>0.67510439266099997</c:v>
                </c:pt>
                <c:pt idx="71">
                  <c:v>0.645752027763</c:v>
                </c:pt>
                <c:pt idx="72">
                  <c:v>0.645752027763</c:v>
                </c:pt>
                <c:pt idx="73">
                  <c:v>0.645752027763</c:v>
                </c:pt>
                <c:pt idx="74">
                  <c:v>0.645752027763</c:v>
                </c:pt>
                <c:pt idx="75">
                  <c:v>0.61176507893300003</c:v>
                </c:pt>
                <c:pt idx="76">
                  <c:v>0.61176507893300003</c:v>
                </c:pt>
                <c:pt idx="77">
                  <c:v>0.57577889781900005</c:v>
                </c:pt>
                <c:pt idx="78">
                  <c:v>0.57577889781900005</c:v>
                </c:pt>
                <c:pt idx="79">
                  <c:v>0.57577889781900005</c:v>
                </c:pt>
                <c:pt idx="80">
                  <c:v>0.57577889781900005</c:v>
                </c:pt>
                <c:pt idx="81">
                  <c:v>0.57577889781900005</c:v>
                </c:pt>
                <c:pt idx="82">
                  <c:v>0.57577889781900005</c:v>
                </c:pt>
                <c:pt idx="83">
                  <c:v>0.57577889781900005</c:v>
                </c:pt>
                <c:pt idx="84">
                  <c:v>0.57577889781900005</c:v>
                </c:pt>
                <c:pt idx="85">
                  <c:v>0.57577889781900005</c:v>
                </c:pt>
                <c:pt idx="86">
                  <c:v>0.57577889781900005</c:v>
                </c:pt>
                <c:pt idx="87">
                  <c:v>0.57577889781900005</c:v>
                </c:pt>
                <c:pt idx="88">
                  <c:v>0.57577889781900005</c:v>
                </c:pt>
                <c:pt idx="89">
                  <c:v>0.57577889781900005</c:v>
                </c:pt>
                <c:pt idx="90">
                  <c:v>0.57577889781900005</c:v>
                </c:pt>
                <c:pt idx="91">
                  <c:v>0.57577889781900005</c:v>
                </c:pt>
                <c:pt idx="92">
                  <c:v>0.57577889781900005</c:v>
                </c:pt>
                <c:pt idx="93">
                  <c:v>0.57577889781900005</c:v>
                </c:pt>
              </c:numCache>
            </c:numRef>
          </c:yVal>
          <c:smooth val="0"/>
          <c:extLst xmlns:c16r2="http://schemas.microsoft.com/office/drawing/2015/06/chart">
            <c:ext xmlns:c16="http://schemas.microsoft.com/office/drawing/2014/chart" uri="{C3380CC4-5D6E-409C-BE32-E72D297353CC}">
              <c16:uniqueId val="{00000000-C8D5-4DD8-BDD0-9551FBB5D730}"/>
            </c:ext>
          </c:extLst>
        </c:ser>
        <c:dLbls>
          <c:showLegendKey val="0"/>
          <c:showVal val="0"/>
          <c:showCatName val="0"/>
          <c:showSerName val="0"/>
          <c:showPercent val="0"/>
          <c:showBubbleSize val="0"/>
        </c:dLbls>
        <c:axId val="396524904"/>
        <c:axId val="276448640"/>
      </c:scatterChart>
      <c:valAx>
        <c:axId val="396524904"/>
        <c:scaling>
          <c:orientation val="minMax"/>
          <c:max val="48"/>
          <c:min val="0"/>
        </c:scaling>
        <c:delete val="0"/>
        <c:axPos val="b"/>
        <c:title>
          <c:tx>
            <c:rich>
              <a:bodyPr/>
              <a:lstStyle/>
              <a:p>
                <a:pPr>
                  <a:defRPr/>
                </a:pPr>
                <a:r>
                  <a:rPr lang="en-US"/>
                  <a:t>months follow up</a:t>
                </a:r>
              </a:p>
            </c:rich>
          </c:tx>
          <c:overlay val="0"/>
        </c:title>
        <c:numFmt formatCode="General" sourceLinked="1"/>
        <c:majorTickMark val="out"/>
        <c:minorTickMark val="none"/>
        <c:tickLblPos val="nextTo"/>
        <c:crossAx val="276448640"/>
        <c:crosses val="autoZero"/>
        <c:crossBetween val="midCat"/>
        <c:majorUnit val="6"/>
      </c:valAx>
      <c:valAx>
        <c:axId val="276448640"/>
        <c:scaling>
          <c:orientation val="minMax"/>
          <c:max val="1"/>
        </c:scaling>
        <c:delete val="0"/>
        <c:axPos val="l"/>
        <c:numFmt formatCode="0%" sourceLinked="0"/>
        <c:majorTickMark val="out"/>
        <c:minorTickMark val="none"/>
        <c:tickLblPos val="nextTo"/>
        <c:crossAx val="396524904"/>
        <c:crosses val="autoZero"/>
        <c:crossBetween val="midCat"/>
        <c:majorUnit val="0.1"/>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2DD8C02-9773-4285-BDAB-8DE85173F6FF}" type="datetimeFigureOut">
              <a:rPr lang="en-US"/>
              <a:pPr>
                <a:defRPr/>
              </a:pPr>
              <a:t>6/9/2022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50D6F9B-2203-4319-9BCB-0CDB0B5499D4}" type="slidenum">
              <a:rPr lang="en-US"/>
              <a:pPr>
                <a:defRPr/>
              </a:pPr>
              <a:t>‹#›</a:t>
            </a:fld>
            <a:endParaRPr lang="en-US"/>
          </a:p>
        </p:txBody>
      </p:sp>
    </p:spTree>
    <p:extLst>
      <p:ext uri="{BB962C8B-B14F-4D97-AF65-F5344CB8AC3E}">
        <p14:creationId xmlns:p14="http://schemas.microsoft.com/office/powerpoint/2010/main" val="3225951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2998D6D-7126-4952-A69B-F79E11DA5A52}" type="datetimeFigureOut">
              <a:rPr lang="en-US"/>
              <a:pPr>
                <a:defRPr/>
              </a:pPr>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CCCFEA2-738B-4924-B07C-7149DA74FEB9}" type="slidenum">
              <a:rPr lang="en-US"/>
              <a:pPr>
                <a:defRPr/>
              </a:pPr>
              <a:t>‹#›</a:t>
            </a:fld>
            <a:endParaRPr lang="en-US"/>
          </a:p>
        </p:txBody>
      </p:sp>
    </p:spTree>
    <p:extLst>
      <p:ext uri="{BB962C8B-B14F-4D97-AF65-F5344CB8AC3E}">
        <p14:creationId xmlns:p14="http://schemas.microsoft.com/office/powerpoint/2010/main" val="27172838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D2D18-5410-4847-923F-B13690265556}" type="slidenum">
              <a:rPr lang="en-US" smtClean="0"/>
              <a:t>11</a:t>
            </a:fld>
            <a:endParaRPr lang="en-US"/>
          </a:p>
        </p:txBody>
      </p:sp>
    </p:spTree>
    <p:extLst>
      <p:ext uri="{BB962C8B-B14F-4D97-AF65-F5344CB8AC3E}">
        <p14:creationId xmlns:p14="http://schemas.microsoft.com/office/powerpoint/2010/main" val="59772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Mean Kids height got larger, Mean kids IQ got larger – not correlated</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D70B98-C4DD-486E-A078-C948467B9E0F}" type="slidenum">
              <a:rPr lang="en-US" altLang="en-US" smtClean="0"/>
              <a:pPr/>
              <a:t>46</a:t>
            </a:fld>
            <a:endParaRPr lang="en-US" altLang="en-US" smtClean="0"/>
          </a:p>
        </p:txBody>
      </p:sp>
    </p:spTree>
    <p:extLst>
      <p:ext uri="{BB962C8B-B14F-4D97-AF65-F5344CB8AC3E}">
        <p14:creationId xmlns:p14="http://schemas.microsoft.com/office/powerpoint/2010/main" val="51732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CCCFEA2-738B-4924-B07C-7149DA74FEB9}" type="slidenum">
              <a:rPr lang="en-US" smtClean="0"/>
              <a:pPr>
                <a:defRPr/>
              </a:pPr>
              <a:t>58</a:t>
            </a:fld>
            <a:endParaRPr lang="en-US"/>
          </a:p>
        </p:txBody>
      </p:sp>
    </p:spTree>
    <p:extLst>
      <p:ext uri="{BB962C8B-B14F-4D97-AF65-F5344CB8AC3E}">
        <p14:creationId xmlns:p14="http://schemas.microsoft.com/office/powerpoint/2010/main" val="71191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3DE33B-3FE2-480D-8DDB-DA8CBCDD0FD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652193-342C-4A87-8747-192A13D1A6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6FD38F-D52C-4474-973D-1B03FDA0C40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5EEBF17-D475-49F3-84A4-EE8BCBAF064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4541A-CD20-45C6-B30C-53569009614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E5F66A0-96D9-400C-9D1A-274ACDE954D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83C651-EAB7-4E38-B803-A07E063A31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C6452-CA96-4378-9110-FAFB105E911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B939C-C66A-473C-B37C-CC7E0993061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85A20F-91FB-423A-87D3-DC951FB8DB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4CB8E0-8F55-490F-B625-95160DFA6FD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090CE4-E1E8-4D8F-B810-177862CE01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E0D637-620E-49C5-8398-EC1E3B01FCE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26ACA4-38ED-45D5-B9A0-814F89F9CE9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ECA875-4BDA-4F27-9231-C475F1C84AF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B0F0178-09E4-4429-A573-1B0F8278B2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5400" b="1" dirty="0" smtClean="0"/>
              <a:t>4-Analysis of Variance (ANOVA)</a:t>
            </a:r>
          </a:p>
          <a:p>
            <a:pPr marL="0" indent="0" algn="ctr">
              <a:buNone/>
            </a:pPr>
            <a:r>
              <a:rPr lang="en-US" sz="5400" b="1" dirty="0" smtClean="0"/>
              <a:t>Comparing means </a:t>
            </a:r>
            <a:endParaRPr lang="en-US" sz="5400" b="1"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a:t>
            </a:fld>
            <a:endParaRPr lang="en-US"/>
          </a:p>
        </p:txBody>
      </p:sp>
    </p:spTree>
    <p:extLst>
      <p:ext uri="{BB962C8B-B14F-4D97-AF65-F5344CB8AC3E}">
        <p14:creationId xmlns:p14="http://schemas.microsoft.com/office/powerpoint/2010/main" val="3443543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The SD is the yardstick</a:t>
            </a:r>
            <a:endParaRPr lang="en-US" u="sng" dirty="0"/>
          </a:p>
        </p:txBody>
      </p:sp>
      <p:sp>
        <p:nvSpPr>
          <p:cNvPr id="3" name="Content Placeholder 2"/>
          <p:cNvSpPr>
            <a:spLocks noGrp="1"/>
          </p:cNvSpPr>
          <p:nvPr>
            <p:ph idx="1"/>
          </p:nvPr>
        </p:nvSpPr>
        <p:spPr/>
        <p:txBody>
          <a:bodyPr/>
          <a:lstStyle/>
          <a:p>
            <a:pPr marL="0" indent="0">
              <a:buNone/>
            </a:pPr>
            <a:r>
              <a:rPr lang="en-US" dirty="0" smtClean="0"/>
              <a:t>It is important that the SD, the “yardstick”, be as accurate as possible so </a:t>
            </a:r>
            <a:r>
              <a:rPr lang="en-US" b="1" dirty="0"/>
              <a:t>i</a:t>
            </a:r>
            <a:r>
              <a:rPr lang="en-US" b="1" dirty="0" smtClean="0"/>
              <a:t>t should be based on as much data as possible</a:t>
            </a:r>
            <a:r>
              <a:rPr lang="en-US" dirty="0" smtClean="0"/>
              <a:t>. If the “yardstick” is not correct, conclusions about which means are different from each other will not be correct. </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10</a:t>
            </a:fld>
            <a:endParaRPr lang="en-US"/>
          </a:p>
        </p:txBody>
      </p:sp>
    </p:spTree>
    <p:extLst>
      <p:ext uri="{BB962C8B-B14F-4D97-AF65-F5344CB8AC3E}">
        <p14:creationId xmlns:p14="http://schemas.microsoft.com/office/powerpoint/2010/main" val="666124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447800"/>
          </a:xfrm>
        </p:spPr>
        <p:txBody>
          <a:bodyPr>
            <a:normAutofit fontScale="90000"/>
          </a:bodyPr>
          <a:lstStyle/>
          <a:p>
            <a:r>
              <a:rPr lang="en-US" sz="3400" dirty="0" smtClean="0"/>
              <a:t>Variance (SD) </a:t>
            </a:r>
            <a:r>
              <a:rPr lang="en-US" sz="3400" u="sng" dirty="0" smtClean="0"/>
              <a:t>homogeneity</a:t>
            </a:r>
            <a:r>
              <a:rPr lang="en-US" sz="3400" dirty="0" smtClean="0"/>
              <a:t/>
            </a:r>
            <a:br>
              <a:rPr lang="en-US" sz="3400" dirty="0" smtClean="0"/>
            </a:br>
            <a:r>
              <a:rPr lang="en-US" sz="3400" dirty="0" smtClean="0"/>
              <a:t>assumed true for usual ANOVA, SDs are pooled</a:t>
            </a:r>
            <a:endParaRPr lang="en-US" sz="34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631133"/>
            <a:ext cx="7924799" cy="451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1676400" y="3790950"/>
            <a:ext cx="6553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662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1325562"/>
          </a:xfrm>
        </p:spPr>
        <p:txBody>
          <a:bodyPr/>
          <a:lstStyle/>
          <a:p>
            <a:pPr eaLnBrk="1" hangingPunct="1"/>
            <a:r>
              <a:rPr lang="en-US" dirty="0" smtClean="0"/>
              <a:t>For ANOVA- </a:t>
            </a:r>
            <a:r>
              <a:rPr lang="en-US" dirty="0" smtClean="0">
                <a:solidFill>
                  <a:srgbClr val="FF0000"/>
                </a:solidFill>
              </a:rPr>
              <a:t>Pooled</a:t>
            </a:r>
            <a:r>
              <a:rPr lang="en-US" dirty="0" smtClean="0"/>
              <a:t> </a:t>
            </a:r>
            <a:r>
              <a:rPr lang="en-US" dirty="0" err="1" smtClean="0"/>
              <a:t>SD</a:t>
            </a:r>
            <a:r>
              <a:rPr lang="en-US" baseline="-25000" dirty="0" err="1" smtClean="0"/>
              <a:t>e</a:t>
            </a:r>
            <a:r>
              <a:rPr lang="en-US" baseline="-25000" dirty="0" smtClean="0"/>
              <a:t> </a:t>
            </a:r>
            <a:r>
              <a:rPr lang="en-US" dirty="0" smtClean="0"/>
              <a:t> </a:t>
            </a:r>
            <a:br>
              <a:rPr lang="en-US" dirty="0" smtClean="0"/>
            </a:br>
            <a:r>
              <a:rPr lang="en-US" dirty="0" smtClean="0"/>
              <a:t>the common yardstick</a:t>
            </a:r>
          </a:p>
        </p:txBody>
      </p:sp>
      <p:sp>
        <p:nvSpPr>
          <p:cNvPr id="11267" name="Rectangle 3"/>
          <p:cNvSpPr>
            <a:spLocks noGrp="1" noChangeArrowheads="1"/>
          </p:cNvSpPr>
          <p:nvPr>
            <p:ph type="body" idx="1"/>
          </p:nvPr>
        </p:nvSpPr>
        <p:spPr>
          <a:xfrm>
            <a:off x="609600" y="1828800"/>
            <a:ext cx="8229600" cy="4419600"/>
          </a:xfrm>
        </p:spPr>
        <p:txBody>
          <a:bodyPr/>
          <a:lstStyle/>
          <a:p>
            <a:pPr eaLnBrk="1" hangingPunct="1">
              <a:buFontTx/>
              <a:buNone/>
            </a:pPr>
            <a:r>
              <a:rPr lang="en-US" dirty="0" smtClean="0"/>
              <a:t>			SD</a:t>
            </a:r>
            <a:r>
              <a:rPr lang="en-US" baseline="30000" dirty="0" smtClean="0"/>
              <a:t>2</a:t>
            </a:r>
            <a:r>
              <a:rPr lang="en-US" baseline="-25000" dirty="0" smtClean="0"/>
              <a:t>pooled error</a:t>
            </a:r>
            <a:r>
              <a:rPr lang="en-US" dirty="0" smtClean="0"/>
              <a:t>    = SD</a:t>
            </a:r>
            <a:r>
              <a:rPr lang="en-US" baseline="30000" dirty="0" smtClean="0"/>
              <a:t>2</a:t>
            </a:r>
            <a:r>
              <a:rPr lang="en-US" baseline="-25000" dirty="0" smtClean="0"/>
              <a:t>e</a:t>
            </a:r>
            <a:r>
              <a:rPr lang="en-US" dirty="0" smtClean="0"/>
              <a:t>  = </a:t>
            </a:r>
          </a:p>
          <a:p>
            <a:pPr eaLnBrk="1" hangingPunct="1">
              <a:buFontTx/>
              <a:buNone/>
            </a:pPr>
            <a:endParaRPr lang="en-US" dirty="0" smtClean="0"/>
          </a:p>
          <a:p>
            <a:pPr eaLnBrk="1" hangingPunct="1">
              <a:buFontTx/>
              <a:buNone/>
            </a:pPr>
            <a:r>
              <a:rPr lang="en-US" dirty="0" smtClean="0"/>
              <a:t>  </a:t>
            </a:r>
            <a:r>
              <a:rPr lang="en-US" u="sng" dirty="0" smtClean="0"/>
              <a:t> (n</a:t>
            </a:r>
            <a:r>
              <a:rPr lang="en-US" u="sng" baseline="-25000" dirty="0" smtClean="0"/>
              <a:t>1</a:t>
            </a:r>
            <a:r>
              <a:rPr lang="en-US" u="sng" dirty="0" smtClean="0"/>
              <a:t>-1) SD</a:t>
            </a:r>
            <a:r>
              <a:rPr lang="en-US" u="sng" baseline="-25000" dirty="0" smtClean="0"/>
              <a:t>1</a:t>
            </a:r>
            <a:r>
              <a:rPr lang="en-US" u="sng" baseline="30000" dirty="0" smtClean="0"/>
              <a:t>2</a:t>
            </a:r>
            <a:r>
              <a:rPr lang="en-US" u="sng" dirty="0" smtClean="0"/>
              <a:t> + (n</a:t>
            </a:r>
            <a:r>
              <a:rPr lang="en-US" u="sng" baseline="-25000" dirty="0" smtClean="0"/>
              <a:t>2</a:t>
            </a:r>
            <a:r>
              <a:rPr lang="en-US" u="sng" dirty="0" smtClean="0"/>
              <a:t>-1) SD</a:t>
            </a:r>
            <a:r>
              <a:rPr lang="en-US" u="sng" baseline="-25000" dirty="0" smtClean="0"/>
              <a:t>2</a:t>
            </a:r>
            <a:r>
              <a:rPr lang="en-US" u="sng" baseline="30000" dirty="0" smtClean="0"/>
              <a:t>2</a:t>
            </a:r>
            <a:r>
              <a:rPr lang="en-US" u="sng" dirty="0" smtClean="0"/>
              <a:t> + … (n</a:t>
            </a:r>
            <a:r>
              <a:rPr lang="en-US" u="sng" baseline="-25000" dirty="0" smtClean="0"/>
              <a:t>k</a:t>
            </a:r>
            <a:r>
              <a:rPr lang="en-US" u="sng" dirty="0" smtClean="0"/>
              <a:t>-1) SD</a:t>
            </a:r>
            <a:r>
              <a:rPr lang="en-US" u="sng" baseline="-25000" dirty="0" smtClean="0"/>
              <a:t>k</a:t>
            </a:r>
            <a:r>
              <a:rPr lang="en-US" baseline="30000" dirty="0" smtClean="0"/>
              <a:t>2</a:t>
            </a:r>
          </a:p>
          <a:p>
            <a:pPr eaLnBrk="1" hangingPunct="1">
              <a:buFontTx/>
              <a:buNone/>
            </a:pPr>
            <a:r>
              <a:rPr lang="en-US" dirty="0" smtClean="0"/>
              <a:t>            (n</a:t>
            </a:r>
            <a:r>
              <a:rPr lang="en-US" baseline="-25000" dirty="0" smtClean="0"/>
              <a:t>1</a:t>
            </a:r>
            <a:r>
              <a:rPr lang="en-US" dirty="0" smtClean="0"/>
              <a:t>-1) + (n</a:t>
            </a:r>
            <a:r>
              <a:rPr lang="en-US" baseline="-25000" dirty="0" smtClean="0"/>
              <a:t>2</a:t>
            </a:r>
            <a:r>
              <a:rPr lang="en-US" dirty="0" smtClean="0"/>
              <a:t>-1) + … (n</a:t>
            </a:r>
            <a:r>
              <a:rPr lang="en-US" baseline="-25000" dirty="0" smtClean="0"/>
              <a:t>k</a:t>
            </a:r>
            <a:r>
              <a:rPr lang="en-US" dirty="0" smtClean="0"/>
              <a:t>-1)</a:t>
            </a:r>
          </a:p>
          <a:p>
            <a:pPr eaLnBrk="1" hangingPunct="1">
              <a:buFontTx/>
              <a:buNone/>
            </a:pPr>
            <a:r>
              <a:rPr lang="en-US" dirty="0" smtClean="0"/>
              <a:t>                                           ____</a:t>
            </a:r>
          </a:p>
          <a:p>
            <a:pPr eaLnBrk="1" hangingPunct="1">
              <a:buFontTx/>
              <a:buNone/>
            </a:pPr>
            <a:r>
              <a:rPr lang="en-US" dirty="0" smtClean="0"/>
              <a:t>  		so, </a:t>
            </a:r>
            <a:r>
              <a:rPr lang="en-US" dirty="0" err="1" smtClean="0"/>
              <a:t>SD</a:t>
            </a:r>
            <a:r>
              <a:rPr lang="en-US" baseline="-25000" dirty="0" err="1" smtClean="0"/>
              <a:t>e</a:t>
            </a:r>
            <a:r>
              <a:rPr lang="en-US" dirty="0" smtClean="0"/>
              <a:t> =               = </a:t>
            </a:r>
            <a:r>
              <a:rPr lang="en-US" dirty="0" smtClean="0">
                <a:sym typeface="Symbol" pitchFamily="18" charset="2"/>
              </a:rPr>
              <a:t></a:t>
            </a:r>
            <a:r>
              <a:rPr lang="en-US" dirty="0" smtClean="0"/>
              <a:t> SD</a:t>
            </a:r>
            <a:r>
              <a:rPr lang="en-US" baseline="30000" dirty="0" smtClean="0"/>
              <a:t>2</a:t>
            </a:r>
            <a:r>
              <a:rPr lang="en-US" baseline="-25000" dirty="0" smtClean="0"/>
              <a:t>e</a:t>
            </a:r>
            <a:r>
              <a:rPr lang="en-US" dirty="0" smtClean="0"/>
              <a:t> </a:t>
            </a:r>
          </a:p>
        </p:txBody>
      </p:sp>
    </p:spTree>
    <p:extLst>
      <p:ext uri="{BB962C8B-B14F-4D97-AF65-F5344CB8AC3E}">
        <p14:creationId xmlns:p14="http://schemas.microsoft.com/office/powerpoint/2010/main" val="1783460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u="sng" dirty="0"/>
              <a:t>t</a:t>
            </a:r>
            <a:r>
              <a:rPr lang="en-US" u="sng" dirty="0" smtClean="0"/>
              <a:t> test vs ANOVA – not the same</a:t>
            </a:r>
            <a:endParaRPr lang="en-US" u="sng" dirty="0"/>
          </a:p>
        </p:txBody>
      </p:sp>
      <p:sp>
        <p:nvSpPr>
          <p:cNvPr id="3" name="Content Placeholder 2"/>
          <p:cNvSpPr>
            <a:spLocks noGrp="1"/>
          </p:cNvSpPr>
          <p:nvPr>
            <p:ph idx="1"/>
          </p:nvPr>
        </p:nvSpPr>
        <p:spPr>
          <a:xfrm>
            <a:off x="228600" y="1295400"/>
            <a:ext cx="8686800" cy="5410200"/>
          </a:xfrm>
        </p:spPr>
        <p:txBody>
          <a:bodyPr/>
          <a:lstStyle/>
          <a:p>
            <a:pPr marL="0" indent="0">
              <a:buNone/>
            </a:pPr>
            <a:r>
              <a:rPr lang="en-US" dirty="0" smtClean="0"/>
              <a:t>If there are many groups (A,B,C…) one might compute p values for each comparison via a series of t tests.    </a:t>
            </a:r>
          </a:p>
          <a:p>
            <a:pPr marL="0" indent="0">
              <a:buNone/>
            </a:pPr>
            <a:r>
              <a:rPr lang="en-US" dirty="0"/>
              <a:t> </a:t>
            </a:r>
            <a:r>
              <a:rPr lang="en-US" dirty="0" smtClean="0"/>
              <a:t>  group      mean    n        SD    SEM </a:t>
            </a:r>
          </a:p>
          <a:p>
            <a:pPr marL="0" indent="0">
              <a:buNone/>
            </a:pPr>
            <a:r>
              <a:rPr lang="en-US" dirty="0"/>
              <a:t> </a:t>
            </a:r>
            <a:r>
              <a:rPr lang="en-US" dirty="0" smtClean="0"/>
              <a:t>     A             20     16      17.0    4.25</a:t>
            </a:r>
          </a:p>
          <a:p>
            <a:pPr marL="0" indent="0">
              <a:buNone/>
            </a:pPr>
            <a:r>
              <a:rPr lang="en-US" dirty="0" smtClean="0"/>
              <a:t>      B             30     16      14.0    3.50</a:t>
            </a:r>
          </a:p>
          <a:p>
            <a:pPr marL="400050" lvl="1" indent="0">
              <a:buNone/>
            </a:pPr>
            <a:r>
              <a:rPr lang="en-US" sz="3200" dirty="0"/>
              <a:t> </a:t>
            </a:r>
            <a:r>
              <a:rPr lang="en-US" sz="3200" dirty="0" smtClean="0"/>
              <a:t> C             40     16      12.0    3.00 </a:t>
            </a:r>
          </a:p>
          <a:p>
            <a:pPr marL="400050" lvl="1" indent="0">
              <a:buNone/>
            </a:pPr>
            <a:endParaRPr lang="en-US" sz="3200" dirty="0"/>
          </a:p>
          <a:p>
            <a:pPr marL="400050" lvl="1" indent="0">
              <a:buNone/>
            </a:pPr>
            <a:r>
              <a:rPr lang="en-US" sz="3200" dirty="0" smtClean="0"/>
              <a:t>Pooled SD = 14.5, pooled SEM=3.63 </a:t>
            </a:r>
          </a:p>
        </p:txBody>
      </p:sp>
    </p:spTree>
    <p:extLst>
      <p:ext uri="{BB962C8B-B14F-4D97-AF65-F5344CB8AC3E}">
        <p14:creationId xmlns:p14="http://schemas.microsoft.com/office/powerpoint/2010/main" val="2720324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t</a:t>
            </a:r>
            <a:r>
              <a:rPr lang="en-US" u="sng" dirty="0" smtClean="0"/>
              <a:t> tests vs ANOVA (cont.) </a:t>
            </a:r>
            <a:endParaRPr lang="en-US" u="sng" dirty="0"/>
          </a:p>
        </p:txBody>
      </p:sp>
      <p:sp>
        <p:nvSpPr>
          <p:cNvPr id="3" name="Content Placeholder 2"/>
          <p:cNvSpPr>
            <a:spLocks noGrp="1"/>
          </p:cNvSpPr>
          <p:nvPr>
            <p:ph idx="1"/>
          </p:nvPr>
        </p:nvSpPr>
        <p:spPr>
          <a:xfrm>
            <a:off x="316345" y="1078345"/>
            <a:ext cx="8382000" cy="5474855"/>
          </a:xfrm>
        </p:spPr>
        <p:txBody>
          <a:bodyPr/>
          <a:lstStyle/>
          <a:p>
            <a:pPr marL="0" indent="0">
              <a:buNone/>
            </a:pPr>
            <a:r>
              <a:rPr lang="en-US" dirty="0"/>
              <a:t>I</a:t>
            </a:r>
            <a:r>
              <a:rPr lang="en-US" dirty="0" smtClean="0"/>
              <a:t>f we use t tests, we can find that </a:t>
            </a:r>
            <a:r>
              <a:rPr lang="en-US" dirty="0" smtClean="0">
                <a:solidFill>
                  <a:srgbClr val="FF0000"/>
                </a:solidFill>
              </a:rPr>
              <a:t>two comparisons with the same mean difference and sample sizes have different p values!</a:t>
            </a:r>
          </a:p>
          <a:p>
            <a:pPr marL="0" indent="0">
              <a:buNone/>
            </a:pPr>
            <a:r>
              <a:rPr lang="en-US" dirty="0">
                <a:solidFill>
                  <a:srgbClr val="FF0000"/>
                </a:solidFill>
              </a:rPr>
              <a:t> </a:t>
            </a:r>
            <a:r>
              <a:rPr lang="en-US" dirty="0" smtClean="0">
                <a:solidFill>
                  <a:srgbClr val="FF0000"/>
                </a:solidFill>
              </a:rPr>
              <a:t>   </a:t>
            </a:r>
            <a:r>
              <a:rPr lang="en-US" dirty="0" smtClean="0"/>
              <a:t>n=16 per group </a:t>
            </a:r>
          </a:p>
          <a:p>
            <a:pPr marL="0" indent="0">
              <a:buNone/>
            </a:pPr>
            <a:r>
              <a:rPr lang="en-US" dirty="0" smtClean="0"/>
              <a:t>Comparison   mean diff    </a:t>
            </a:r>
            <a:r>
              <a:rPr lang="en-US" dirty="0" err="1" smtClean="0"/>
              <a:t>SE</a:t>
            </a:r>
            <a:r>
              <a:rPr lang="en-US" baseline="-25000" dirty="0" err="1" smtClean="0"/>
              <a:t>d</a:t>
            </a:r>
            <a:r>
              <a:rPr lang="en-US" dirty="0" smtClean="0"/>
              <a:t>     t     p value</a:t>
            </a:r>
            <a:endParaRPr lang="en-US" dirty="0"/>
          </a:p>
          <a:p>
            <a:pPr marL="0" indent="0">
              <a:buNone/>
            </a:pPr>
            <a:r>
              <a:rPr lang="en-US" dirty="0"/>
              <a:t>   A vs </a:t>
            </a:r>
            <a:r>
              <a:rPr lang="en-US" dirty="0" smtClean="0"/>
              <a:t>B             10.0       5.51  1.82    0.091</a:t>
            </a:r>
            <a:endParaRPr lang="en-US" dirty="0"/>
          </a:p>
          <a:p>
            <a:pPr marL="0" indent="0">
              <a:buNone/>
            </a:pPr>
            <a:r>
              <a:rPr lang="en-US" dirty="0" smtClean="0"/>
              <a:t>   B </a:t>
            </a:r>
            <a:r>
              <a:rPr lang="en-US" dirty="0"/>
              <a:t>vs </a:t>
            </a:r>
            <a:r>
              <a:rPr lang="en-US" dirty="0" smtClean="0"/>
              <a:t>C             10.0       4.61  2.17    </a:t>
            </a:r>
            <a:r>
              <a:rPr lang="en-US" dirty="0" smtClean="0">
                <a:solidFill>
                  <a:srgbClr val="7030A0"/>
                </a:solidFill>
              </a:rPr>
              <a:t>0.048</a:t>
            </a:r>
            <a:r>
              <a:rPr lang="en-US" dirty="0" smtClean="0"/>
              <a:t>        </a:t>
            </a:r>
            <a:endParaRPr lang="en-US" dirty="0"/>
          </a:p>
          <a:p>
            <a:pPr marL="0" indent="0">
              <a:buNone/>
            </a:pPr>
            <a:r>
              <a:rPr lang="en-US" dirty="0" smtClean="0">
                <a:solidFill>
                  <a:srgbClr val="FF0000"/>
                </a:solidFill>
              </a:rPr>
              <a:t>This is because the “yardstick”, the SD, is changing, so </a:t>
            </a:r>
            <a:r>
              <a:rPr lang="en-US" dirty="0" err="1" smtClean="0">
                <a:solidFill>
                  <a:srgbClr val="FF0000"/>
                </a:solidFill>
              </a:rPr>
              <a:t>SE</a:t>
            </a:r>
            <a:r>
              <a:rPr lang="en-US" baseline="-25000" dirty="0" err="1" smtClean="0">
                <a:solidFill>
                  <a:srgbClr val="FF0000"/>
                </a:solidFill>
              </a:rPr>
              <a:t>d</a:t>
            </a:r>
            <a:r>
              <a:rPr lang="en-US" dirty="0" smtClean="0">
                <a:solidFill>
                  <a:srgbClr val="FF0000"/>
                </a:solidFill>
              </a:rPr>
              <a:t> = √SD</a:t>
            </a:r>
            <a:r>
              <a:rPr lang="en-US" baseline="-25000" dirty="0" smtClean="0">
                <a:solidFill>
                  <a:srgbClr val="FF0000"/>
                </a:solidFill>
              </a:rPr>
              <a:t>1</a:t>
            </a:r>
            <a:r>
              <a:rPr lang="en-US" baseline="30000" dirty="0" smtClean="0">
                <a:solidFill>
                  <a:srgbClr val="FF0000"/>
                </a:solidFill>
              </a:rPr>
              <a:t>2</a:t>
            </a:r>
            <a:r>
              <a:rPr lang="en-US" dirty="0" smtClean="0">
                <a:solidFill>
                  <a:srgbClr val="FF0000"/>
                </a:solidFill>
              </a:rPr>
              <a:t>/n</a:t>
            </a:r>
            <a:r>
              <a:rPr lang="en-US" baseline="-25000" dirty="0" smtClean="0">
                <a:solidFill>
                  <a:srgbClr val="FF0000"/>
                </a:solidFill>
              </a:rPr>
              <a:t>1</a:t>
            </a:r>
            <a:r>
              <a:rPr lang="en-US" dirty="0" smtClean="0">
                <a:solidFill>
                  <a:srgbClr val="FF0000"/>
                </a:solidFill>
              </a:rPr>
              <a:t>+SD</a:t>
            </a:r>
            <a:r>
              <a:rPr lang="en-US" baseline="-25000" dirty="0" smtClean="0">
                <a:solidFill>
                  <a:srgbClr val="FF0000"/>
                </a:solidFill>
              </a:rPr>
              <a:t>2</a:t>
            </a:r>
            <a:r>
              <a:rPr lang="en-US" baseline="30000" dirty="0" smtClean="0">
                <a:solidFill>
                  <a:srgbClr val="FF0000"/>
                </a:solidFill>
              </a:rPr>
              <a:t>2</a:t>
            </a:r>
            <a:r>
              <a:rPr lang="en-US" dirty="0" smtClean="0">
                <a:solidFill>
                  <a:srgbClr val="FF0000"/>
                </a:solidFill>
              </a:rPr>
              <a:t>/n</a:t>
            </a:r>
            <a:r>
              <a:rPr lang="en-US" baseline="-25000" dirty="0" smtClean="0">
                <a:solidFill>
                  <a:srgbClr val="FF0000"/>
                </a:solidFill>
              </a:rPr>
              <a:t>2</a:t>
            </a:r>
          </a:p>
          <a:p>
            <a:pPr marL="0" indent="0">
              <a:buNone/>
            </a:pPr>
            <a:r>
              <a:rPr lang="en-US" dirty="0" smtClean="0">
                <a:solidFill>
                  <a:srgbClr val="FF0000"/>
                </a:solidFill>
              </a:rPr>
              <a:t>is changing even if n is not.   </a:t>
            </a:r>
            <a:endParaRPr lang="en-US" dirty="0">
              <a:solidFill>
                <a:srgbClr val="FF0000"/>
              </a:solidFill>
            </a:endParaRPr>
          </a:p>
        </p:txBody>
      </p:sp>
    </p:spTree>
    <p:extLst>
      <p:ext uri="{BB962C8B-B14F-4D97-AF65-F5344CB8AC3E}">
        <p14:creationId xmlns:p14="http://schemas.microsoft.com/office/powerpoint/2010/main" val="270524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u="sng" dirty="0"/>
              <a:t>t</a:t>
            </a:r>
            <a:r>
              <a:rPr lang="en-US" u="sng" dirty="0" smtClean="0"/>
              <a:t> tests vs ANOVA (cont.) </a:t>
            </a:r>
            <a:endParaRPr lang="en-US" u="sng" dirty="0"/>
          </a:p>
        </p:txBody>
      </p:sp>
      <p:sp>
        <p:nvSpPr>
          <p:cNvPr id="3" name="Content Placeholder 2"/>
          <p:cNvSpPr>
            <a:spLocks noGrp="1"/>
          </p:cNvSpPr>
          <p:nvPr>
            <p:ph idx="1"/>
          </p:nvPr>
        </p:nvSpPr>
        <p:spPr>
          <a:xfrm>
            <a:off x="304800" y="1066800"/>
            <a:ext cx="8686799" cy="5170055"/>
          </a:xfrm>
        </p:spPr>
        <p:txBody>
          <a:bodyPr/>
          <a:lstStyle/>
          <a:p>
            <a:pPr marL="0" indent="0">
              <a:buNone/>
            </a:pPr>
            <a:r>
              <a:rPr lang="en-US" dirty="0" smtClean="0"/>
              <a:t>If one uses the </a:t>
            </a:r>
            <a:r>
              <a:rPr lang="en-US" b="1" u="sng" dirty="0" smtClean="0"/>
              <a:t>pooled</a:t>
            </a:r>
            <a:r>
              <a:rPr lang="en-US" dirty="0" smtClean="0"/>
              <a:t> SD, one gets consistent p values for the same mean difference</a:t>
            </a:r>
          </a:p>
          <a:p>
            <a:pPr marL="0" indent="0">
              <a:buNone/>
            </a:pPr>
            <a:r>
              <a:rPr lang="en-US" dirty="0"/>
              <a:t> </a:t>
            </a:r>
            <a:r>
              <a:rPr lang="en-US" dirty="0" smtClean="0"/>
              <a:t> Pooled SD=14.5, </a:t>
            </a:r>
            <a:r>
              <a:rPr lang="en-US" dirty="0" err="1" smtClean="0"/>
              <a:t>SE</a:t>
            </a:r>
            <a:r>
              <a:rPr lang="en-US" baseline="-25000" dirty="0" err="1" smtClean="0"/>
              <a:t>d</a:t>
            </a:r>
            <a:r>
              <a:rPr lang="en-US" dirty="0" smtClean="0"/>
              <a:t>=5.12, n=16 per group</a:t>
            </a:r>
          </a:p>
          <a:p>
            <a:pPr marL="0" indent="0">
              <a:buNone/>
            </a:pPr>
            <a:r>
              <a:rPr lang="en-US" dirty="0" smtClean="0"/>
              <a:t>Comparison   mean diff    </a:t>
            </a:r>
            <a:r>
              <a:rPr lang="en-US" dirty="0" err="1" smtClean="0"/>
              <a:t>SE</a:t>
            </a:r>
            <a:r>
              <a:rPr lang="en-US" baseline="-25000" dirty="0" err="1" smtClean="0"/>
              <a:t>d</a:t>
            </a:r>
            <a:r>
              <a:rPr lang="en-US" dirty="0" smtClean="0"/>
              <a:t>     t     p value</a:t>
            </a:r>
            <a:endParaRPr lang="en-US" dirty="0"/>
          </a:p>
          <a:p>
            <a:pPr marL="0" indent="0">
              <a:buNone/>
            </a:pPr>
            <a:r>
              <a:rPr lang="en-US" dirty="0"/>
              <a:t>   A vs </a:t>
            </a:r>
            <a:r>
              <a:rPr lang="en-US" dirty="0" smtClean="0"/>
              <a:t>B             10.0       5.12  1.95    0.060</a:t>
            </a:r>
            <a:endParaRPr lang="en-US" dirty="0"/>
          </a:p>
          <a:p>
            <a:pPr marL="0" indent="0">
              <a:buNone/>
            </a:pPr>
            <a:r>
              <a:rPr lang="en-US" dirty="0" smtClean="0"/>
              <a:t>   B </a:t>
            </a:r>
            <a:r>
              <a:rPr lang="en-US" dirty="0"/>
              <a:t>vs </a:t>
            </a:r>
            <a:r>
              <a:rPr lang="en-US" dirty="0" smtClean="0"/>
              <a:t>C             10.0       5.12  1.95    </a:t>
            </a:r>
            <a:r>
              <a:rPr lang="en-US" dirty="0" smtClean="0">
                <a:solidFill>
                  <a:srgbClr val="7030A0"/>
                </a:solidFill>
              </a:rPr>
              <a:t>0.060</a:t>
            </a:r>
            <a:r>
              <a:rPr lang="en-US" dirty="0" smtClean="0"/>
              <a:t>        </a:t>
            </a:r>
            <a:endParaRPr lang="en-US" dirty="0"/>
          </a:p>
          <a:p>
            <a:pPr marL="0" indent="0">
              <a:buNone/>
            </a:pPr>
            <a:r>
              <a:rPr lang="en-US" dirty="0" smtClean="0">
                <a:solidFill>
                  <a:srgbClr val="FF0000"/>
                </a:solidFill>
              </a:rPr>
              <a:t>The </a:t>
            </a:r>
            <a:r>
              <a:rPr lang="en-US" dirty="0" err="1" smtClean="0">
                <a:solidFill>
                  <a:srgbClr val="FF0000"/>
                </a:solidFill>
              </a:rPr>
              <a:t>SE</a:t>
            </a:r>
            <a:r>
              <a:rPr lang="en-US" baseline="-25000" dirty="0" err="1" smtClean="0">
                <a:solidFill>
                  <a:srgbClr val="FF0000"/>
                </a:solidFill>
              </a:rPr>
              <a:t>d</a:t>
            </a:r>
            <a:r>
              <a:rPr lang="en-US" dirty="0" smtClean="0">
                <a:solidFill>
                  <a:srgbClr val="FF0000"/>
                </a:solidFill>
              </a:rPr>
              <a:t> and t values are all computed using the same SD “yardstick”. </a:t>
            </a:r>
            <a:endParaRPr lang="en-US" dirty="0">
              <a:solidFill>
                <a:srgbClr val="FF0000"/>
              </a:solidFill>
            </a:endParaRPr>
          </a:p>
        </p:txBody>
      </p:sp>
    </p:spTree>
    <p:extLst>
      <p:ext uri="{BB962C8B-B14F-4D97-AF65-F5344CB8AC3E}">
        <p14:creationId xmlns:p14="http://schemas.microsoft.com/office/powerpoint/2010/main" val="866273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lstStyle/>
          <a:p>
            <a:r>
              <a:rPr lang="en-US" u="sng" dirty="0" smtClean="0"/>
              <a:t>TBI </a:t>
            </a:r>
            <a:r>
              <a:rPr lang="en-US" u="sng" dirty="0" err="1" smtClean="0"/>
              <a:t>expt</a:t>
            </a:r>
            <a:r>
              <a:rPr lang="en-US" u="sng" dirty="0" smtClean="0"/>
              <a:t>-time to fall off rotating rod</a:t>
            </a:r>
            <a:endParaRPr lang="en-US" u="sn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417638"/>
            <a:ext cx="7620000" cy="4678362"/>
          </a:xfrm>
          <a:prstGeom prst="rect">
            <a:avLst/>
          </a:prstGeom>
          <a:ln>
            <a:solidFill>
              <a:schemeClr val="accent1"/>
            </a:solidFill>
          </a:ln>
        </p:spPr>
      </p:pic>
    </p:spTree>
    <p:extLst>
      <p:ext uri="{BB962C8B-B14F-4D97-AF65-F5344CB8AC3E}">
        <p14:creationId xmlns:p14="http://schemas.microsoft.com/office/powerpoint/2010/main" val="22177650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792162"/>
          </a:xfrm>
        </p:spPr>
        <p:txBody>
          <a:bodyPr/>
          <a:lstStyle/>
          <a:p>
            <a:r>
              <a:rPr lang="en-US" sz="3600" u="sng" dirty="0" smtClean="0"/>
              <a:t>Means &amp; SDs in seconds</a:t>
            </a:r>
          </a:p>
        </p:txBody>
      </p:sp>
      <p:graphicFrame>
        <p:nvGraphicFramePr>
          <p:cNvPr id="6" name="Table 5"/>
          <p:cNvGraphicFramePr>
            <a:graphicFrameLocks noGrp="1"/>
          </p:cNvGraphicFramePr>
          <p:nvPr>
            <p:extLst>
              <p:ext uri="{D42A27DB-BD31-4B8C-83A1-F6EECF244321}">
                <p14:modId xmlns:p14="http://schemas.microsoft.com/office/powerpoint/2010/main" val="1228195634"/>
              </p:ext>
            </p:extLst>
          </p:nvPr>
        </p:nvGraphicFramePr>
        <p:xfrm>
          <a:off x="685800" y="1371600"/>
          <a:ext cx="7467601" cy="2133600"/>
        </p:xfrm>
        <a:graphic>
          <a:graphicData uri="http://schemas.openxmlformats.org/drawingml/2006/table">
            <a:tbl>
              <a:tblPr/>
              <a:tblGrid>
                <a:gridCol w="1371600">
                  <a:extLst>
                    <a:ext uri="{9D8B030D-6E8A-4147-A177-3AD203B41FA5}">
                      <a16:colId xmlns:a16="http://schemas.microsoft.com/office/drawing/2014/main" xmlns="" val="20000"/>
                    </a:ext>
                  </a:extLst>
                </a:gridCol>
                <a:gridCol w="1023312">
                  <a:extLst>
                    <a:ext uri="{9D8B030D-6E8A-4147-A177-3AD203B41FA5}">
                      <a16:colId xmlns:a16="http://schemas.microsoft.com/office/drawing/2014/main" xmlns="" val="20001"/>
                    </a:ext>
                  </a:extLst>
                </a:gridCol>
                <a:gridCol w="1301173">
                  <a:extLst>
                    <a:ext uri="{9D8B030D-6E8A-4147-A177-3AD203B41FA5}">
                      <a16:colId xmlns:a16="http://schemas.microsoft.com/office/drawing/2014/main" xmlns="" val="20002"/>
                    </a:ext>
                  </a:extLst>
                </a:gridCol>
                <a:gridCol w="1301173">
                  <a:extLst>
                    <a:ext uri="{9D8B030D-6E8A-4147-A177-3AD203B41FA5}">
                      <a16:colId xmlns:a16="http://schemas.microsoft.com/office/drawing/2014/main" xmlns="" val="20003"/>
                    </a:ext>
                  </a:extLst>
                </a:gridCol>
                <a:gridCol w="1301173">
                  <a:extLst>
                    <a:ext uri="{9D8B030D-6E8A-4147-A177-3AD203B41FA5}">
                      <a16:colId xmlns:a16="http://schemas.microsoft.com/office/drawing/2014/main" xmlns="" val="20004"/>
                    </a:ext>
                  </a:extLst>
                </a:gridCol>
                <a:gridCol w="1169170">
                  <a:extLst>
                    <a:ext uri="{9D8B030D-6E8A-4147-A177-3AD203B41FA5}">
                      <a16:colId xmlns:a16="http://schemas.microsoft.com/office/drawing/2014/main" xmlns="" val="20005"/>
                    </a:ext>
                  </a:extLst>
                </a:gridCol>
              </a:tblGrid>
              <a:tr h="426720">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Level</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Number</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Mean</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median</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smtClean="0">
                          <a:solidFill>
                            <a:srgbClr val="000000"/>
                          </a:solidFill>
                          <a:latin typeface="Arial"/>
                          <a:ea typeface="Calibri"/>
                          <a:cs typeface="Arial"/>
                        </a:rPr>
                        <a:t>SD</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smtClean="0">
                          <a:solidFill>
                            <a:srgbClr val="000000"/>
                          </a:solidFill>
                          <a:latin typeface="Arial"/>
                          <a:ea typeface="Calibri"/>
                          <a:cs typeface="Arial"/>
                        </a:rPr>
                        <a:t>SEM</a:t>
                      </a:r>
                      <a:endParaRPr lang="en-US" sz="2000" b="1" u="sng"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0"/>
                  </a:ext>
                </a:extLst>
              </a:tr>
              <a:tr h="42672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KO-no 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8</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21.196</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21.65</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6.46</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2.28</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1"/>
                  </a:ext>
                </a:extLst>
              </a:tr>
              <a:tr h="426720">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KO-TBI</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18.659</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18.47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8.73</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3.30</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2"/>
                  </a:ext>
                </a:extLst>
              </a:tr>
              <a:tr h="426720">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WT-noTBI</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15</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49.197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46.93</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9.92</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2.56</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3"/>
                  </a:ext>
                </a:extLst>
              </a:tr>
              <a:tr h="42672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WT-TBI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23.902</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23.33</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13.31</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2.90</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4"/>
                  </a:ext>
                </a:extLst>
              </a:tr>
            </a:tbl>
          </a:graphicData>
        </a:graphic>
      </p:graphicFrame>
      <p:sp>
        <p:nvSpPr>
          <p:cNvPr id="25634" name="TextBox 6"/>
          <p:cNvSpPr txBox="1">
            <a:spLocks noChangeArrowheads="1"/>
          </p:cNvSpPr>
          <p:nvPr/>
        </p:nvSpPr>
        <p:spPr bwMode="auto">
          <a:xfrm>
            <a:off x="3048000" y="1066800"/>
            <a:ext cx="2362200" cy="381000"/>
          </a:xfrm>
          <a:prstGeom prst="rect">
            <a:avLst/>
          </a:prstGeom>
          <a:noFill/>
          <a:ln w="9525">
            <a:noFill/>
            <a:miter lim="800000"/>
            <a:headEnd/>
            <a:tailEnd/>
          </a:ln>
        </p:spPr>
        <p:txBody>
          <a:bodyPr>
            <a:spAutoFit/>
          </a:bodyPr>
          <a:lstStyle/>
          <a:p>
            <a:r>
              <a:rPr lang="en-US" dirty="0">
                <a:solidFill>
                  <a:srgbClr val="0000FF"/>
                </a:solidFill>
              </a:rPr>
              <a:t>No model</a:t>
            </a:r>
          </a:p>
        </p:txBody>
      </p:sp>
      <p:sp>
        <p:nvSpPr>
          <p:cNvPr id="25635" name="TextBox 7"/>
          <p:cNvSpPr txBox="1">
            <a:spLocks noChangeArrowheads="1"/>
          </p:cNvSpPr>
          <p:nvPr/>
        </p:nvSpPr>
        <p:spPr bwMode="auto">
          <a:xfrm>
            <a:off x="2286000" y="3505200"/>
            <a:ext cx="4267200" cy="369888"/>
          </a:xfrm>
          <a:prstGeom prst="rect">
            <a:avLst/>
          </a:prstGeom>
          <a:noFill/>
          <a:ln w="9525">
            <a:noFill/>
            <a:miter lim="800000"/>
            <a:headEnd/>
            <a:tailEnd/>
          </a:ln>
        </p:spPr>
        <p:txBody>
          <a:bodyPr>
            <a:spAutoFit/>
          </a:bodyPr>
          <a:lstStyle/>
          <a:p>
            <a:r>
              <a:rPr lang="en-US" dirty="0">
                <a:solidFill>
                  <a:srgbClr val="0000FF"/>
                </a:solidFill>
              </a:rPr>
              <a:t>ANOVA model, pooled </a:t>
            </a:r>
            <a:r>
              <a:rPr lang="en-US" dirty="0" err="1">
                <a:solidFill>
                  <a:srgbClr val="0000FF"/>
                </a:solidFill>
              </a:rPr>
              <a:t>SD</a:t>
            </a:r>
            <a:r>
              <a:rPr lang="en-US" sz="1600" dirty="0" err="1">
                <a:solidFill>
                  <a:srgbClr val="0000FF"/>
                </a:solidFill>
              </a:rPr>
              <a:t>e</a:t>
            </a:r>
            <a:r>
              <a:rPr lang="en-US" dirty="0">
                <a:solidFill>
                  <a:srgbClr val="0000FF"/>
                </a:solidFill>
              </a:rPr>
              <a:t>=10.986 sec</a:t>
            </a:r>
          </a:p>
        </p:txBody>
      </p:sp>
      <p:graphicFrame>
        <p:nvGraphicFramePr>
          <p:cNvPr id="9" name="Table 8"/>
          <p:cNvGraphicFramePr>
            <a:graphicFrameLocks noGrp="1"/>
          </p:cNvGraphicFramePr>
          <p:nvPr>
            <p:extLst>
              <p:ext uri="{D42A27DB-BD31-4B8C-83A1-F6EECF244321}">
                <p14:modId xmlns:p14="http://schemas.microsoft.com/office/powerpoint/2010/main" val="1559538026"/>
              </p:ext>
            </p:extLst>
          </p:nvPr>
        </p:nvGraphicFramePr>
        <p:xfrm>
          <a:off x="762000" y="3962400"/>
          <a:ext cx="7543800" cy="2209800"/>
        </p:xfrm>
        <a:graphic>
          <a:graphicData uri="http://schemas.openxmlformats.org/drawingml/2006/table">
            <a:tbl>
              <a:tblPr/>
              <a:tblGrid>
                <a:gridCol w="1864438">
                  <a:extLst>
                    <a:ext uri="{9D8B030D-6E8A-4147-A177-3AD203B41FA5}">
                      <a16:colId xmlns:a16="http://schemas.microsoft.com/office/drawing/2014/main" xmlns="" val="20000"/>
                    </a:ext>
                  </a:extLst>
                </a:gridCol>
                <a:gridCol w="1778386">
                  <a:extLst>
                    <a:ext uri="{9D8B030D-6E8A-4147-A177-3AD203B41FA5}">
                      <a16:colId xmlns:a16="http://schemas.microsoft.com/office/drawing/2014/main" xmlns="" val="20001"/>
                    </a:ext>
                  </a:extLst>
                </a:gridCol>
                <a:gridCol w="1979172">
                  <a:extLst>
                    <a:ext uri="{9D8B030D-6E8A-4147-A177-3AD203B41FA5}">
                      <a16:colId xmlns:a16="http://schemas.microsoft.com/office/drawing/2014/main" xmlns="" val="20002"/>
                    </a:ext>
                  </a:extLst>
                </a:gridCol>
                <a:gridCol w="1921804">
                  <a:extLst>
                    <a:ext uri="{9D8B030D-6E8A-4147-A177-3AD203B41FA5}">
                      <a16:colId xmlns:a16="http://schemas.microsoft.com/office/drawing/2014/main" xmlns="" val="20003"/>
                    </a:ext>
                  </a:extLst>
                </a:gridCol>
              </a:tblGrid>
              <a:tr h="441960">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Level</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a:solidFill>
                            <a:srgbClr val="000000"/>
                          </a:solidFill>
                          <a:latin typeface="Arial"/>
                          <a:ea typeface="Calibri"/>
                          <a:cs typeface="Arial"/>
                        </a:rPr>
                        <a:t>Number</a:t>
                      </a:r>
                      <a:endParaRPr lang="en-US" sz="2000" b="1" u="sng"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u="sng" baseline="-25000" dirty="0">
                          <a:solidFill>
                            <a:srgbClr val="000000"/>
                          </a:solidFill>
                          <a:latin typeface="Arial"/>
                          <a:ea typeface="Calibri"/>
                          <a:cs typeface="Arial"/>
                        </a:rPr>
                        <a:t>Mean</a:t>
                      </a:r>
                      <a:endParaRPr lang="en-US" sz="2800" b="1" u="sng"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u="sng" dirty="0" smtClean="0">
                          <a:solidFill>
                            <a:srgbClr val="000000"/>
                          </a:solidFill>
                          <a:latin typeface="Arial"/>
                          <a:ea typeface="Calibri"/>
                          <a:cs typeface="Arial"/>
                        </a:rPr>
                        <a:t>SEM</a:t>
                      </a:r>
                      <a:endParaRPr lang="en-US" sz="2000" b="1" u="sng"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0"/>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KO-no 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8</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smtClean="0">
                          <a:solidFill>
                            <a:srgbClr val="000000"/>
                          </a:solidFill>
                          <a:latin typeface="Arial"/>
                          <a:ea typeface="Calibri"/>
                          <a:cs typeface="Arial"/>
                        </a:rPr>
                        <a:t>21.196</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3.88</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1"/>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KO-TBI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7</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smtClean="0">
                          <a:solidFill>
                            <a:srgbClr val="000000"/>
                          </a:solidFill>
                          <a:latin typeface="Arial"/>
                          <a:ea typeface="Calibri"/>
                          <a:cs typeface="Arial"/>
                        </a:rPr>
                        <a:t>18.659</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4.15</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2"/>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WT-</a:t>
                      </a:r>
                      <a:r>
                        <a:rPr lang="en-US" sz="2000" b="1" dirty="0" err="1">
                          <a:solidFill>
                            <a:srgbClr val="000000"/>
                          </a:solidFill>
                          <a:latin typeface="Arial"/>
                          <a:ea typeface="Calibri"/>
                          <a:cs typeface="Arial"/>
                        </a:rPr>
                        <a:t>noTBI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a:solidFill>
                            <a:srgbClr val="000000"/>
                          </a:solidFill>
                          <a:latin typeface="Arial"/>
                          <a:ea typeface="Calibri"/>
                          <a:cs typeface="Arial"/>
                        </a:rPr>
                        <a:t>15</a:t>
                      </a:r>
                      <a:endParaRPr lang="en-US" sz="2000" b="1">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smtClean="0">
                          <a:solidFill>
                            <a:srgbClr val="000000"/>
                          </a:solidFill>
                          <a:latin typeface="Arial"/>
                          <a:ea typeface="Calibri"/>
                          <a:cs typeface="Arial"/>
                        </a:rPr>
                        <a:t>49.197</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2.84</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3"/>
                  </a:ext>
                </a:extLst>
              </a:tr>
              <a:tr h="441960">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WT-TBI</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a:solidFill>
                            <a:srgbClr val="000000"/>
                          </a:solidFill>
                          <a:latin typeface="Arial"/>
                          <a:ea typeface="Calibri"/>
                          <a:cs typeface="Arial"/>
                        </a:rPr>
                        <a:t>21</a:t>
                      </a:r>
                      <a:endParaRPr lang="en-US" sz="2000" b="1"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800" b="1" baseline="-25000" dirty="0" smtClean="0">
                          <a:solidFill>
                            <a:srgbClr val="000000"/>
                          </a:solidFill>
                          <a:latin typeface="Arial"/>
                          <a:ea typeface="Calibri"/>
                          <a:cs typeface="Arial"/>
                        </a:rPr>
                        <a:t>23.902</a:t>
                      </a:r>
                      <a:endParaRPr lang="en-US" sz="2800" b="1" baseline="-25000" dirty="0">
                        <a:latin typeface="Calibri"/>
                        <a:ea typeface="Calibri"/>
                        <a:cs typeface="Arial"/>
                      </a:endParaRPr>
                    </a:p>
                  </a:txBody>
                  <a:tcPr marL="25400" marR="25400" marT="0" marB="0">
                    <a:lnL>
                      <a:noFill/>
                    </a:lnL>
                    <a:lnR>
                      <a:noFill/>
                    </a:lnR>
                    <a:lnT>
                      <a:noFill/>
                    </a:lnT>
                    <a:lnB>
                      <a:noFill/>
                    </a:lnB>
                  </a:tcPr>
                </a:tc>
                <a:tc>
                  <a:txBody>
                    <a:bodyPr/>
                    <a:lstStyle/>
                    <a:p>
                      <a:pPr marL="0" marR="0" algn="ctr">
                        <a:lnSpc>
                          <a:spcPct val="115000"/>
                        </a:lnSpc>
                        <a:spcBef>
                          <a:spcPts val="0"/>
                        </a:spcBef>
                        <a:spcAft>
                          <a:spcPts val="0"/>
                        </a:spcAft>
                      </a:pPr>
                      <a:r>
                        <a:rPr lang="en-US" sz="2000" b="1" dirty="0" smtClean="0">
                          <a:solidFill>
                            <a:srgbClr val="000000"/>
                          </a:solidFill>
                          <a:latin typeface="Arial"/>
                          <a:ea typeface="Calibri"/>
                          <a:cs typeface="Arial"/>
                        </a:rPr>
                        <a:t>2.40</a:t>
                      </a:r>
                      <a:endParaRPr lang="en-US" sz="2000" b="1" dirty="0">
                        <a:latin typeface="Calibri"/>
                        <a:ea typeface="Calibri"/>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4"/>
                  </a:ext>
                </a:extLst>
              </a:tr>
            </a:tbl>
          </a:graphicData>
        </a:graphic>
      </p:graphicFrame>
      <p:sp>
        <p:nvSpPr>
          <p:cNvPr id="25657" name="TextBox 9"/>
          <p:cNvSpPr txBox="1">
            <a:spLocks noChangeArrowheads="1"/>
          </p:cNvSpPr>
          <p:nvPr/>
        </p:nvSpPr>
        <p:spPr bwMode="auto">
          <a:xfrm>
            <a:off x="457200" y="6216134"/>
            <a:ext cx="7696201" cy="369332"/>
          </a:xfrm>
          <a:prstGeom prst="rect">
            <a:avLst/>
          </a:prstGeom>
          <a:noFill/>
          <a:ln w="9525">
            <a:noFill/>
            <a:miter lim="800000"/>
            <a:headEnd/>
            <a:tailEnd/>
          </a:ln>
        </p:spPr>
        <p:txBody>
          <a:bodyPr wrap="square">
            <a:spAutoFit/>
          </a:bodyPr>
          <a:lstStyle/>
          <a:p>
            <a:r>
              <a:rPr lang="en-US" b="1" dirty="0" smtClean="0">
                <a:solidFill>
                  <a:srgbClr val="FF0000"/>
                </a:solidFill>
              </a:rPr>
              <a:t>SEM= SD/√n.    Why </a:t>
            </a:r>
            <a:r>
              <a:rPr lang="en-US" b="1" dirty="0">
                <a:solidFill>
                  <a:srgbClr val="FF0000"/>
                </a:solidFill>
              </a:rPr>
              <a:t>are </a:t>
            </a:r>
            <a:r>
              <a:rPr lang="en-US" b="1" dirty="0" smtClean="0">
                <a:solidFill>
                  <a:srgbClr val="FF0000"/>
                </a:solidFill>
              </a:rPr>
              <a:t>no model vs model SEMs </a:t>
            </a:r>
            <a:r>
              <a:rPr lang="en-US" b="1" dirty="0">
                <a:solidFill>
                  <a:srgbClr val="FF0000"/>
                </a:solidFill>
              </a:rPr>
              <a:t>not the same</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3295239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lstStyle/>
          <a:p>
            <a:r>
              <a:rPr lang="en-US" u="sng" dirty="0" smtClean="0"/>
              <a:t>Example: KO-no TBI vs KO-TBI</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33400" y="909716"/>
                <a:ext cx="8229600" cy="5334000"/>
              </a:xfrm>
            </p:spPr>
            <p:txBody>
              <a:bodyPr/>
              <a:lstStyle/>
              <a:p>
                <a:pPr marL="0" indent="0">
                  <a:buNone/>
                </a:pPr>
                <a:r>
                  <a:rPr lang="en-US" dirty="0" smtClean="0"/>
                  <a:t> mean difference = 21.20- 18.66 =2.54 sec</a:t>
                </a:r>
              </a:p>
              <a:p>
                <a:pPr marL="0" indent="0">
                  <a:buNone/>
                </a:pPr>
                <a:r>
                  <a:rPr lang="en-US" dirty="0"/>
                  <a:t> </a:t>
                </a:r>
                <a:r>
                  <a:rPr lang="en-US" dirty="0" smtClean="0"/>
                  <a:t>   </a:t>
                </a:r>
                <a:r>
                  <a:rPr lang="en-US" dirty="0" err="1" smtClean="0"/>
                  <a:t>Unpooled</a:t>
                </a:r>
                <a:r>
                  <a:rPr lang="en-US" dirty="0" smtClean="0"/>
                  <a:t>, t test:</a:t>
                </a:r>
              </a:p>
              <a:p>
                <a:pPr marL="0" indent="0">
                  <a:buNone/>
                </a:pPr>
                <a:r>
                  <a:rPr lang="en-US" dirty="0"/>
                  <a:t> </a:t>
                </a:r>
                <a:r>
                  <a:rPr lang="en-US" dirty="0" smtClean="0"/>
                  <a:t>SE difference = </a:t>
                </a:r>
                <a14:m>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6.46</m:t>
                                </m:r>
                              </m:num>
                              <m:den>
                                <m:r>
                                  <a:rPr lang="en-US" b="0" i="1" smtClean="0">
                                    <a:latin typeface="Cambria Math" panose="02040503050406030204" pitchFamily="18" charset="0"/>
                                  </a:rPr>
                                  <m:t>8</m:t>
                                </m:r>
                              </m:den>
                            </m:f>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8.73</m:t>
                                </m:r>
                              </m:e>
                              <m:sup>
                                <m:r>
                                  <a:rPr lang="en-US" b="0" i="1" smtClean="0">
                                    <a:latin typeface="Cambria Math" panose="02040503050406030204" pitchFamily="18" charset="0"/>
                                  </a:rPr>
                                  <m:t>2</m:t>
                                </m:r>
                              </m:sup>
                            </m:sSup>
                          </m:num>
                          <m:den>
                            <m:r>
                              <a:rPr lang="en-US" b="0" i="1" smtClean="0">
                                <a:latin typeface="Cambria Math" panose="02040503050406030204" pitchFamily="18" charset="0"/>
                              </a:rPr>
                              <m:t>7</m:t>
                            </m:r>
                          </m:den>
                        </m:f>
                      </m:e>
                    </m:rad>
                  </m:oMath>
                </a14:m>
                <a:r>
                  <a:rPr lang="en-US" dirty="0" smtClean="0"/>
                  <a:t> = 4.01sec</a:t>
                </a:r>
              </a:p>
              <a:p>
                <a:pPr marL="0" indent="0">
                  <a:buNone/>
                </a:pPr>
                <a:r>
                  <a:rPr lang="en-US" dirty="0"/>
                  <a:t> </a:t>
                </a:r>
                <a:r>
                  <a:rPr lang="en-US" dirty="0" smtClean="0"/>
                  <a:t>     t= 2.54/4.01 = 0.633,    p= 0.530</a:t>
                </a:r>
              </a:p>
              <a:p>
                <a:pPr marL="0" indent="0">
                  <a:buNone/>
                </a:pPr>
                <a:r>
                  <a:rPr lang="en-US" dirty="0" smtClean="0"/>
                  <a:t>Pooled (ANOVA):</a:t>
                </a:r>
                <a:endParaRPr lang="en-US" dirty="0"/>
              </a:p>
              <a:p>
                <a:pPr marL="0" indent="0">
                  <a:buNone/>
                </a:pPr>
                <a:r>
                  <a:rPr lang="en-US" dirty="0"/>
                  <a:t>SE </a:t>
                </a:r>
                <a:r>
                  <a:rPr lang="en-US" dirty="0" smtClean="0"/>
                  <a:t>difference </a:t>
                </a:r>
                <a:r>
                  <a:rPr lang="en-US" dirty="0"/>
                  <a:t>= </a:t>
                </a:r>
                <a14:m>
                  <m:oMath xmlns:m="http://schemas.openxmlformats.org/officeDocument/2006/math">
                    <m:rad>
                      <m:radPr>
                        <m:degHide m:val="on"/>
                        <m:ctrlPr>
                          <a:rPr lang="en-US" i="1">
                            <a:latin typeface="Cambria Math" panose="02040503050406030204" pitchFamily="18" charset="0"/>
                          </a:rPr>
                        </m:ctrlPr>
                      </m:radPr>
                      <m:deg/>
                      <m:e>
                        <m:sSup>
                          <m:sSupPr>
                            <m:ctrlPr>
                              <a:rPr lang="en-US" i="1">
                                <a:latin typeface="Cambria Math" panose="02040503050406030204" pitchFamily="18" charset="0"/>
                              </a:rPr>
                            </m:ctrlPr>
                          </m:sSupPr>
                          <m:e>
                            <m:r>
                              <a:rPr lang="en-US" i="1">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10.99</m:t>
                                </m:r>
                              </m:num>
                              <m:den>
                                <m:r>
                                  <a:rPr lang="en-US" i="1">
                                    <a:latin typeface="Cambria Math" panose="02040503050406030204" pitchFamily="18" charset="0"/>
                                  </a:rPr>
                                  <m:t>8</m:t>
                                </m:r>
                              </m:den>
                            </m:f>
                          </m:e>
                          <m:sup>
                            <m:r>
                              <a:rPr lang="en-US" i="1">
                                <a:latin typeface="Cambria Math" panose="02040503050406030204" pitchFamily="18" charset="0"/>
                              </a:rPr>
                              <m:t>2</m:t>
                            </m:r>
                          </m:sup>
                        </m:sSup>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b="0" i="1" smtClean="0">
                                    <a:latin typeface="Cambria Math" panose="02040503050406030204" pitchFamily="18" charset="0"/>
                                  </a:rPr>
                                  <m:t>10.99</m:t>
                                </m:r>
                              </m:e>
                              <m:sup>
                                <m:r>
                                  <a:rPr lang="en-US" i="1">
                                    <a:latin typeface="Cambria Math" panose="02040503050406030204" pitchFamily="18" charset="0"/>
                                  </a:rPr>
                                  <m:t>2</m:t>
                                </m:r>
                              </m:sup>
                            </m:sSup>
                          </m:num>
                          <m:den>
                            <m:r>
                              <a:rPr lang="en-US" i="1">
                                <a:latin typeface="Cambria Math" panose="02040503050406030204" pitchFamily="18" charset="0"/>
                              </a:rPr>
                              <m:t>7</m:t>
                            </m:r>
                          </m:den>
                        </m:f>
                      </m:e>
                    </m:rad>
                  </m:oMath>
                </a14:m>
                <a:r>
                  <a:rPr lang="en-US" dirty="0" smtClean="0"/>
                  <a:t> = 5.69 sec</a:t>
                </a:r>
              </a:p>
              <a:p>
                <a:pPr marL="0" indent="0">
                  <a:buNone/>
                </a:pPr>
                <a:r>
                  <a:rPr lang="en-US" dirty="0"/>
                  <a:t> </a:t>
                </a:r>
                <a:r>
                  <a:rPr lang="en-US" dirty="0" smtClean="0"/>
                  <a:t>     t= 2.54/5.69 = 0.447,  p =0.657</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33400" y="909716"/>
                <a:ext cx="8229600" cy="5334000"/>
              </a:xfrm>
              <a:blipFill rotWithShape="0">
                <a:blip r:embed="rId2"/>
                <a:stretch>
                  <a:fillRect l="-1926" t="-1486" b="-320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18</a:t>
            </a:fld>
            <a:endParaRPr lang="en-US"/>
          </a:p>
        </p:txBody>
      </p:sp>
    </p:spTree>
    <p:extLst>
      <p:ext uri="{BB962C8B-B14F-4D97-AF65-F5344CB8AC3E}">
        <p14:creationId xmlns:p14="http://schemas.microsoft.com/office/powerpoint/2010/main" val="4242707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152400"/>
            <a:ext cx="8229600" cy="838200"/>
          </a:xfrm>
        </p:spPr>
        <p:txBody>
          <a:bodyPr/>
          <a:lstStyle/>
          <a:p>
            <a:pPr eaLnBrk="1" hangingPunct="1"/>
            <a:r>
              <a:rPr lang="fr-FR" b="1" dirty="0" err="1" smtClean="0"/>
              <a:t>Multiplicity</a:t>
            </a:r>
            <a:r>
              <a:rPr lang="fr-FR" b="1" dirty="0" smtClean="0"/>
              <a:t> &amp; F tests</a:t>
            </a:r>
            <a:endParaRPr lang="en-US" b="1" dirty="0" smtClean="0"/>
          </a:p>
        </p:txBody>
      </p:sp>
      <p:sp>
        <p:nvSpPr>
          <p:cNvPr id="17411" name="Rectangle 3"/>
          <p:cNvSpPr>
            <a:spLocks noGrp="1" noChangeArrowheads="1"/>
          </p:cNvSpPr>
          <p:nvPr>
            <p:ph type="body" idx="1"/>
          </p:nvPr>
        </p:nvSpPr>
        <p:spPr>
          <a:xfrm>
            <a:off x="228600" y="1143000"/>
            <a:ext cx="8839200" cy="5105400"/>
          </a:xfrm>
        </p:spPr>
        <p:txBody>
          <a:bodyPr/>
          <a:lstStyle/>
          <a:p>
            <a:pPr eaLnBrk="1" hangingPunct="1">
              <a:lnSpc>
                <a:spcPct val="80000"/>
              </a:lnSpc>
              <a:buFontTx/>
              <a:buNone/>
            </a:pPr>
            <a:r>
              <a:rPr lang="en-US" sz="2800" dirty="0" smtClean="0"/>
              <a:t>Multiple testing can create “false positives”.  We incorrectly declare means are “significantly” different as an artifact of doing many tests even if none of the means are truly different from each other.   </a:t>
            </a:r>
          </a:p>
          <a:p>
            <a:pPr eaLnBrk="1" hangingPunct="1">
              <a:lnSpc>
                <a:spcPct val="80000"/>
              </a:lnSpc>
              <a:buFontTx/>
              <a:buNone/>
            </a:pPr>
            <a:r>
              <a:rPr lang="en-US" sz="2800" dirty="0" smtClean="0"/>
              <a:t>Imagine we have k=four groups: A, B, C and D. </a:t>
            </a:r>
          </a:p>
          <a:p>
            <a:pPr eaLnBrk="1" hangingPunct="1">
              <a:lnSpc>
                <a:spcPct val="80000"/>
              </a:lnSpc>
              <a:buFontTx/>
              <a:buNone/>
            </a:pPr>
            <a:r>
              <a:rPr lang="en-US" sz="2800" dirty="0" smtClean="0"/>
              <a:t>There are m=six possible mean comparisons:</a:t>
            </a:r>
          </a:p>
          <a:p>
            <a:pPr eaLnBrk="1" hangingPunct="1">
              <a:lnSpc>
                <a:spcPct val="80000"/>
              </a:lnSpc>
              <a:buFontTx/>
              <a:buNone/>
            </a:pPr>
            <a:r>
              <a:rPr lang="en-US" sz="2800" dirty="0" smtClean="0"/>
              <a:t>             A vs B</a:t>
            </a:r>
          </a:p>
          <a:p>
            <a:pPr eaLnBrk="1" hangingPunct="1">
              <a:lnSpc>
                <a:spcPct val="80000"/>
              </a:lnSpc>
              <a:buFontTx/>
              <a:buNone/>
            </a:pPr>
            <a:r>
              <a:rPr lang="en-US" sz="2800" dirty="0" smtClean="0"/>
              <a:t>             A vs C</a:t>
            </a:r>
          </a:p>
          <a:p>
            <a:pPr eaLnBrk="1" hangingPunct="1">
              <a:lnSpc>
                <a:spcPct val="80000"/>
              </a:lnSpc>
              <a:buFontTx/>
              <a:buNone/>
            </a:pPr>
            <a:r>
              <a:rPr lang="en-US" sz="2800" dirty="0" smtClean="0"/>
              <a:t>             A vs D</a:t>
            </a:r>
            <a:endParaRPr lang="en-US" sz="2800" b="1" dirty="0" smtClean="0"/>
          </a:p>
          <a:p>
            <a:pPr eaLnBrk="1" hangingPunct="1">
              <a:lnSpc>
                <a:spcPct val="80000"/>
              </a:lnSpc>
              <a:buFontTx/>
              <a:buNone/>
            </a:pPr>
            <a:r>
              <a:rPr lang="en-US" sz="2800" dirty="0" smtClean="0"/>
              <a:t>             B vs C</a:t>
            </a:r>
          </a:p>
          <a:p>
            <a:pPr eaLnBrk="1" hangingPunct="1">
              <a:lnSpc>
                <a:spcPct val="80000"/>
              </a:lnSpc>
              <a:buFontTx/>
              <a:buNone/>
            </a:pPr>
            <a:r>
              <a:rPr lang="en-US" sz="2800" dirty="0" smtClean="0"/>
              <a:t>             B vs D</a:t>
            </a:r>
          </a:p>
          <a:p>
            <a:pPr eaLnBrk="1" hangingPunct="1">
              <a:lnSpc>
                <a:spcPct val="80000"/>
              </a:lnSpc>
              <a:buFontTx/>
              <a:buNone/>
            </a:pPr>
            <a:r>
              <a:rPr lang="en-US" sz="2800" dirty="0" smtClean="0"/>
              <a:t>             C vs D</a:t>
            </a:r>
          </a:p>
        </p:txBody>
      </p:sp>
    </p:spTree>
    <p:extLst>
      <p:ext uri="{BB962C8B-B14F-4D97-AF65-F5344CB8AC3E}">
        <p14:creationId xmlns:p14="http://schemas.microsoft.com/office/powerpoint/2010/main" val="49471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356" y="150891"/>
            <a:ext cx="8229600" cy="762000"/>
          </a:xfrm>
        </p:spPr>
        <p:txBody>
          <a:bodyPr/>
          <a:lstStyle/>
          <a:p>
            <a:r>
              <a:rPr lang="en-US" u="sng" dirty="0" smtClean="0"/>
              <a:t>Comparing means-ANOVA</a:t>
            </a:r>
            <a:endParaRPr lang="en-US"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300" y="914400"/>
                <a:ext cx="8915400" cy="5562600"/>
              </a:xfrm>
            </p:spPr>
            <p:txBody>
              <a:bodyPr/>
              <a:lstStyle/>
              <a:p>
                <a:pPr marL="0" indent="0">
                  <a:buNone/>
                </a:pPr>
                <a:r>
                  <a:rPr lang="en-US" dirty="0" smtClean="0"/>
                  <a:t>       Why not just do a lot of t tests?</a:t>
                </a:r>
              </a:p>
              <a:p>
                <a:pPr marL="514350" indent="-514350">
                  <a:buAutoNum type="arabicPeriod"/>
                </a:pPr>
                <a:r>
                  <a:rPr lang="en-US" dirty="0" smtClean="0"/>
                  <a:t>Unlike t tests, ANOVA uses a </a:t>
                </a:r>
                <a:r>
                  <a:rPr lang="en-US" u="sng" dirty="0" smtClean="0"/>
                  <a:t>pooled</a:t>
                </a:r>
                <a:r>
                  <a:rPr lang="en-US" dirty="0" smtClean="0"/>
                  <a:t> standard deviation. </a:t>
                </a:r>
              </a:p>
              <a:p>
                <a:pPr marL="0" indent="0">
                  <a:buNone/>
                </a:pPr>
                <a:r>
                  <a:rPr lang="en-US" dirty="0" smtClean="0"/>
                  <a:t>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𝑚𝑒𝑎𝑛</m:t>
                        </m:r>
                        <m:r>
                          <a:rPr lang="en-US" b="0" i="1" smtClean="0">
                            <a:latin typeface="Cambria Math" panose="02040503050406030204" pitchFamily="18" charset="0"/>
                          </a:rPr>
                          <m:t> </m:t>
                        </m:r>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𝑚𝑒𝑎𝑛</m:t>
                        </m:r>
                        <m:r>
                          <a:rPr lang="en-US" b="0" i="1" smtClean="0">
                            <a:latin typeface="Cambria Math" panose="02040503050406030204" pitchFamily="18" charset="0"/>
                          </a:rPr>
                          <m:t> </m:t>
                        </m:r>
                        <m:r>
                          <a:rPr lang="en-US" b="0" i="1" smtClean="0">
                            <a:latin typeface="Cambria Math" panose="02040503050406030204" pitchFamily="18" charset="0"/>
                          </a:rPr>
                          <m:t>𝐵</m:t>
                        </m:r>
                      </m:num>
                      <m:den>
                        <m:rad>
                          <m:radPr>
                            <m:degHide m:val="on"/>
                            <m:ctrlPr>
                              <a:rPr lang="en-US" b="0" i="1" smtClean="0">
                                <a:latin typeface="Cambria Math" panose="02040503050406030204" pitchFamily="18" charset="0"/>
                              </a:rPr>
                            </m:ctrlPr>
                          </m:radPr>
                          <m:deg/>
                          <m:e>
                            <m:sSubSup>
                              <m:sSubSupPr>
                                <m:ctrlPr>
                                  <a:rPr lang="en-US" b="0" i="1" smtClean="0">
                                    <a:latin typeface="Cambria Math" panose="02040503050406030204" pitchFamily="18" charset="0"/>
                                  </a:rPr>
                                </m:ctrlPr>
                              </m:sSubSupPr>
                              <m:e>
                                <m:r>
                                  <a:rPr lang="en-US" b="0" i="1" smtClean="0">
                                    <a:solidFill>
                                      <a:schemeClr val="tx2"/>
                                    </a:solidFill>
                                    <a:latin typeface="Cambria Math" panose="02040503050406030204" pitchFamily="18" charset="0"/>
                                  </a:rPr>
                                  <m:t>𝑆𝐷</m:t>
                                </m:r>
                              </m:e>
                              <m:sub>
                                <m:r>
                                  <a:rPr lang="en-US" b="0" i="1" smtClean="0">
                                    <a:latin typeface="Cambria Math" panose="02040503050406030204" pitchFamily="18" charset="0"/>
                                  </a:rPr>
                                  <m:t>𝐴</m:t>
                                </m:r>
                              </m:sub>
                              <m:sup>
                                <m:r>
                                  <a:rPr lang="en-US" b="0" i="1" smtClean="0">
                                    <a:latin typeface="Cambria Math" panose="02040503050406030204" pitchFamily="18" charset="0"/>
                                  </a:rPr>
                                  <m:t>2</m:t>
                                </m:r>
                              </m:sup>
                            </m:sSubSup>
                          </m:e>
                        </m:ra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𝑆𝐷</m:t>
                            </m:r>
                          </m:e>
                          <m:sub>
                            <m:r>
                              <a:rPr lang="en-US" b="0" i="1" smtClean="0">
                                <a:latin typeface="Cambria Math" panose="02040503050406030204" pitchFamily="18" charset="0"/>
                              </a:rPr>
                              <m:t>𝐵</m:t>
                            </m:r>
                          </m:sub>
                          <m:sup>
                            <m:r>
                              <a:rPr lang="en-US" b="0" i="1" smtClean="0">
                                <a:latin typeface="Cambria Math" panose="02040503050406030204" pitchFamily="18" charset="0"/>
                              </a:rPr>
                              <m:t>2</m:t>
                            </m:r>
                          </m:sup>
                        </m:sSubSup>
                      </m:den>
                    </m:f>
                  </m:oMath>
                </a14:m>
                <a:r>
                  <a:rPr lang="en-US" dirty="0" smtClean="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𝑚𝑒𝑎𝑛</m:t>
                        </m:r>
                        <m:r>
                          <a:rPr lang="en-US" i="1">
                            <a:latin typeface="Cambria Math" panose="02040503050406030204" pitchFamily="18" charset="0"/>
                          </a:rPr>
                          <m:t> </m:t>
                        </m:r>
                        <m:r>
                          <a:rPr lang="en-US" i="1">
                            <a:latin typeface="Cambria Math" panose="02040503050406030204" pitchFamily="18" charset="0"/>
                          </a:rPr>
                          <m:t>𝐴</m:t>
                        </m:r>
                        <m:r>
                          <a:rPr lang="en-US" i="1">
                            <a:latin typeface="Cambria Math" panose="02040503050406030204" pitchFamily="18" charset="0"/>
                          </a:rPr>
                          <m:t> −</m:t>
                        </m:r>
                        <m:r>
                          <a:rPr lang="en-US" i="1">
                            <a:latin typeface="Cambria Math" panose="02040503050406030204" pitchFamily="18" charset="0"/>
                          </a:rPr>
                          <m:t>𝑚𝑒𝑎𝑛</m:t>
                        </m:r>
                        <m:r>
                          <a:rPr lang="en-US" i="1">
                            <a:latin typeface="Cambria Math" panose="02040503050406030204" pitchFamily="18" charset="0"/>
                          </a:rPr>
                          <m:t> </m:t>
                        </m:r>
                        <m:r>
                          <a:rPr lang="en-US" i="1">
                            <a:latin typeface="Cambria Math" panose="02040503050406030204" pitchFamily="18" charset="0"/>
                          </a:rPr>
                          <m:t>𝐵</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𝑆𝐸</m:t>
                            </m:r>
                          </m:e>
                          <m:sub>
                            <m:r>
                              <a:rPr lang="en-US" b="0" i="1" smtClean="0">
                                <a:latin typeface="Cambria Math" panose="02040503050406030204" pitchFamily="18" charset="0"/>
                              </a:rPr>
                              <m:t>𝑑𝑖𝑓𝑓</m:t>
                            </m:r>
                          </m:sub>
                        </m:sSub>
                      </m:den>
                    </m:f>
                  </m:oMath>
                </a14:m>
                <a:endParaRPr lang="en-US" dirty="0"/>
              </a:p>
              <a:p>
                <a:pPr marL="0" indent="0">
                  <a:buNone/>
                </a:pPr>
                <a:r>
                  <a:rPr lang="en-US" dirty="0" smtClean="0"/>
                  <a:t>     ANOVA assumes SD</a:t>
                </a:r>
                <a:r>
                  <a:rPr lang="en-US" baseline="-25000" dirty="0" smtClean="0"/>
                  <a:t>A</a:t>
                </a:r>
                <a:r>
                  <a:rPr lang="en-US" dirty="0" smtClean="0"/>
                  <a:t>=SD</a:t>
                </a:r>
                <a:r>
                  <a:rPr lang="en-US" baseline="-25000" dirty="0" smtClean="0"/>
                  <a:t>B</a:t>
                </a:r>
                <a:r>
                  <a:rPr lang="en-US" dirty="0" smtClean="0"/>
                  <a:t>= … </a:t>
                </a:r>
                <a:r>
                  <a:rPr lang="en-US" dirty="0" err="1" smtClean="0"/>
                  <a:t>SD</a:t>
                </a:r>
                <a:r>
                  <a:rPr lang="en-US" baseline="-25000" dirty="0" err="1" smtClean="0">
                    <a:solidFill>
                      <a:srgbClr val="FF0000"/>
                    </a:solidFill>
                  </a:rPr>
                  <a:t>pooled</a:t>
                </a:r>
                <a:endParaRPr lang="en-US" baseline="-25000" dirty="0" smtClean="0">
                  <a:solidFill>
                    <a:srgbClr val="FF0000"/>
                  </a:solidFill>
                </a:endParaRPr>
              </a:p>
              <a:p>
                <a:pPr marL="514350" indent="-514350">
                  <a:buAutoNum type="arabicPeriod" startAt="2"/>
                </a:pPr>
                <a:r>
                  <a:rPr lang="en-US" dirty="0" smtClean="0"/>
                  <a:t>Can help control type I false positive error by first looking at the p value of the overall F statistic. </a:t>
                </a:r>
                <a:r>
                  <a:rPr lang="en-US" b="1" dirty="0" smtClean="0"/>
                  <a:t>Only if F is significant should one report pairwise p values as significant. </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300" y="914400"/>
                <a:ext cx="8915400" cy="5562600"/>
              </a:xfrm>
              <a:blipFill rotWithShape="0">
                <a:blip r:embed="rId2"/>
                <a:stretch>
                  <a:fillRect l="-1573" t="-1424" r="-1300" b="-416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2</a:t>
            </a:fld>
            <a:endParaRPr lang="en-US"/>
          </a:p>
        </p:txBody>
      </p:sp>
    </p:spTree>
    <p:extLst>
      <p:ext uri="{BB962C8B-B14F-4D97-AF65-F5344CB8AC3E}">
        <p14:creationId xmlns:p14="http://schemas.microsoft.com/office/powerpoint/2010/main" val="3620435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381000"/>
            <a:ext cx="8229600" cy="6248400"/>
          </a:xfrm>
        </p:spPr>
        <p:txBody>
          <a:bodyPr/>
          <a:lstStyle/>
          <a:p>
            <a:pPr eaLnBrk="1" hangingPunct="1">
              <a:buFontTx/>
              <a:buNone/>
            </a:pPr>
            <a:r>
              <a:rPr lang="en-US" dirty="0" smtClean="0"/>
              <a:t>   If we use </a:t>
            </a:r>
            <a:r>
              <a:rPr lang="en-US" dirty="0" smtClean="0">
                <a:solidFill>
                  <a:srgbClr val="FF0000"/>
                </a:solidFill>
              </a:rPr>
              <a:t>p &lt; 0.05 </a:t>
            </a:r>
            <a:r>
              <a:rPr lang="en-US" dirty="0" smtClean="0"/>
              <a:t>as our “significance” criterion, we have a 5% chance of a “false positive” mistake for any one of the m=six comparisons, assuming that </a:t>
            </a:r>
            <a:r>
              <a:rPr lang="en-US" b="1" u="sng" dirty="0" smtClean="0"/>
              <a:t>none</a:t>
            </a:r>
            <a:r>
              <a:rPr lang="en-US" dirty="0" smtClean="0"/>
              <a:t> of the groups are really different from each other.  We have a 95% chance of no false positives if none of the groups are really different.  So, the chance of a “false positive” in </a:t>
            </a:r>
            <a:r>
              <a:rPr lang="en-US" b="1" u="sng" dirty="0" smtClean="0"/>
              <a:t>any</a:t>
            </a:r>
            <a:r>
              <a:rPr lang="en-US" dirty="0" smtClean="0"/>
              <a:t> of the six comparisons is </a:t>
            </a:r>
          </a:p>
          <a:p>
            <a:pPr eaLnBrk="1" hangingPunct="1">
              <a:buFontTx/>
              <a:buNone/>
            </a:pPr>
            <a:r>
              <a:rPr lang="en-US" dirty="0" smtClean="0"/>
              <a:t>   1 – (0.95)</a:t>
            </a:r>
            <a:r>
              <a:rPr lang="en-US" baseline="30000" dirty="0" smtClean="0"/>
              <a:t>6</a:t>
            </a:r>
            <a:r>
              <a:rPr lang="en-US" dirty="0" smtClean="0"/>
              <a:t> = 0.26 or 26%. </a:t>
            </a:r>
          </a:p>
        </p:txBody>
      </p:sp>
    </p:spTree>
    <p:extLst>
      <p:ext uri="{BB962C8B-B14F-4D97-AF65-F5344CB8AC3E}">
        <p14:creationId xmlns:p14="http://schemas.microsoft.com/office/powerpoint/2010/main" val="2497787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u="sng" dirty="0" smtClean="0"/>
              <a:t>Overall </a:t>
            </a:r>
            <a:r>
              <a:rPr lang="en-US" u="sng" dirty="0" smtClean="0"/>
              <a:t>F screening </a:t>
            </a:r>
            <a:r>
              <a:rPr lang="en-US" u="sng" dirty="0" smtClean="0"/>
              <a:t>test</a:t>
            </a:r>
            <a:endParaRPr lang="en-US" u="sng" dirty="0"/>
          </a:p>
        </p:txBody>
      </p:sp>
      <p:sp>
        <p:nvSpPr>
          <p:cNvPr id="3" name="Content Placeholder 2"/>
          <p:cNvSpPr>
            <a:spLocks noGrp="1"/>
          </p:cNvSpPr>
          <p:nvPr>
            <p:ph idx="1"/>
          </p:nvPr>
        </p:nvSpPr>
        <p:spPr>
          <a:xfrm>
            <a:off x="457200" y="1020762"/>
            <a:ext cx="8229600" cy="5334000"/>
          </a:xfrm>
        </p:spPr>
        <p:txBody>
          <a:bodyPr/>
          <a:lstStyle/>
          <a:p>
            <a:pPr marL="0" indent="0">
              <a:buNone/>
            </a:pPr>
            <a:r>
              <a:rPr lang="en-US" dirty="0" smtClean="0"/>
              <a:t>To guard against too many false positives, first compute the “overall” F statistic and its p value. </a:t>
            </a:r>
          </a:p>
          <a:p>
            <a:pPr marL="0" indent="0">
              <a:buNone/>
            </a:pPr>
            <a:r>
              <a:rPr lang="en-US" dirty="0"/>
              <a:t> </a:t>
            </a:r>
            <a:r>
              <a:rPr lang="en-US" dirty="0" smtClean="0"/>
              <a:t>  F  = [variation across means/ </a:t>
            </a:r>
            <a:r>
              <a:rPr lang="en-US" dirty="0" err="1" smtClean="0"/>
              <a:t>SD</a:t>
            </a:r>
            <a:r>
              <a:rPr lang="en-US" baseline="-25000" dirty="0" err="1" smtClean="0"/>
              <a:t>pooled</a:t>
            </a:r>
            <a:r>
              <a:rPr lang="en-US" dirty="0" smtClean="0"/>
              <a:t>]</a:t>
            </a:r>
            <a:r>
              <a:rPr lang="en-US" baseline="30000" dirty="0" smtClean="0"/>
              <a:t>2</a:t>
            </a:r>
            <a:endParaRPr lang="en-US" dirty="0" smtClean="0"/>
          </a:p>
          <a:p>
            <a:pPr marL="0" indent="0">
              <a:buNone/>
            </a:pPr>
            <a:r>
              <a:rPr lang="en-US" baseline="30000" dirty="0"/>
              <a:t> </a:t>
            </a:r>
            <a:r>
              <a:rPr lang="en-US" dirty="0"/>
              <a:t>If  “overall” p &gt; 0.05, we </a:t>
            </a:r>
            <a:r>
              <a:rPr lang="en-US" u="sng" dirty="0">
                <a:solidFill>
                  <a:srgbClr val="FF0000"/>
                </a:solidFill>
              </a:rPr>
              <a:t>stop</a:t>
            </a:r>
            <a:r>
              <a:rPr lang="en-US" u="sng" dirty="0"/>
              <a:t>.</a:t>
            </a:r>
            <a:r>
              <a:rPr lang="en-US" dirty="0"/>
              <a:t>  Only if the overall p &lt;  0.05 will the pairwise post hoc (post overall) t tests and p values have no more than an </a:t>
            </a:r>
            <a:r>
              <a:rPr lang="en-US" b="1" u="sng" dirty="0"/>
              <a:t>overall</a:t>
            </a:r>
            <a:r>
              <a:rPr lang="en-US" dirty="0"/>
              <a:t> 5% chance of a “false positive”. </a:t>
            </a:r>
          </a:p>
          <a:p>
            <a:pPr marL="0" indent="0">
              <a:buNone/>
            </a:pPr>
            <a:endParaRPr lang="en-US" baseline="30000"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21</a:t>
            </a:fld>
            <a:endParaRPr lang="en-US"/>
          </a:p>
        </p:txBody>
      </p:sp>
    </p:spTree>
    <p:extLst>
      <p:ext uri="{BB962C8B-B14F-4D97-AF65-F5344CB8AC3E}">
        <p14:creationId xmlns:p14="http://schemas.microsoft.com/office/powerpoint/2010/main" val="19694218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u="sng" dirty="0" smtClean="0"/>
              <a:t>One way analysis of variance</a:t>
            </a:r>
            <a:br>
              <a:rPr lang="en-US" u="sng" dirty="0" smtClean="0"/>
            </a:br>
            <a:r>
              <a:rPr lang="en-US" sz="2400" dirty="0" smtClean="0"/>
              <a:t>time to fall data,  k= 4 groups,  </a:t>
            </a:r>
            <a:r>
              <a:rPr lang="en-US" sz="2400" dirty="0" err="1" smtClean="0"/>
              <a:t>df</a:t>
            </a:r>
            <a:r>
              <a:rPr lang="en-US" sz="2400" dirty="0" smtClean="0"/>
              <a:t>= k-1=3 </a:t>
            </a:r>
            <a:r>
              <a:rPr lang="en-US" sz="2000" dirty="0" smtClean="0"/>
              <a:t/>
            </a:r>
            <a:br>
              <a:rPr lang="en-US" sz="2000" dirty="0" smtClean="0"/>
            </a:b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942491268"/>
              </p:ext>
            </p:extLst>
          </p:nvPr>
        </p:nvGraphicFramePr>
        <p:xfrm>
          <a:off x="228600" y="1415345"/>
          <a:ext cx="5105400" cy="1823155"/>
        </p:xfrm>
        <a:graphic>
          <a:graphicData uri="http://schemas.openxmlformats.org/drawingml/2006/table">
            <a:tbl>
              <a:tblPr/>
              <a:tblGrid>
                <a:gridCol w="3593500">
                  <a:extLst>
                    <a:ext uri="{9D8B030D-6E8A-4147-A177-3AD203B41FA5}">
                      <a16:colId xmlns:a16="http://schemas.microsoft.com/office/drawing/2014/main" xmlns="" val="20000"/>
                    </a:ext>
                  </a:extLst>
                </a:gridCol>
                <a:gridCol w="1511900">
                  <a:extLst>
                    <a:ext uri="{9D8B030D-6E8A-4147-A177-3AD203B41FA5}">
                      <a16:colId xmlns:a16="http://schemas.microsoft.com/office/drawing/2014/main" xmlns="" val="20001"/>
                    </a:ext>
                  </a:extLst>
                </a:gridCol>
              </a:tblGrid>
              <a:tr h="355600">
                <a:tc>
                  <a:txBody>
                    <a:bodyPr/>
                    <a:lstStyle/>
                    <a:p>
                      <a:pPr marL="0" marR="0" algn="ctr">
                        <a:spcBef>
                          <a:spcPts val="0"/>
                        </a:spcBef>
                        <a:spcAft>
                          <a:spcPts val="0"/>
                        </a:spcAft>
                      </a:pPr>
                      <a:r>
                        <a:rPr lang="en-US" sz="2000" dirty="0" smtClean="0">
                          <a:solidFill>
                            <a:srgbClr val="000000"/>
                          </a:solidFill>
                          <a:latin typeface="Arial"/>
                          <a:ea typeface="Times New Roman"/>
                          <a:cs typeface="Times New Roman"/>
                        </a:rPr>
                        <a:t>R square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Arial"/>
                          <a:ea typeface="Times New Roman"/>
                          <a:cs typeface="Times New Roman"/>
                        </a:rPr>
                        <a:t>0.5798</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0"/>
                  </a:ext>
                </a:extLst>
              </a:tr>
              <a:tr h="406400">
                <a:tc>
                  <a:txBody>
                    <a:bodyPr/>
                    <a:lstStyle/>
                    <a:p>
                      <a:pPr marL="0" marR="0" algn="ctr">
                        <a:spcBef>
                          <a:spcPts val="0"/>
                        </a:spcBef>
                        <a:spcAft>
                          <a:spcPts val="0"/>
                        </a:spcAft>
                      </a:pPr>
                      <a:r>
                        <a:rPr lang="en-US" sz="2000" dirty="0" err="1">
                          <a:solidFill>
                            <a:srgbClr val="000000"/>
                          </a:solidFill>
                          <a:latin typeface="Arial"/>
                          <a:ea typeface="Times New Roman"/>
                          <a:cs typeface="Times New Roman"/>
                        </a:rPr>
                        <a:t>Adj</a:t>
                      </a:r>
                      <a:r>
                        <a:rPr lang="en-US" sz="2000" dirty="0">
                          <a:solidFill>
                            <a:srgbClr val="000000"/>
                          </a:solidFill>
                          <a:latin typeface="Arial"/>
                          <a:ea typeface="Times New Roman"/>
                          <a:cs typeface="Times New Roman"/>
                        </a:rPr>
                        <a:t> </a:t>
                      </a:r>
                      <a:r>
                        <a:rPr lang="en-US" sz="2000" dirty="0" smtClean="0">
                          <a:solidFill>
                            <a:srgbClr val="000000"/>
                          </a:solidFill>
                          <a:latin typeface="Arial"/>
                          <a:ea typeface="Times New Roman"/>
                          <a:cs typeface="Times New Roman"/>
                        </a:rPr>
                        <a:t>R square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algn="ctr"/>
                      <a:r>
                        <a:rPr lang="en-US" sz="2000" dirty="0" smtClean="0">
                          <a:solidFill>
                            <a:srgbClr val="000000"/>
                          </a:solidFill>
                          <a:latin typeface="Arial"/>
                          <a:ea typeface="Times New Roman"/>
                          <a:cs typeface="Times New Roman"/>
                        </a:rPr>
                        <a:t>0.5530</a:t>
                      </a:r>
                      <a:endParaRPr lang="en-US" sz="2000" dirty="0">
                        <a:latin typeface="Calibri"/>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1"/>
                  </a:ext>
                </a:extLst>
              </a:tr>
              <a:tr h="349955">
                <a:tc>
                  <a:txBody>
                    <a:bodyPr/>
                    <a:lstStyle/>
                    <a:p>
                      <a:pPr marL="0" marR="0" algn="ctr">
                        <a:spcBef>
                          <a:spcPts val="0"/>
                        </a:spcBef>
                        <a:spcAft>
                          <a:spcPts val="0"/>
                        </a:spcAft>
                      </a:pPr>
                      <a:r>
                        <a:rPr lang="en-US" sz="2000" dirty="0">
                          <a:solidFill>
                            <a:srgbClr val="000000"/>
                          </a:solidFill>
                          <a:latin typeface="Arial"/>
                          <a:ea typeface="Times New Roman"/>
                          <a:cs typeface="Times New Roman"/>
                        </a:rPr>
                        <a:t>Root Mean Square Error=</a:t>
                      </a:r>
                      <a:r>
                        <a:rPr lang="en-US" sz="2000" b="1" i="1" dirty="0" err="1">
                          <a:solidFill>
                            <a:srgbClr val="0070C0"/>
                          </a:solidFill>
                          <a:latin typeface="Arial"/>
                          <a:ea typeface="Times New Roman"/>
                          <a:cs typeface="Times New Roman"/>
                        </a:rPr>
                        <a:t>SD</a:t>
                      </a:r>
                      <a:r>
                        <a:rPr lang="en-US" sz="2000" b="1" i="1" baseline="-25000" dirty="0" err="1">
                          <a:solidFill>
                            <a:srgbClr val="0070C0"/>
                          </a:solidFill>
                          <a:latin typeface="Arial"/>
                          <a:ea typeface="Times New Roman"/>
                          <a:cs typeface="Times New Roman"/>
                        </a:rPr>
                        <a:t>e</a:t>
                      </a:r>
                      <a:endParaRPr lang="en-US" sz="2000" dirty="0">
                        <a:solidFill>
                          <a:srgbClr val="0070C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smtClean="0">
                          <a:solidFill>
                            <a:srgbClr val="0070C0"/>
                          </a:solidFill>
                          <a:latin typeface="Arial"/>
                          <a:ea typeface="Times New Roman"/>
                          <a:cs typeface="Times New Roman"/>
                        </a:rPr>
                        <a:t>10.99</a:t>
                      </a:r>
                      <a:endParaRPr lang="en-US" sz="2000" b="1" dirty="0">
                        <a:solidFill>
                          <a:srgbClr val="0070C0"/>
                        </a:solidFill>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2"/>
                  </a:ext>
                </a:extLst>
              </a:tr>
              <a:tr h="355600">
                <a:tc>
                  <a:txBody>
                    <a:bodyPr/>
                    <a:lstStyle/>
                    <a:p>
                      <a:pPr marL="0" marR="0" algn="ctr">
                        <a:spcBef>
                          <a:spcPts val="0"/>
                        </a:spcBef>
                        <a:spcAft>
                          <a:spcPts val="0"/>
                        </a:spcAft>
                      </a:pPr>
                      <a:r>
                        <a:rPr lang="en-US" sz="2000" dirty="0">
                          <a:solidFill>
                            <a:srgbClr val="000000"/>
                          </a:solidFill>
                          <a:latin typeface="Arial"/>
                          <a:ea typeface="Times New Roman"/>
                          <a:cs typeface="Times New Roman"/>
                        </a:rPr>
                        <a:t>Mean of Response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Arial"/>
                          <a:ea typeface="Times New Roman"/>
                          <a:cs typeface="Times New Roman"/>
                        </a:rPr>
                        <a:t>30.20</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3"/>
                  </a:ext>
                </a:extLst>
              </a:tr>
              <a:tr h="355600">
                <a:tc>
                  <a:txBody>
                    <a:bodyPr/>
                    <a:lstStyle/>
                    <a:p>
                      <a:pPr marL="0" marR="0" algn="ctr">
                        <a:spcBef>
                          <a:spcPts val="0"/>
                        </a:spcBef>
                        <a:spcAft>
                          <a:spcPts val="0"/>
                        </a:spcAft>
                      </a:pPr>
                      <a:r>
                        <a:rPr lang="en-US" sz="2000" dirty="0">
                          <a:solidFill>
                            <a:srgbClr val="000000"/>
                          </a:solidFill>
                          <a:latin typeface="Arial"/>
                          <a:ea typeface="Times New Roman"/>
                          <a:cs typeface="Times New Roman"/>
                        </a:rPr>
                        <a:t>Observations (or Sum </a:t>
                      </a:r>
                      <a:r>
                        <a:rPr lang="en-US" sz="2000" dirty="0" err="1">
                          <a:solidFill>
                            <a:srgbClr val="000000"/>
                          </a:solidFill>
                          <a:latin typeface="Arial"/>
                          <a:ea typeface="Times New Roman"/>
                          <a:cs typeface="Times New Roman"/>
                        </a:rPr>
                        <a:t>Wgts</a:t>
                      </a:r>
                      <a:r>
                        <a:rPr lang="en-US" sz="2000" dirty="0">
                          <a:solidFill>
                            <a:srgbClr val="000000"/>
                          </a:solidFill>
                          <a:latin typeface="Arial"/>
                          <a:ea typeface="Times New Roman"/>
                          <a:cs typeface="Times New Roman"/>
                        </a:rPr>
                        <a:t>)</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51</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52650526"/>
              </p:ext>
            </p:extLst>
          </p:nvPr>
        </p:nvGraphicFramePr>
        <p:xfrm>
          <a:off x="273891" y="3864173"/>
          <a:ext cx="8458200" cy="1887379"/>
        </p:xfrm>
        <a:graphic>
          <a:graphicData uri="http://schemas.openxmlformats.org/drawingml/2006/table">
            <a:tbl>
              <a:tblPr/>
              <a:tblGrid>
                <a:gridCol w="1126342">
                  <a:extLst>
                    <a:ext uri="{9D8B030D-6E8A-4147-A177-3AD203B41FA5}">
                      <a16:colId xmlns:a16="http://schemas.microsoft.com/office/drawing/2014/main" xmlns="" val="20000"/>
                    </a:ext>
                  </a:extLst>
                </a:gridCol>
                <a:gridCol w="838694">
                  <a:extLst>
                    <a:ext uri="{9D8B030D-6E8A-4147-A177-3AD203B41FA5}">
                      <a16:colId xmlns:a16="http://schemas.microsoft.com/office/drawing/2014/main" xmlns="" val="20001"/>
                    </a:ext>
                  </a:extLst>
                </a:gridCol>
                <a:gridCol w="2242811">
                  <a:extLst>
                    <a:ext uri="{9D8B030D-6E8A-4147-A177-3AD203B41FA5}">
                      <a16:colId xmlns:a16="http://schemas.microsoft.com/office/drawing/2014/main" xmlns="" val="20002"/>
                    </a:ext>
                  </a:extLst>
                </a:gridCol>
                <a:gridCol w="1933911">
                  <a:extLst>
                    <a:ext uri="{9D8B030D-6E8A-4147-A177-3AD203B41FA5}">
                      <a16:colId xmlns:a16="http://schemas.microsoft.com/office/drawing/2014/main" xmlns="" val="20003"/>
                    </a:ext>
                  </a:extLst>
                </a:gridCol>
                <a:gridCol w="1173442">
                  <a:extLst>
                    <a:ext uri="{9D8B030D-6E8A-4147-A177-3AD203B41FA5}">
                      <a16:colId xmlns:a16="http://schemas.microsoft.com/office/drawing/2014/main" xmlns="" val="20004"/>
                    </a:ext>
                  </a:extLst>
                </a:gridCol>
                <a:gridCol w="1143000">
                  <a:extLst>
                    <a:ext uri="{9D8B030D-6E8A-4147-A177-3AD203B41FA5}">
                      <a16:colId xmlns:a16="http://schemas.microsoft.com/office/drawing/2014/main" xmlns="" val="20005"/>
                    </a:ext>
                  </a:extLst>
                </a:gridCol>
              </a:tblGrid>
              <a:tr h="354619">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Source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DF</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Sum of Squares</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Mean Square</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F Ratio</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err="1">
                          <a:solidFill>
                            <a:srgbClr val="000000"/>
                          </a:solidFill>
                          <a:latin typeface="Arial"/>
                          <a:ea typeface="Times New Roman"/>
                          <a:cs typeface="Times New Roman"/>
                        </a:rPr>
                        <a:t>Prob</a:t>
                      </a:r>
                      <a:r>
                        <a:rPr lang="en-US" sz="2000" b="1" dirty="0">
                          <a:solidFill>
                            <a:srgbClr val="000000"/>
                          </a:solidFill>
                          <a:latin typeface="Arial"/>
                          <a:ea typeface="Times New Roman"/>
                          <a:cs typeface="Times New Roman"/>
                        </a:rPr>
                        <a:t> &gt; F</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0"/>
                  </a:ext>
                </a:extLst>
              </a:tr>
              <a:tr h="354619">
                <a:tc>
                  <a:txBody>
                    <a:bodyPr/>
                    <a:lstStyle/>
                    <a:p>
                      <a:pPr marL="0" marR="0" algn="ctr">
                        <a:spcBef>
                          <a:spcPts val="0"/>
                        </a:spcBef>
                        <a:spcAft>
                          <a:spcPts val="0"/>
                        </a:spcAft>
                      </a:pPr>
                      <a:r>
                        <a:rPr lang="en-US" sz="2000" dirty="0">
                          <a:solidFill>
                            <a:srgbClr val="FF0000"/>
                          </a:solidFill>
                          <a:latin typeface="Arial"/>
                          <a:ea typeface="Times New Roman"/>
                          <a:cs typeface="Times New Roman"/>
                        </a:rPr>
                        <a:t>group</a:t>
                      </a:r>
                      <a:endParaRPr lang="en-US" sz="2000" dirty="0">
                        <a:solidFill>
                          <a:srgbClr val="FF000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3</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7827.438</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smtClean="0">
                          <a:solidFill>
                            <a:srgbClr val="FF0000"/>
                          </a:solidFill>
                          <a:latin typeface="Arial"/>
                          <a:ea typeface="Times New Roman"/>
                          <a:cs typeface="Times New Roman"/>
                        </a:rPr>
                        <a:t> 2609.15</a:t>
                      </a:r>
                      <a:endParaRPr lang="en-US" sz="2000" dirty="0">
                        <a:solidFill>
                          <a:srgbClr val="FF000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smtClean="0">
                          <a:solidFill>
                            <a:srgbClr val="000000"/>
                          </a:solidFill>
                          <a:latin typeface="Arial"/>
                          <a:ea typeface="Times New Roman"/>
                          <a:cs typeface="Times New Roman"/>
                        </a:rPr>
                        <a:t>21.618</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b="1" dirty="0">
                          <a:solidFill>
                            <a:srgbClr val="000000"/>
                          </a:solidFill>
                          <a:latin typeface="Arial"/>
                          <a:ea typeface="Times New Roman"/>
                          <a:cs typeface="Times New Roman"/>
                        </a:rPr>
                        <a:t>&lt;.</a:t>
                      </a:r>
                      <a:r>
                        <a:rPr lang="en-US" sz="2000" b="1" dirty="0" smtClean="0">
                          <a:solidFill>
                            <a:srgbClr val="000000"/>
                          </a:solidFill>
                          <a:latin typeface="Arial"/>
                          <a:ea typeface="Times New Roman"/>
                          <a:cs typeface="Times New Roman"/>
                        </a:rPr>
                        <a:t>0001</a:t>
                      </a:r>
                      <a:endParaRPr lang="en-US" sz="2000" dirty="0">
                        <a:latin typeface="Times New Roman"/>
                        <a:ea typeface="Times New Roman"/>
                        <a:cs typeface="Arial"/>
                      </a:endParaRPr>
                    </a:p>
                  </a:txBody>
                  <a:tcPr marL="25400" marR="25400" marT="0" marB="0">
                    <a:lnL>
                      <a:noFill/>
                    </a:lnL>
                    <a:lnR>
                      <a:noFill/>
                    </a:lnR>
                    <a:lnT>
                      <a:noFill/>
                    </a:lnT>
                    <a:lnB>
                      <a:noFill/>
                    </a:lnB>
                  </a:tcPr>
                </a:tc>
                <a:extLst>
                  <a:ext uri="{0D108BD9-81ED-4DB2-BD59-A6C34878D82A}">
                    <a16:rowId xmlns:a16="http://schemas.microsoft.com/office/drawing/2014/main" xmlns="" val="10001"/>
                  </a:ext>
                </a:extLst>
              </a:tr>
              <a:tr h="468902">
                <a:tc>
                  <a:txBody>
                    <a:bodyPr/>
                    <a:lstStyle/>
                    <a:p>
                      <a:pPr marL="0" marR="0" algn="ctr">
                        <a:spcBef>
                          <a:spcPts val="0"/>
                        </a:spcBef>
                        <a:spcAft>
                          <a:spcPts val="0"/>
                        </a:spcAft>
                      </a:pPr>
                      <a:r>
                        <a:rPr lang="en-US" sz="2000" dirty="0">
                          <a:solidFill>
                            <a:srgbClr val="0070C0"/>
                          </a:solidFill>
                          <a:latin typeface="Arial"/>
                          <a:ea typeface="Times New Roman"/>
                          <a:cs typeface="Times New Roman"/>
                        </a:rPr>
                        <a:t>Error</a:t>
                      </a:r>
                      <a:endParaRPr lang="en-US" sz="2000" dirty="0">
                        <a:solidFill>
                          <a:srgbClr val="0070C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47</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u="sng" dirty="0">
                          <a:solidFill>
                            <a:srgbClr val="000000"/>
                          </a:solidFill>
                          <a:latin typeface="Arial"/>
                          <a:ea typeface="Times New Roman"/>
                          <a:cs typeface="Times New Roman"/>
                        </a:rPr>
                        <a:t>5672.546</a:t>
                      </a:r>
                      <a:endParaRPr lang="en-US" sz="2000" u="sng"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smtClean="0">
                          <a:solidFill>
                            <a:srgbClr val="0070C0"/>
                          </a:solidFill>
                          <a:latin typeface="Arial"/>
                          <a:ea typeface="Times New Roman"/>
                          <a:cs typeface="Times New Roman"/>
                        </a:rPr>
                        <a:t>  120.69</a:t>
                      </a:r>
                      <a:endParaRPr lang="en-US" sz="2000" baseline="30000" dirty="0">
                        <a:solidFill>
                          <a:srgbClr val="0070C0"/>
                        </a:solidFill>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a:solidFill>
                          <a:srgbClr val="000000"/>
                        </a:solidFill>
                        <a:latin typeface="Arial"/>
                        <a:ea typeface="Times New Roman"/>
                        <a:cs typeface="Times New Roman"/>
                      </a:endParaRPr>
                    </a:p>
                  </a:txBody>
                  <a:tcPr marL="25400" marR="25400" marT="0" marB="0">
                    <a:lnL>
                      <a:noFill/>
                    </a:lnL>
                    <a:lnR>
                      <a:noFill/>
                    </a:lnR>
                    <a:lnT>
                      <a:noFill/>
                    </a:lnT>
                    <a:lnB>
                      <a:noFill/>
                    </a:lnB>
                  </a:tcPr>
                </a:tc>
                <a:extLst>
                  <a:ext uri="{0D108BD9-81ED-4DB2-BD59-A6C34878D82A}">
                    <a16:rowId xmlns:a16="http://schemas.microsoft.com/office/drawing/2014/main" xmlns="" val="10002"/>
                  </a:ext>
                </a:extLst>
              </a:tr>
              <a:tr h="709239">
                <a:tc>
                  <a:txBody>
                    <a:bodyPr/>
                    <a:lstStyle/>
                    <a:p>
                      <a:pPr marL="0" marR="0" algn="ctr">
                        <a:spcBef>
                          <a:spcPts val="0"/>
                        </a:spcBef>
                        <a:spcAft>
                          <a:spcPts val="0"/>
                        </a:spcAft>
                      </a:pPr>
                      <a:r>
                        <a:rPr lang="en-US" sz="2000" dirty="0" smtClean="0">
                          <a:solidFill>
                            <a:srgbClr val="000000"/>
                          </a:solidFill>
                          <a:latin typeface="Arial"/>
                          <a:ea typeface="Times New Roman"/>
                          <a:cs typeface="Times New Roman"/>
                        </a:rPr>
                        <a:t> </a:t>
                      </a:r>
                      <a:r>
                        <a:rPr lang="en-US" sz="2000" dirty="0">
                          <a:solidFill>
                            <a:srgbClr val="000000"/>
                          </a:solidFill>
                          <a:latin typeface="Arial"/>
                          <a:ea typeface="Times New Roman"/>
                          <a:cs typeface="Times New Roman"/>
                        </a:rPr>
                        <a:t>Total</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a:solidFill>
                            <a:srgbClr val="000000"/>
                          </a:solidFill>
                          <a:latin typeface="Arial"/>
                          <a:ea typeface="Times New Roman"/>
                          <a:cs typeface="Times New Roman"/>
                        </a:rPr>
                        <a:t>50</a:t>
                      </a:r>
                      <a:endParaRPr lang="en-US" sz="2000" dirty="0">
                        <a:latin typeface="Times New Roman"/>
                        <a:ea typeface="Times New Roman"/>
                        <a:cs typeface="Arial"/>
                      </a:endParaRPr>
                    </a:p>
                  </a:txBody>
                  <a:tcPr marL="25400" marR="25400" marT="0" marB="0">
                    <a:lnL>
                      <a:noFill/>
                    </a:lnL>
                    <a:lnR>
                      <a:noFill/>
                    </a:lnR>
                    <a:lnT>
                      <a:noFill/>
                    </a:lnT>
                    <a:lnB>
                      <a:noFill/>
                    </a:lnB>
                  </a:tcPr>
                </a:tc>
                <a:tc>
                  <a:txBody>
                    <a:bodyPr/>
                    <a:lstStyle/>
                    <a:p>
                      <a:pPr marL="0" marR="0" algn="ctr">
                        <a:spcBef>
                          <a:spcPts val="0"/>
                        </a:spcBef>
                        <a:spcAft>
                          <a:spcPts val="0"/>
                        </a:spcAft>
                      </a:pPr>
                      <a:r>
                        <a:rPr lang="en-US" sz="2000" dirty="0" smtClean="0">
                          <a:solidFill>
                            <a:srgbClr val="000000"/>
                          </a:solidFill>
                          <a:latin typeface="Arial"/>
                          <a:ea typeface="Times New Roman"/>
                          <a:cs typeface="Times New Roman"/>
                        </a:rPr>
                        <a:t>13499.984</a:t>
                      </a:r>
                    </a:p>
                    <a:p>
                      <a:pPr marL="0" marR="0" algn="ctr">
                        <a:spcBef>
                          <a:spcPts val="0"/>
                        </a:spcBef>
                        <a:spcAft>
                          <a:spcPts val="0"/>
                        </a:spcAft>
                      </a:pPr>
                      <a:endParaRPr lang="en-US" sz="2000" dirty="0" smtClean="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tc>
                  <a:txBody>
                    <a:bodyPr/>
                    <a:lstStyle/>
                    <a:p>
                      <a:pPr marL="0" marR="0" algn="ctr">
                        <a:spcBef>
                          <a:spcPts val="0"/>
                        </a:spcBef>
                        <a:spcAft>
                          <a:spcPts val="0"/>
                        </a:spcAft>
                      </a:pPr>
                      <a:endParaRPr lang="en-US" sz="2000" dirty="0">
                        <a:solidFill>
                          <a:srgbClr val="000000"/>
                        </a:solidFill>
                        <a:latin typeface="Arial"/>
                        <a:ea typeface="Times New Roman"/>
                        <a:cs typeface="Times New Roman"/>
                      </a:endParaRPr>
                    </a:p>
                  </a:txBody>
                  <a:tcPr marL="25400" marR="25400" marT="0" marB="0">
                    <a:lnL>
                      <a:noFill/>
                    </a:lnL>
                    <a:lnR>
                      <a:noFill/>
                    </a:lnR>
                    <a:lnT>
                      <a:noFill/>
                    </a:lnT>
                    <a:lnB>
                      <a:noFill/>
                    </a:lnB>
                  </a:tcPr>
                </a:tc>
                <a:extLst>
                  <a:ext uri="{0D108BD9-81ED-4DB2-BD59-A6C34878D82A}">
                    <a16:rowId xmlns:a16="http://schemas.microsoft.com/office/drawing/2014/main" xmlns="" val="10003"/>
                  </a:ext>
                </a:extLst>
              </a:tr>
            </a:tbl>
          </a:graphicData>
        </a:graphic>
      </p:graphicFrame>
      <p:sp>
        <p:nvSpPr>
          <p:cNvPr id="9" name="TextBox 8"/>
          <p:cNvSpPr txBox="1"/>
          <p:nvPr/>
        </p:nvSpPr>
        <p:spPr>
          <a:xfrm>
            <a:off x="4225899" y="5249734"/>
            <a:ext cx="1482892" cy="369332"/>
          </a:xfrm>
          <a:prstGeom prst="rect">
            <a:avLst/>
          </a:prstGeom>
          <a:noFill/>
        </p:spPr>
        <p:txBody>
          <a:bodyPr wrap="square" rtlCol="0">
            <a:spAutoFit/>
          </a:bodyPr>
          <a:lstStyle/>
          <a:p>
            <a:r>
              <a:rPr lang="en-US" b="1" dirty="0" smtClean="0">
                <a:solidFill>
                  <a:srgbClr val="0070C0"/>
                </a:solidFill>
              </a:rPr>
              <a:t>Pooled SD</a:t>
            </a:r>
            <a:endParaRPr lang="en-US" b="1" baseline="30000" dirty="0">
              <a:solidFill>
                <a:srgbClr val="0070C0"/>
              </a:solidFill>
            </a:endParaRPr>
          </a:p>
        </p:txBody>
      </p:sp>
      <p:cxnSp>
        <p:nvCxnSpPr>
          <p:cNvPr id="11" name="Straight Arrow Connector 10"/>
          <p:cNvCxnSpPr/>
          <p:nvPr/>
        </p:nvCxnSpPr>
        <p:spPr bwMode="auto">
          <a:xfrm flipV="1">
            <a:off x="4967345" y="4808325"/>
            <a:ext cx="520763" cy="41274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TextBox 11"/>
          <p:cNvSpPr txBox="1"/>
          <p:nvPr/>
        </p:nvSpPr>
        <p:spPr>
          <a:xfrm>
            <a:off x="7887101" y="2895600"/>
            <a:ext cx="838200" cy="307777"/>
          </a:xfrm>
          <a:prstGeom prst="rect">
            <a:avLst/>
          </a:prstGeom>
          <a:noFill/>
        </p:spPr>
        <p:txBody>
          <a:bodyPr wrap="square" rtlCol="0">
            <a:spAutoFit/>
          </a:bodyPr>
          <a:lstStyle/>
          <a:p>
            <a:r>
              <a:rPr lang="en-US" sz="1400" dirty="0"/>
              <a:t>p</a:t>
            </a:r>
            <a:r>
              <a:rPr lang="en-US" sz="1400" dirty="0" smtClean="0"/>
              <a:t> value</a:t>
            </a:r>
            <a:endParaRPr lang="en-US" sz="1400" dirty="0"/>
          </a:p>
        </p:txBody>
      </p:sp>
      <p:cxnSp>
        <p:nvCxnSpPr>
          <p:cNvPr id="14" name="Straight Arrow Connector 13"/>
          <p:cNvCxnSpPr/>
          <p:nvPr/>
        </p:nvCxnSpPr>
        <p:spPr bwMode="auto">
          <a:xfrm flipH="1">
            <a:off x="8124354" y="3203377"/>
            <a:ext cx="29046" cy="57507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 name="TextBox 2"/>
          <p:cNvSpPr txBox="1"/>
          <p:nvPr/>
        </p:nvSpPr>
        <p:spPr>
          <a:xfrm>
            <a:off x="741824" y="5879350"/>
            <a:ext cx="7924800" cy="369332"/>
          </a:xfrm>
          <a:prstGeom prst="rect">
            <a:avLst/>
          </a:prstGeom>
          <a:noFill/>
        </p:spPr>
        <p:txBody>
          <a:bodyPr wrap="square" rtlCol="0">
            <a:spAutoFit/>
          </a:bodyPr>
          <a:lstStyle/>
          <a:p>
            <a:r>
              <a:rPr lang="en-US" b="1" dirty="0" smtClean="0">
                <a:solidFill>
                  <a:srgbClr val="FF0000"/>
                </a:solidFill>
              </a:rPr>
              <a:t>Only declare any mean comparison significant if overall F is significant</a:t>
            </a:r>
            <a:endParaRPr lang="en-US" b="1" dirty="0">
              <a:solidFill>
                <a:srgbClr val="FF0000"/>
              </a:solidFill>
            </a:endParaRPr>
          </a:p>
        </p:txBody>
      </p:sp>
      <p:cxnSp>
        <p:nvCxnSpPr>
          <p:cNvPr id="7" name="Straight Arrow Connector 6"/>
          <p:cNvCxnSpPr/>
          <p:nvPr/>
        </p:nvCxnSpPr>
        <p:spPr>
          <a:xfrm flipV="1">
            <a:off x="8077200" y="4601289"/>
            <a:ext cx="38100" cy="139648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41545" y="1570560"/>
            <a:ext cx="3497655" cy="707886"/>
          </a:xfrm>
          <a:prstGeom prst="rect">
            <a:avLst/>
          </a:prstGeom>
          <a:noFill/>
        </p:spPr>
        <p:txBody>
          <a:bodyPr wrap="square" rtlCol="0">
            <a:spAutoFit/>
          </a:bodyPr>
          <a:lstStyle/>
          <a:p>
            <a:r>
              <a:rPr lang="en-US" sz="2000" dirty="0" smtClean="0"/>
              <a:t>F=</a:t>
            </a:r>
            <a:r>
              <a:rPr lang="en-US" sz="2000" u="sng" dirty="0" smtClean="0"/>
              <a:t>  between group variation</a:t>
            </a:r>
          </a:p>
          <a:p>
            <a:r>
              <a:rPr lang="en-US" sz="2000" dirty="0"/>
              <a:t> </a:t>
            </a:r>
            <a:r>
              <a:rPr lang="en-US" sz="2000" dirty="0" smtClean="0"/>
              <a:t>      within group variation</a:t>
            </a:r>
            <a:endParaRPr lang="en-US" sz="2000" dirty="0"/>
          </a:p>
        </p:txBody>
      </p:sp>
    </p:spTree>
    <p:extLst>
      <p:ext uri="{BB962C8B-B14F-4D97-AF65-F5344CB8AC3E}">
        <p14:creationId xmlns:p14="http://schemas.microsoft.com/office/powerpoint/2010/main" val="27905743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762000"/>
          </a:xfrm>
        </p:spPr>
        <p:txBody>
          <a:bodyPr/>
          <a:lstStyle/>
          <a:p>
            <a:r>
              <a:rPr lang="en-US" smtClean="0"/>
              <a:t>Post hoc: t vs Tukey q, k=4</a:t>
            </a:r>
          </a:p>
        </p:txBody>
      </p:sp>
      <p:graphicFrame>
        <p:nvGraphicFramePr>
          <p:cNvPr id="4" name="Table 3"/>
          <p:cNvGraphicFramePr>
            <a:graphicFrameLocks noGrp="1"/>
          </p:cNvGraphicFramePr>
          <p:nvPr>
            <p:extLst/>
          </p:nvPr>
        </p:nvGraphicFramePr>
        <p:xfrm>
          <a:off x="457200" y="1371600"/>
          <a:ext cx="8077200" cy="4800601"/>
        </p:xfrm>
        <a:graphic>
          <a:graphicData uri="http://schemas.openxmlformats.org/drawingml/2006/table">
            <a:tbl>
              <a:tblPr/>
              <a:tblGrid>
                <a:gridCol w="1295401">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852676">
                  <a:extLst>
                    <a:ext uri="{9D8B030D-6E8A-4147-A177-3AD203B41FA5}">
                      <a16:colId xmlns:a16="http://schemas.microsoft.com/office/drawing/2014/main" xmlns="" val="20002"/>
                    </a:ext>
                  </a:extLst>
                </a:gridCol>
                <a:gridCol w="1022970">
                  <a:extLst>
                    <a:ext uri="{9D8B030D-6E8A-4147-A177-3AD203B41FA5}">
                      <a16:colId xmlns:a16="http://schemas.microsoft.com/office/drawing/2014/main" xmlns="" val="20003"/>
                    </a:ext>
                  </a:extLst>
                </a:gridCol>
                <a:gridCol w="1022970">
                  <a:extLst>
                    <a:ext uri="{9D8B030D-6E8A-4147-A177-3AD203B41FA5}">
                      <a16:colId xmlns:a16="http://schemas.microsoft.com/office/drawing/2014/main" xmlns="" val="20004"/>
                    </a:ext>
                  </a:extLst>
                </a:gridCol>
                <a:gridCol w="1363959">
                  <a:extLst>
                    <a:ext uri="{9D8B030D-6E8A-4147-A177-3AD203B41FA5}">
                      <a16:colId xmlns:a16="http://schemas.microsoft.com/office/drawing/2014/main" xmlns="" val="20005"/>
                    </a:ext>
                  </a:extLst>
                </a:gridCol>
                <a:gridCol w="1300024">
                  <a:extLst>
                    <a:ext uri="{9D8B030D-6E8A-4147-A177-3AD203B41FA5}">
                      <a16:colId xmlns:a16="http://schemas.microsoft.com/office/drawing/2014/main" xmlns="" val="20006"/>
                    </a:ext>
                  </a:extLst>
                </a:gridCol>
              </a:tblGrid>
              <a:tr h="978545">
                <a:tc>
                  <a:txBody>
                    <a:bodyPr/>
                    <a:lstStyle/>
                    <a:p>
                      <a:pPr algn="ctr" fontAlgn="t"/>
                      <a:r>
                        <a:rPr lang="en-US" sz="1800" b="1" i="0" u="none" strike="noStrike" dirty="0">
                          <a:solidFill>
                            <a:srgbClr val="000000"/>
                          </a:solidFill>
                          <a:latin typeface="Arial"/>
                        </a:rPr>
                        <a:t>Level</a:t>
                      </a:r>
                    </a:p>
                  </a:txBody>
                  <a:tcPr marL="9525" marR="9525" marT="9525" marB="0">
                    <a:lnL>
                      <a:noFill/>
                    </a:lnL>
                    <a:lnR>
                      <a:noFill/>
                    </a:lnR>
                    <a:lnT>
                      <a:noFill/>
                    </a:lnT>
                    <a:lnB>
                      <a:noFill/>
                    </a:lnB>
                  </a:tcPr>
                </a:tc>
                <a:tc>
                  <a:txBody>
                    <a:bodyPr/>
                    <a:lstStyle/>
                    <a:p>
                      <a:pPr algn="ctr" fontAlgn="t"/>
                      <a:r>
                        <a:rPr lang="en-US" sz="1800" b="1" i="0" u="none" strike="noStrike" dirty="0" smtClean="0">
                          <a:solidFill>
                            <a:srgbClr val="000000"/>
                          </a:solidFill>
                          <a:latin typeface="Arial"/>
                        </a:rPr>
                        <a:t>vs </a:t>
                      </a:r>
                      <a:r>
                        <a:rPr lang="en-US" sz="1800" b="1" i="0" u="none" strike="noStrike" dirty="0">
                          <a:solidFill>
                            <a:srgbClr val="000000"/>
                          </a:solidFill>
                          <a:latin typeface="Arial"/>
                        </a:rPr>
                        <a:t>Level</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Mean </a:t>
                      </a:r>
                      <a:r>
                        <a:rPr lang="en-US" sz="1800" b="1" i="0" u="none" strike="noStrike" dirty="0" smtClean="0">
                          <a:solidFill>
                            <a:srgbClr val="000000"/>
                          </a:solidFill>
                          <a:latin typeface="Arial"/>
                        </a:rPr>
                        <a:t>Diff</a:t>
                      </a:r>
                      <a:endParaRPr lang="en-US" sz="1800" b="1" i="0" u="none" strike="noStrike" dirty="0">
                        <a:solidFill>
                          <a:srgbClr val="000000"/>
                        </a:solidFill>
                        <a:latin typeface="Arial"/>
                      </a:endParaRP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SE diff</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t</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p-Value- no correction</a:t>
                      </a:r>
                    </a:p>
                  </a:txBody>
                  <a:tcPr marL="9525" marR="9525" marT="9525" marB="0">
                    <a:lnL>
                      <a:noFill/>
                    </a:lnL>
                    <a:lnR>
                      <a:noFill/>
                    </a:lnR>
                    <a:lnT>
                      <a:noFill/>
                    </a:lnT>
                    <a:lnB>
                      <a:noFill/>
                    </a:lnB>
                  </a:tcPr>
                </a:tc>
                <a:tc>
                  <a:txBody>
                    <a:bodyPr/>
                    <a:lstStyle/>
                    <a:p>
                      <a:pPr algn="ctr" fontAlgn="t"/>
                      <a:r>
                        <a:rPr lang="en-US" sz="1800" b="1" i="0" u="none" strike="noStrike" dirty="0" smtClean="0">
                          <a:solidFill>
                            <a:srgbClr val="000000"/>
                          </a:solidFill>
                          <a:latin typeface="Arial"/>
                        </a:rPr>
                        <a:t>p-Value-</a:t>
                      </a:r>
                      <a:r>
                        <a:rPr lang="en-US" sz="1800" b="1" i="0" u="none" strike="noStrike" dirty="0" err="1" smtClean="0">
                          <a:solidFill>
                            <a:srgbClr val="000000"/>
                          </a:solidFill>
                          <a:latin typeface="Arial"/>
                        </a:rPr>
                        <a:t>Tukey</a:t>
                      </a:r>
                      <a:endParaRPr lang="en-US" sz="1800" b="1" i="0" u="none" strike="noStrike" dirty="0">
                        <a:solidFill>
                          <a:srgbClr val="000000"/>
                        </a:solidFill>
                        <a:latin typeface="Arial"/>
                      </a:endParaRPr>
                    </a:p>
                  </a:txBody>
                  <a:tcPr marL="9525" marR="9525" marT="9525" marB="0">
                    <a:lnL>
                      <a:noFill/>
                    </a:lnL>
                    <a:lnR>
                      <a:noFill/>
                    </a:lnR>
                    <a:lnT>
                      <a:noFill/>
                    </a:lnT>
                    <a:lnB>
                      <a:noFill/>
                    </a:lnB>
                  </a:tcPr>
                </a:tc>
                <a:extLst>
                  <a:ext uri="{0D108BD9-81ED-4DB2-BD59-A6C34878D82A}">
                    <a16:rowId xmlns:a16="http://schemas.microsoft.com/office/drawing/2014/main" xmlns="" val="10000"/>
                  </a:ext>
                </a:extLst>
              </a:tr>
              <a:tr h="656095">
                <a:tc>
                  <a:txBody>
                    <a:bodyPr/>
                    <a:lstStyle/>
                    <a:p>
                      <a:pPr algn="ctr" fontAlgn="t"/>
                      <a:r>
                        <a:rPr lang="en-US" sz="1800" b="1" i="0" u="none" strike="noStrike">
                          <a:solidFill>
                            <a:srgbClr val="000000"/>
                          </a:solidFill>
                          <a:latin typeface="Arial"/>
                        </a:rPr>
                        <a:t>WT-noTBI</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KO-TBI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30.54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5.03</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6.073</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extLst>
                  <a:ext uri="{0D108BD9-81ED-4DB2-BD59-A6C34878D82A}">
                    <a16:rowId xmlns:a16="http://schemas.microsoft.com/office/drawing/2014/main" xmlns="" val="10001"/>
                  </a:ext>
                </a:extLst>
              </a:tr>
              <a:tr h="656095">
                <a:tc>
                  <a:txBody>
                    <a:bodyPr/>
                    <a:lstStyle/>
                    <a:p>
                      <a:pPr algn="ctr" fontAlgn="t"/>
                      <a:r>
                        <a:rPr lang="en-US" sz="1800" b="1" i="0" u="none" strike="noStrike">
                          <a:solidFill>
                            <a:srgbClr val="000000"/>
                          </a:solidFill>
                          <a:latin typeface="Arial"/>
                        </a:rPr>
                        <a:t>WT-noTBI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KO-no TBI</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28.00</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4.81</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5.822</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extLst>
                  <a:ext uri="{0D108BD9-81ED-4DB2-BD59-A6C34878D82A}">
                    <a16:rowId xmlns:a16="http://schemas.microsoft.com/office/drawing/2014/main" xmlns="" val="10002"/>
                  </a:ext>
                </a:extLst>
              </a:tr>
              <a:tr h="656095">
                <a:tc>
                  <a:txBody>
                    <a:bodyPr/>
                    <a:lstStyle/>
                    <a:p>
                      <a:pPr algn="ctr" fontAlgn="t"/>
                      <a:r>
                        <a:rPr lang="en-US" sz="1800" b="1" i="0" u="none" strike="noStrike">
                          <a:solidFill>
                            <a:srgbClr val="000000"/>
                          </a:solidFill>
                          <a:latin typeface="Arial"/>
                        </a:rPr>
                        <a:t>WT-noTBI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WT-TBI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25.30</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3.71</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6.811</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&lt;.0001*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&lt;.0001*</a:t>
                      </a:r>
                    </a:p>
                  </a:txBody>
                  <a:tcPr marL="9525" marR="9525" marT="9525" marB="0">
                    <a:lnL>
                      <a:noFill/>
                    </a:lnL>
                    <a:lnR>
                      <a:noFill/>
                    </a:lnR>
                    <a:lnT>
                      <a:noFill/>
                    </a:lnT>
                    <a:lnB>
                      <a:noFill/>
                    </a:lnB>
                  </a:tcPr>
                </a:tc>
                <a:extLst>
                  <a:ext uri="{0D108BD9-81ED-4DB2-BD59-A6C34878D82A}">
                    <a16:rowId xmlns:a16="http://schemas.microsoft.com/office/drawing/2014/main" xmlns="" val="10003"/>
                  </a:ext>
                </a:extLst>
              </a:tr>
              <a:tr h="541581">
                <a:tc>
                  <a:txBody>
                    <a:bodyPr/>
                    <a:lstStyle/>
                    <a:p>
                      <a:pPr algn="ctr" fontAlgn="t"/>
                      <a:r>
                        <a:rPr lang="en-US" sz="1800" b="1" i="0" u="none" strike="noStrike">
                          <a:solidFill>
                            <a:srgbClr val="000000"/>
                          </a:solidFill>
                          <a:latin typeface="Arial"/>
                        </a:rPr>
                        <a:t>WT-TBI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5.24</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4.79</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1.094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0.2797</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0.6952</a:t>
                      </a:r>
                    </a:p>
                  </a:txBody>
                  <a:tcPr marL="9525" marR="9525" marT="9525" marB="0">
                    <a:lnL>
                      <a:noFill/>
                    </a:lnL>
                    <a:lnR>
                      <a:noFill/>
                    </a:lnR>
                    <a:lnT>
                      <a:noFill/>
                    </a:lnT>
                    <a:lnB>
                      <a:noFill/>
                    </a:lnB>
                  </a:tcPr>
                </a:tc>
                <a:extLst>
                  <a:ext uri="{0D108BD9-81ED-4DB2-BD59-A6C34878D82A}">
                    <a16:rowId xmlns:a16="http://schemas.microsoft.com/office/drawing/2014/main" xmlns="" val="10004"/>
                  </a:ext>
                </a:extLst>
              </a:tr>
              <a:tr h="656095">
                <a:tc>
                  <a:txBody>
                    <a:bodyPr/>
                    <a:lstStyle/>
                    <a:p>
                      <a:pPr algn="ctr" fontAlgn="t"/>
                      <a:r>
                        <a:rPr lang="en-US" sz="1800" b="1" i="0" u="none" strike="noStrike">
                          <a:solidFill>
                            <a:srgbClr val="000000"/>
                          </a:solidFill>
                          <a:latin typeface="Arial"/>
                        </a:rPr>
                        <a:t>WT-TBI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KO-no 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2.71</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4.56</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0.593</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0.5562</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0.9338</a:t>
                      </a:r>
                    </a:p>
                  </a:txBody>
                  <a:tcPr marL="9525" marR="9525" marT="9525" marB="0">
                    <a:lnL>
                      <a:noFill/>
                    </a:lnL>
                    <a:lnR>
                      <a:noFill/>
                    </a:lnR>
                    <a:lnT>
                      <a:noFill/>
                    </a:lnT>
                    <a:lnB>
                      <a:noFill/>
                    </a:lnB>
                  </a:tcPr>
                </a:tc>
                <a:extLst>
                  <a:ext uri="{0D108BD9-81ED-4DB2-BD59-A6C34878D82A}">
                    <a16:rowId xmlns:a16="http://schemas.microsoft.com/office/drawing/2014/main" xmlns="" val="10005"/>
                  </a:ext>
                </a:extLst>
              </a:tr>
              <a:tr h="656095">
                <a:tc>
                  <a:txBody>
                    <a:bodyPr/>
                    <a:lstStyle/>
                    <a:p>
                      <a:pPr algn="ctr" fontAlgn="t"/>
                      <a:r>
                        <a:rPr lang="en-US" sz="1800" b="1" i="0" u="none" strike="noStrike">
                          <a:solidFill>
                            <a:srgbClr val="000000"/>
                          </a:solidFill>
                          <a:latin typeface="Arial"/>
                        </a:rPr>
                        <a:t>KO-no 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KO-TBI</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2.54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5.69</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0.446</a:t>
                      </a:r>
                    </a:p>
                  </a:txBody>
                  <a:tcPr marL="9525" marR="9525" marT="9525" marB="0">
                    <a:lnL>
                      <a:noFill/>
                    </a:lnL>
                    <a:lnR>
                      <a:noFill/>
                    </a:lnR>
                    <a:lnT>
                      <a:noFill/>
                    </a:lnT>
                    <a:lnB>
                      <a:noFill/>
                    </a:lnB>
                  </a:tcPr>
                </a:tc>
                <a:tc>
                  <a:txBody>
                    <a:bodyPr/>
                    <a:lstStyle/>
                    <a:p>
                      <a:pPr algn="ctr" fontAlgn="t"/>
                      <a:r>
                        <a:rPr lang="en-US" sz="1800" b="1" i="0" u="none" strike="noStrike">
                          <a:solidFill>
                            <a:srgbClr val="000000"/>
                          </a:solidFill>
                          <a:latin typeface="Arial"/>
                        </a:rPr>
                        <a:t>0.6574</a:t>
                      </a:r>
                    </a:p>
                  </a:txBody>
                  <a:tcPr marL="9525" marR="9525" marT="9525" marB="0">
                    <a:lnL>
                      <a:noFill/>
                    </a:lnL>
                    <a:lnR>
                      <a:noFill/>
                    </a:lnR>
                    <a:lnT>
                      <a:noFill/>
                    </a:lnT>
                    <a:lnB>
                      <a:noFill/>
                    </a:lnB>
                  </a:tcPr>
                </a:tc>
                <a:tc>
                  <a:txBody>
                    <a:bodyPr/>
                    <a:lstStyle/>
                    <a:p>
                      <a:pPr algn="ctr" fontAlgn="t"/>
                      <a:r>
                        <a:rPr lang="en-US" sz="1800" b="1" i="0" u="none" strike="noStrike" dirty="0">
                          <a:solidFill>
                            <a:srgbClr val="000000"/>
                          </a:solidFill>
                          <a:latin typeface="Arial"/>
                        </a:rPr>
                        <a:t>0.9700</a:t>
                      </a:r>
                    </a:p>
                  </a:txBody>
                  <a:tcPr marL="9525" marR="9525" marT="9525" marB="0">
                    <a:lnL>
                      <a:noFill/>
                    </a:lnL>
                    <a:lnR>
                      <a:noFill/>
                    </a:lnR>
                    <a:lnT>
                      <a:noFill/>
                    </a:lnT>
                    <a:lnB>
                      <a:noFill/>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3704829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382000" cy="914400"/>
          </a:xfrm>
        </p:spPr>
        <p:txBody>
          <a:bodyPr/>
          <a:lstStyle/>
          <a:p>
            <a:r>
              <a:rPr lang="en-US" u="sng" dirty="0" smtClean="0"/>
              <a:t>When to do non parametric tests</a:t>
            </a:r>
            <a:endParaRPr lang="en-US" u="sng" dirty="0"/>
          </a:p>
        </p:txBody>
      </p:sp>
      <p:sp>
        <p:nvSpPr>
          <p:cNvPr id="3" name="Content Placeholder 2"/>
          <p:cNvSpPr>
            <a:spLocks noGrp="1"/>
          </p:cNvSpPr>
          <p:nvPr>
            <p:ph idx="1"/>
          </p:nvPr>
        </p:nvSpPr>
        <p:spPr>
          <a:xfrm>
            <a:off x="381000" y="1066800"/>
            <a:ext cx="8458200" cy="5562600"/>
          </a:xfrm>
        </p:spPr>
        <p:txBody>
          <a:bodyPr/>
          <a:lstStyle/>
          <a:p>
            <a:pPr marL="0" indent="0">
              <a:buNone/>
            </a:pPr>
            <a:r>
              <a:rPr lang="en-US" dirty="0" smtClean="0"/>
              <a:t>One should report </a:t>
            </a:r>
            <a:r>
              <a:rPr lang="en-US" b="1" dirty="0" smtClean="0">
                <a:solidFill>
                  <a:srgbClr val="FF0000"/>
                </a:solidFill>
              </a:rPr>
              <a:t>medians</a:t>
            </a:r>
            <a:r>
              <a:rPr lang="en-US" dirty="0" smtClean="0"/>
              <a:t> and the interquartile range (Q1,Q3) instead of </a:t>
            </a:r>
            <a:r>
              <a:rPr lang="en-US" b="1" dirty="0" smtClean="0">
                <a:solidFill>
                  <a:srgbClr val="FF0000"/>
                </a:solidFill>
              </a:rPr>
              <a:t>means</a:t>
            </a:r>
            <a:r>
              <a:rPr lang="en-US" dirty="0" smtClean="0">
                <a:solidFill>
                  <a:srgbClr val="FF0000"/>
                </a:solidFill>
              </a:rPr>
              <a:t> </a:t>
            </a:r>
            <a:r>
              <a:rPr lang="en-US" dirty="0" smtClean="0"/>
              <a:t>and SDs for continuous Y when Y does not follow a normal distribution. If Y does not follow a normal distribution, the mean Y and median Y will NOT be similar.  If Y follows the normal,  </a:t>
            </a:r>
            <a:r>
              <a:rPr lang="en-US" dirty="0" smtClean="0"/>
              <a:t>mean-2SD</a:t>
            </a:r>
            <a:r>
              <a:rPr lang="en-US" dirty="0" smtClean="0"/>
              <a:t>, mean + 2SD should roughly be the range of the data. </a:t>
            </a:r>
          </a:p>
          <a:p>
            <a:pPr marL="0" indent="0">
              <a:buNone/>
            </a:pPr>
            <a:r>
              <a:rPr lang="en-US" dirty="0" smtClean="0"/>
              <a:t>If data is nonparametric, get p values from Wilcoxon rank-sum or </a:t>
            </a:r>
            <a:r>
              <a:rPr lang="en-US" dirty="0" err="1" smtClean="0"/>
              <a:t>Kruskal</a:t>
            </a:r>
            <a:r>
              <a:rPr lang="en-US" dirty="0" smtClean="0"/>
              <a:t>-Wallis test (non </a:t>
            </a:r>
            <a:r>
              <a:rPr lang="en-US" dirty="0" smtClean="0"/>
              <a:t>parametric </a:t>
            </a:r>
            <a:r>
              <a:rPr lang="en-US" dirty="0" smtClean="0"/>
              <a:t>ANOVA). </a:t>
            </a:r>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24</a:t>
            </a:fld>
            <a:endParaRPr lang="en-US" dirty="0"/>
          </a:p>
        </p:txBody>
      </p:sp>
    </p:spTree>
    <p:extLst>
      <p:ext uri="{BB962C8B-B14F-4D97-AF65-F5344CB8AC3E}">
        <p14:creationId xmlns:p14="http://schemas.microsoft.com/office/powerpoint/2010/main" val="2408920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935162"/>
          </a:xfrm>
        </p:spPr>
        <p:txBody>
          <a:bodyPr/>
          <a:lstStyle/>
          <a:p>
            <a:r>
              <a:rPr lang="en-US" sz="3200" dirty="0" smtClean="0"/>
              <a:t/>
            </a:r>
            <a:br>
              <a:rPr lang="en-US" sz="3200" dirty="0" smtClean="0"/>
            </a:br>
            <a:r>
              <a:rPr lang="en-US" sz="3200" dirty="0" smtClean="0"/>
              <a:t>Does data follow a Gaussian distribution? </a:t>
            </a:r>
            <a:br>
              <a:rPr lang="en-US" sz="3200" dirty="0" smtClean="0"/>
            </a:br>
            <a:r>
              <a:rPr lang="en-US" sz="2800" dirty="0" smtClean="0"/>
              <a:t>(Yoon et. al., Sleep Medicine, 2019).</a:t>
            </a:r>
            <a:br>
              <a:rPr lang="en-US" sz="2800" dirty="0" smtClean="0"/>
            </a:br>
            <a:r>
              <a:rPr lang="en-US" sz="2400" dirty="0" smtClean="0"/>
              <a:t>ESS=Epworth Sleep Scale, NOSE=Nasal Obstruction Symptom</a:t>
            </a:r>
            <a:br>
              <a:rPr lang="en-US" sz="2400" dirty="0" smtClean="0"/>
            </a:br>
            <a:r>
              <a:rPr lang="en-US" sz="2400" dirty="0" smtClean="0"/>
              <a:t>AHI= apnea-hypopnea index=# apneas/</a:t>
            </a:r>
            <a:r>
              <a:rPr lang="en-US" sz="2400" dirty="0" err="1" smtClean="0"/>
              <a:t>hr</a:t>
            </a:r>
            <a:r>
              <a:rPr lang="en-US" sz="2400" dirty="0" smtClean="0"/>
              <a:t> </a:t>
            </a:r>
            <a:br>
              <a:rPr lang="en-US" sz="2400" dirty="0" smtClean="0"/>
            </a:br>
            <a:r>
              <a:rPr lang="en-US" sz="2400" dirty="0" smtClean="0"/>
              <a:t>ODI=Oxygen Desaturation Index</a:t>
            </a:r>
            <a:r>
              <a:rPr lang="en-US" dirty="0" smtClean="0"/>
              <a:t/>
            </a:r>
            <a:br>
              <a:rPr lang="en-US" dirty="0" smtClean="0"/>
            </a:br>
            <a:endParaRPr lang="en-US" dirty="0"/>
          </a:p>
        </p:txBody>
      </p:sp>
      <p:graphicFrame>
        <p:nvGraphicFramePr>
          <p:cNvPr id="5" name="Table 4"/>
          <p:cNvGraphicFramePr>
            <a:graphicFrameLocks noGrp="1"/>
          </p:cNvGraphicFramePr>
          <p:nvPr>
            <p:extLst/>
          </p:nvPr>
        </p:nvGraphicFramePr>
        <p:xfrm>
          <a:off x="685800" y="2209800"/>
          <a:ext cx="7086600" cy="3581402"/>
        </p:xfrm>
        <a:graphic>
          <a:graphicData uri="http://schemas.openxmlformats.org/drawingml/2006/table">
            <a:tbl>
              <a:tblPr firstRow="1" bandRow="1">
                <a:tableStyleId>{5C22544A-7EE6-4342-B048-85BDC9FD1C3A}</a:tableStyleId>
              </a:tblPr>
              <a:tblGrid>
                <a:gridCol w="1524000">
                  <a:extLst>
                    <a:ext uri="{9D8B030D-6E8A-4147-A177-3AD203B41FA5}">
                      <a16:colId xmlns="" xmlns:a16="http://schemas.microsoft.com/office/drawing/2014/main" val="20000"/>
                    </a:ext>
                  </a:extLst>
                </a:gridCol>
                <a:gridCol w="2019300">
                  <a:extLst>
                    <a:ext uri="{9D8B030D-6E8A-4147-A177-3AD203B41FA5}">
                      <a16:colId xmlns="" xmlns:a16="http://schemas.microsoft.com/office/drawing/2014/main" val="20001"/>
                    </a:ext>
                  </a:extLst>
                </a:gridCol>
                <a:gridCol w="1866900">
                  <a:extLst>
                    <a:ext uri="{9D8B030D-6E8A-4147-A177-3AD203B41FA5}">
                      <a16:colId xmlns="" xmlns:a16="http://schemas.microsoft.com/office/drawing/2014/main" val="20002"/>
                    </a:ext>
                  </a:extLst>
                </a:gridCol>
                <a:gridCol w="1676400">
                  <a:extLst>
                    <a:ext uri="{9D8B030D-6E8A-4147-A177-3AD203B41FA5}">
                      <a16:colId xmlns="" xmlns:a16="http://schemas.microsoft.com/office/drawing/2014/main" val="20003"/>
                    </a:ext>
                  </a:extLst>
                </a:gridCol>
              </a:tblGrid>
              <a:tr h="809847">
                <a:tc>
                  <a:txBody>
                    <a:bodyPr/>
                    <a:lstStyle/>
                    <a:p>
                      <a:pPr algn="ctr"/>
                      <a:endParaRPr lang="en-US" dirty="0">
                        <a:solidFill>
                          <a:schemeClr val="tx1"/>
                        </a:solidFill>
                      </a:endParaRPr>
                    </a:p>
                  </a:txBody>
                  <a:tcPr/>
                </a:tc>
                <a:tc>
                  <a:txBody>
                    <a:bodyPr/>
                    <a:lstStyle/>
                    <a:p>
                      <a:pPr algn="ctr"/>
                      <a:r>
                        <a:rPr lang="en-US" dirty="0" smtClean="0">
                          <a:solidFill>
                            <a:schemeClr val="tx1"/>
                          </a:solidFill>
                        </a:rPr>
                        <a:t>Pre-op</a:t>
                      </a:r>
                    </a:p>
                    <a:p>
                      <a:pPr algn="ctr"/>
                      <a:r>
                        <a:rPr lang="en-US" dirty="0" smtClean="0">
                          <a:solidFill>
                            <a:schemeClr val="tx1"/>
                          </a:solidFill>
                        </a:rPr>
                        <a:t>mean ± SD</a:t>
                      </a:r>
                      <a:r>
                        <a:rPr lang="en-US" baseline="0" dirty="0" smtClean="0">
                          <a:solidFill>
                            <a:schemeClr val="tx1"/>
                          </a:solidFill>
                        </a:rPr>
                        <a:t> </a:t>
                      </a:r>
                      <a:endParaRPr lang="en-US" dirty="0">
                        <a:solidFill>
                          <a:schemeClr val="tx1"/>
                        </a:solidFill>
                      </a:endParaRPr>
                    </a:p>
                  </a:txBody>
                  <a:tcPr/>
                </a:tc>
                <a:tc>
                  <a:txBody>
                    <a:bodyPr/>
                    <a:lstStyle/>
                    <a:p>
                      <a:pPr algn="ctr"/>
                      <a:r>
                        <a:rPr lang="en-US" dirty="0" smtClean="0">
                          <a:solidFill>
                            <a:schemeClr val="tx1"/>
                          </a:solidFill>
                        </a:rPr>
                        <a:t>Post</a:t>
                      </a:r>
                      <a:r>
                        <a:rPr lang="en-US" baseline="0" dirty="0" smtClean="0">
                          <a:solidFill>
                            <a:schemeClr val="tx1"/>
                          </a:solidFill>
                        </a:rPr>
                        <a:t>-op</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mean ± SD</a:t>
                      </a:r>
                      <a:r>
                        <a:rPr lang="en-US" baseline="0" dirty="0" smtClean="0">
                          <a:solidFill>
                            <a:schemeClr val="tx1"/>
                          </a:solidFill>
                        </a:rPr>
                        <a:t> </a:t>
                      </a:r>
                      <a:endParaRPr lang="en-US" dirty="0" smtClean="0">
                        <a:solidFill>
                          <a:schemeClr val="tx1"/>
                        </a:solidFill>
                      </a:endParaRPr>
                    </a:p>
                  </a:txBody>
                  <a:tcPr/>
                </a:tc>
                <a:tc>
                  <a:txBody>
                    <a:bodyPr/>
                    <a:lstStyle/>
                    <a:p>
                      <a:pPr algn="ctr"/>
                      <a:r>
                        <a:rPr lang="en-US" dirty="0" smtClean="0">
                          <a:solidFill>
                            <a:schemeClr val="tx1"/>
                          </a:solidFill>
                        </a:rPr>
                        <a:t>p value</a:t>
                      </a:r>
                      <a:endParaRPr lang="en-US" dirty="0">
                        <a:solidFill>
                          <a:schemeClr val="tx1"/>
                        </a:solidFill>
                      </a:endParaRPr>
                    </a:p>
                  </a:txBody>
                  <a:tcPr/>
                </a:tc>
                <a:extLst>
                  <a:ext uri="{0D108BD9-81ED-4DB2-BD59-A6C34878D82A}">
                    <a16:rowId xmlns="" xmlns:a16="http://schemas.microsoft.com/office/drawing/2014/main" val="10000"/>
                  </a:ext>
                </a:extLst>
              </a:tr>
              <a:tr h="570614">
                <a:tc>
                  <a:txBody>
                    <a:bodyPr/>
                    <a:lstStyle/>
                    <a:p>
                      <a:pPr algn="ctr"/>
                      <a:r>
                        <a:rPr lang="en-US" sz="2200" dirty="0" smtClean="0">
                          <a:solidFill>
                            <a:schemeClr val="tx1"/>
                          </a:solidFill>
                        </a:rPr>
                        <a:t>ESS</a:t>
                      </a:r>
                      <a:endParaRPr lang="en-US" sz="2200" dirty="0">
                        <a:solidFill>
                          <a:schemeClr val="tx1"/>
                        </a:solidFill>
                      </a:endParaRPr>
                    </a:p>
                  </a:txBody>
                  <a:tcPr/>
                </a:tc>
                <a:tc>
                  <a:txBody>
                    <a:bodyPr/>
                    <a:lstStyle/>
                    <a:p>
                      <a:pPr algn="ctr"/>
                      <a:r>
                        <a:rPr lang="en-US" sz="2200" dirty="0" smtClean="0">
                          <a:solidFill>
                            <a:schemeClr val="tx1"/>
                          </a:solidFill>
                        </a:rPr>
                        <a:t>10.48 ± 5.40</a:t>
                      </a:r>
                      <a:endParaRPr lang="en-US" sz="2200" dirty="0">
                        <a:solidFill>
                          <a:schemeClr val="tx1"/>
                        </a:solidFill>
                      </a:endParaRPr>
                    </a:p>
                  </a:txBody>
                  <a:tcPr/>
                </a:tc>
                <a:tc>
                  <a:txBody>
                    <a:bodyPr/>
                    <a:lstStyle/>
                    <a:p>
                      <a:pPr algn="ctr"/>
                      <a:r>
                        <a:rPr lang="en-US" sz="2200" dirty="0" smtClean="0">
                          <a:solidFill>
                            <a:schemeClr val="tx1"/>
                          </a:solidFill>
                        </a:rPr>
                        <a:t>6.69 ± 4.75</a:t>
                      </a:r>
                      <a:endParaRPr lang="en-US" sz="2200" dirty="0">
                        <a:solidFill>
                          <a:schemeClr val="tx1"/>
                        </a:solidFill>
                      </a:endParaRPr>
                    </a:p>
                  </a:txBody>
                  <a:tcPr/>
                </a:tc>
                <a:tc>
                  <a:txBody>
                    <a:bodyPr/>
                    <a:lstStyle/>
                    <a:p>
                      <a:pPr algn="ctr"/>
                      <a:r>
                        <a:rPr lang="en-US" sz="2200" dirty="0" smtClean="0">
                          <a:solidFill>
                            <a:schemeClr val="tx1"/>
                          </a:solidFill>
                        </a:rPr>
                        <a:t>&lt; 0.0001</a:t>
                      </a:r>
                      <a:endParaRPr lang="en-US" sz="2200" dirty="0">
                        <a:solidFill>
                          <a:schemeClr val="tx1"/>
                        </a:solidFill>
                      </a:endParaRPr>
                    </a:p>
                  </a:txBody>
                  <a:tcPr/>
                </a:tc>
                <a:extLst>
                  <a:ext uri="{0D108BD9-81ED-4DB2-BD59-A6C34878D82A}">
                    <a16:rowId xmlns="" xmlns:a16="http://schemas.microsoft.com/office/drawing/2014/main" val="10001"/>
                  </a:ext>
                </a:extLst>
              </a:tr>
              <a:tr h="733647">
                <a:tc>
                  <a:txBody>
                    <a:bodyPr/>
                    <a:lstStyle/>
                    <a:p>
                      <a:pPr algn="ctr"/>
                      <a:r>
                        <a:rPr lang="en-US" sz="2200" dirty="0" smtClean="0">
                          <a:solidFill>
                            <a:schemeClr val="tx1"/>
                          </a:solidFill>
                        </a:rPr>
                        <a:t>NOSE</a:t>
                      </a:r>
                      <a:endParaRPr lang="en-US" sz="2200" dirty="0">
                        <a:solidFill>
                          <a:schemeClr val="tx1"/>
                        </a:solidFill>
                      </a:endParaRPr>
                    </a:p>
                  </a:txBody>
                  <a:tcPr/>
                </a:tc>
                <a:tc>
                  <a:txBody>
                    <a:bodyPr/>
                    <a:lstStyle/>
                    <a:p>
                      <a:pPr algn="ctr"/>
                      <a:r>
                        <a:rPr lang="en-US" sz="2200" dirty="0" smtClean="0">
                          <a:solidFill>
                            <a:schemeClr val="tx1"/>
                          </a:solidFill>
                        </a:rPr>
                        <a:t>10.94 ± 5.51</a:t>
                      </a:r>
                      <a:endParaRPr lang="en-US" sz="2200" dirty="0">
                        <a:solidFill>
                          <a:schemeClr val="tx1"/>
                        </a:solidFill>
                      </a:endParaRPr>
                    </a:p>
                  </a:txBody>
                  <a:tcPr/>
                </a:tc>
                <a:tc>
                  <a:txBody>
                    <a:bodyPr/>
                    <a:lstStyle/>
                    <a:p>
                      <a:pPr algn="ctr"/>
                      <a:r>
                        <a:rPr lang="en-US" sz="2200" dirty="0" smtClean="0">
                          <a:solidFill>
                            <a:schemeClr val="tx1"/>
                          </a:solidFill>
                        </a:rPr>
                        <a:t>3.28 ± 2.89</a:t>
                      </a:r>
                      <a:endParaRPr lang="en-US" sz="2200" dirty="0">
                        <a:solidFill>
                          <a:schemeClr val="tx1"/>
                        </a:solidFill>
                      </a:endParaRPr>
                    </a:p>
                  </a:txBody>
                  <a:tcPr/>
                </a:tc>
                <a:tc>
                  <a:txBody>
                    <a:bodyPr/>
                    <a:lstStyle/>
                    <a:p>
                      <a:pPr algn="ctr"/>
                      <a:r>
                        <a:rPr lang="en-US" sz="2200" dirty="0" smtClean="0">
                          <a:solidFill>
                            <a:schemeClr val="tx1"/>
                          </a:solidFill>
                        </a:rPr>
                        <a:t>&lt; 0.0001</a:t>
                      </a:r>
                      <a:endParaRPr lang="en-US" sz="2200" dirty="0">
                        <a:solidFill>
                          <a:schemeClr val="tx1"/>
                        </a:solidFill>
                      </a:endParaRPr>
                    </a:p>
                  </a:txBody>
                  <a:tcPr/>
                </a:tc>
                <a:extLst>
                  <a:ext uri="{0D108BD9-81ED-4DB2-BD59-A6C34878D82A}">
                    <a16:rowId xmlns="" xmlns:a16="http://schemas.microsoft.com/office/drawing/2014/main" val="10002"/>
                  </a:ext>
                </a:extLst>
              </a:tr>
              <a:tr h="733647">
                <a:tc>
                  <a:txBody>
                    <a:bodyPr/>
                    <a:lstStyle/>
                    <a:p>
                      <a:pPr algn="ctr"/>
                      <a:r>
                        <a:rPr lang="en-US" sz="2200" dirty="0" smtClean="0">
                          <a:solidFill>
                            <a:schemeClr val="tx1"/>
                          </a:solidFill>
                        </a:rPr>
                        <a:t>AHI</a:t>
                      </a:r>
                      <a:endParaRPr lang="en-US" sz="2200" dirty="0">
                        <a:solidFill>
                          <a:schemeClr val="tx1"/>
                        </a:solidFill>
                      </a:endParaRPr>
                    </a:p>
                  </a:txBody>
                  <a:tcPr/>
                </a:tc>
                <a:tc>
                  <a:txBody>
                    <a:bodyPr/>
                    <a:lstStyle/>
                    <a:p>
                      <a:pPr algn="ctr"/>
                      <a:r>
                        <a:rPr lang="en-US" sz="2200" dirty="0" smtClean="0">
                          <a:solidFill>
                            <a:schemeClr val="tx1"/>
                          </a:solidFill>
                        </a:rPr>
                        <a:t>17.65 ± 19.30</a:t>
                      </a:r>
                      <a:endParaRPr lang="en-US" sz="2200" dirty="0">
                        <a:solidFill>
                          <a:schemeClr val="tx1"/>
                        </a:solidFill>
                      </a:endParaRPr>
                    </a:p>
                  </a:txBody>
                  <a:tcPr/>
                </a:tc>
                <a:tc>
                  <a:txBody>
                    <a:bodyPr/>
                    <a:lstStyle/>
                    <a:p>
                      <a:pPr algn="ctr"/>
                      <a:r>
                        <a:rPr lang="en-US" sz="2200" dirty="0" smtClean="0">
                          <a:solidFill>
                            <a:schemeClr val="tx1"/>
                          </a:solidFill>
                        </a:rPr>
                        <a:t>8.17 ± 8.47</a:t>
                      </a:r>
                      <a:endParaRPr lang="en-US" sz="2200" dirty="0">
                        <a:solidFill>
                          <a:schemeClr val="tx1"/>
                        </a:solidFill>
                      </a:endParaRPr>
                    </a:p>
                  </a:txBody>
                  <a:tcPr/>
                </a:tc>
                <a:tc>
                  <a:txBody>
                    <a:bodyPr/>
                    <a:lstStyle/>
                    <a:p>
                      <a:pPr algn="ctr"/>
                      <a:r>
                        <a:rPr lang="en-US" sz="2200" dirty="0" smtClean="0">
                          <a:solidFill>
                            <a:schemeClr val="tx1"/>
                          </a:solidFill>
                        </a:rPr>
                        <a:t>&lt; 0.0001</a:t>
                      </a:r>
                      <a:endParaRPr lang="en-US" sz="2200" dirty="0">
                        <a:solidFill>
                          <a:schemeClr val="tx1"/>
                        </a:solidFill>
                      </a:endParaRPr>
                    </a:p>
                  </a:txBody>
                  <a:tcPr/>
                </a:tc>
                <a:extLst>
                  <a:ext uri="{0D108BD9-81ED-4DB2-BD59-A6C34878D82A}">
                    <a16:rowId xmlns="" xmlns:a16="http://schemas.microsoft.com/office/drawing/2014/main" val="10003"/>
                  </a:ext>
                </a:extLst>
              </a:tr>
              <a:tr h="733647">
                <a:tc>
                  <a:txBody>
                    <a:bodyPr/>
                    <a:lstStyle/>
                    <a:p>
                      <a:pPr algn="ctr"/>
                      <a:r>
                        <a:rPr lang="en-US" sz="2200" dirty="0" smtClean="0">
                          <a:solidFill>
                            <a:schemeClr val="tx1"/>
                          </a:solidFill>
                        </a:rPr>
                        <a:t>ODI</a:t>
                      </a:r>
                      <a:endParaRPr lang="en-US" sz="2200" dirty="0">
                        <a:solidFill>
                          <a:schemeClr val="tx1"/>
                        </a:solidFill>
                      </a:endParaRPr>
                    </a:p>
                  </a:txBody>
                  <a:tcPr/>
                </a:tc>
                <a:tc>
                  <a:txBody>
                    <a:bodyPr/>
                    <a:lstStyle/>
                    <a:p>
                      <a:pPr algn="ctr"/>
                      <a:r>
                        <a:rPr lang="en-US" sz="2200" dirty="0" smtClean="0">
                          <a:solidFill>
                            <a:schemeClr val="tx1"/>
                          </a:solidFill>
                        </a:rPr>
                        <a:t>13.16 ± 18.46</a:t>
                      </a:r>
                      <a:endParaRPr lang="en-US" sz="2200" dirty="0">
                        <a:solidFill>
                          <a:schemeClr val="tx1"/>
                        </a:solidFill>
                      </a:endParaRPr>
                    </a:p>
                  </a:txBody>
                  <a:tcPr/>
                </a:tc>
                <a:tc>
                  <a:txBody>
                    <a:bodyPr/>
                    <a:lstStyle/>
                    <a:p>
                      <a:pPr algn="ctr"/>
                      <a:r>
                        <a:rPr lang="en-US" sz="2200" dirty="0" smtClean="0">
                          <a:solidFill>
                            <a:schemeClr val="tx1"/>
                          </a:solidFill>
                        </a:rPr>
                        <a:t>5.14 ± 5.90</a:t>
                      </a:r>
                      <a:endParaRPr lang="en-US" sz="2200" dirty="0">
                        <a:solidFill>
                          <a:schemeClr val="tx1"/>
                        </a:solidFill>
                      </a:endParaRPr>
                    </a:p>
                  </a:txBody>
                  <a:tcPr/>
                </a:tc>
                <a:tc>
                  <a:txBody>
                    <a:bodyPr/>
                    <a:lstStyle/>
                    <a:p>
                      <a:pPr algn="ctr"/>
                      <a:r>
                        <a:rPr lang="en-US" sz="2200" dirty="0" smtClean="0">
                          <a:solidFill>
                            <a:schemeClr val="tx1"/>
                          </a:solidFill>
                        </a:rPr>
                        <a:t>0.0051</a:t>
                      </a:r>
                      <a:endParaRPr lang="en-US" sz="2200" dirty="0">
                        <a:solidFill>
                          <a:schemeClr val="tx1"/>
                        </a:solidFill>
                      </a:endParaRPr>
                    </a:p>
                  </a:txBody>
                  <a:tcPr/>
                </a:tc>
                <a:extLst>
                  <a:ext uri="{0D108BD9-81ED-4DB2-BD59-A6C34878D82A}">
                    <a16:rowId xmlns="" xmlns:a16="http://schemas.microsoft.com/office/drawing/2014/main" val="10004"/>
                  </a:ext>
                </a:extLst>
              </a:tr>
            </a:tbl>
          </a:graphicData>
        </a:graphic>
      </p:graphicFrame>
      <p:sp>
        <p:nvSpPr>
          <p:cNvPr id="3" name="TextBox 2"/>
          <p:cNvSpPr txBox="1"/>
          <p:nvPr/>
        </p:nvSpPr>
        <p:spPr>
          <a:xfrm>
            <a:off x="381000" y="5989640"/>
            <a:ext cx="7924800" cy="369332"/>
          </a:xfrm>
          <a:prstGeom prst="rect">
            <a:avLst/>
          </a:prstGeom>
          <a:noFill/>
        </p:spPr>
        <p:txBody>
          <a:bodyPr wrap="square" rtlCol="0">
            <a:spAutoFit/>
          </a:bodyPr>
          <a:lstStyle/>
          <a:p>
            <a:r>
              <a:rPr lang="en-US" dirty="0" smtClean="0"/>
              <a:t>How do we know ODI does </a:t>
            </a:r>
            <a:r>
              <a:rPr lang="en-US" u="sng" dirty="0" smtClean="0"/>
              <a:t>not</a:t>
            </a:r>
            <a:r>
              <a:rPr lang="en-US" dirty="0" smtClean="0"/>
              <a:t> follow a normal distribution? (Hint: ODI &gt; 0) </a:t>
            </a:r>
            <a:endParaRPr lang="en-US" dirty="0"/>
          </a:p>
        </p:txBody>
      </p:sp>
    </p:spTree>
    <p:extLst>
      <p:ext uri="{BB962C8B-B14F-4D97-AF65-F5344CB8AC3E}">
        <p14:creationId xmlns:p14="http://schemas.microsoft.com/office/powerpoint/2010/main" val="3451054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517" y="54769"/>
            <a:ext cx="8229600" cy="1143000"/>
          </a:xfrm>
        </p:spPr>
        <p:txBody>
          <a:bodyPr/>
          <a:lstStyle/>
          <a:p>
            <a:r>
              <a:rPr lang="en-US" sz="4000" dirty="0" smtClean="0"/>
              <a:t>Example: Estradiol=E2 (</a:t>
            </a:r>
            <a:r>
              <a:rPr lang="en-US" sz="4000" dirty="0" err="1" smtClean="0"/>
              <a:t>pg</a:t>
            </a:r>
            <a:r>
              <a:rPr lang="en-US" sz="4000" dirty="0" smtClean="0"/>
              <a:t>/mL)</a:t>
            </a:r>
            <a:br>
              <a:rPr lang="en-US" sz="4000" dirty="0" smtClean="0"/>
            </a:br>
            <a:r>
              <a:rPr lang="en-US" sz="3200" u="sng" dirty="0" smtClean="0"/>
              <a:t>(menstruating females)</a:t>
            </a:r>
            <a:endParaRPr lang="en-US" sz="3200" u="sng" dirty="0"/>
          </a:p>
        </p:txBody>
      </p:sp>
      <p:sp>
        <p:nvSpPr>
          <p:cNvPr id="3" name="Content Placeholder 2"/>
          <p:cNvSpPr>
            <a:spLocks noGrp="1"/>
          </p:cNvSpPr>
          <p:nvPr>
            <p:ph idx="1"/>
          </p:nvPr>
        </p:nvSpPr>
        <p:spPr>
          <a:xfrm>
            <a:off x="152400" y="1197769"/>
            <a:ext cx="8839200" cy="5279231"/>
          </a:xfrm>
        </p:spPr>
        <p:txBody>
          <a:bodyPr/>
          <a:lstStyle/>
          <a:p>
            <a:pPr marL="0" indent="0">
              <a:buNone/>
            </a:pPr>
            <a:r>
              <a:rPr lang="en-US" dirty="0" smtClean="0"/>
              <a:t> Mean    136</a:t>
            </a:r>
          </a:p>
          <a:p>
            <a:pPr marL="0" indent="0">
              <a:buNone/>
            </a:pPr>
            <a:r>
              <a:rPr lang="en-US" dirty="0"/>
              <a:t> </a:t>
            </a:r>
            <a:r>
              <a:rPr lang="en-US" dirty="0" smtClean="0"/>
              <a:t> SD       100</a:t>
            </a:r>
          </a:p>
          <a:p>
            <a:pPr marL="0" indent="0">
              <a:buNone/>
            </a:pPr>
            <a:r>
              <a:rPr lang="en-US" dirty="0" smtClean="0"/>
              <a:t>Median     110</a:t>
            </a:r>
          </a:p>
          <a:p>
            <a:pPr marL="0" indent="0">
              <a:buNone/>
            </a:pPr>
            <a:r>
              <a:rPr lang="en-US" dirty="0"/>
              <a:t> </a:t>
            </a:r>
            <a:r>
              <a:rPr lang="en-US" dirty="0" smtClean="0"/>
              <a:t>  Q1          70</a:t>
            </a:r>
          </a:p>
          <a:p>
            <a:pPr marL="0" indent="0">
              <a:buNone/>
            </a:pPr>
            <a:r>
              <a:rPr lang="en-US" dirty="0"/>
              <a:t> </a:t>
            </a:r>
            <a:r>
              <a:rPr lang="en-US" dirty="0" smtClean="0"/>
              <a:t>  Q3         171</a:t>
            </a:r>
          </a:p>
          <a:p>
            <a:pPr marL="0" indent="0">
              <a:buNone/>
            </a:pPr>
            <a:r>
              <a:rPr lang="en-US" dirty="0" smtClean="0"/>
              <a:t> mean not close to median  </a:t>
            </a:r>
          </a:p>
          <a:p>
            <a:pPr marL="0" indent="0">
              <a:buNone/>
            </a:pPr>
            <a:r>
              <a:rPr lang="en-US" dirty="0" smtClean="0"/>
              <a:t>mean – 2 SD = 136 – 2(100)= </a:t>
            </a:r>
            <a:r>
              <a:rPr lang="en-US" dirty="0" smtClean="0">
                <a:solidFill>
                  <a:srgbClr val="FF0000"/>
                </a:solidFill>
              </a:rPr>
              <a:t>-64</a:t>
            </a:r>
            <a:endParaRPr lang="en-US" dirty="0"/>
          </a:p>
          <a:p>
            <a:pPr marL="0" indent="0">
              <a:buNone/>
            </a:pPr>
            <a:r>
              <a:rPr lang="en-US" dirty="0" smtClean="0"/>
              <a:t>(However, </a:t>
            </a:r>
            <a:r>
              <a:rPr lang="en-US" u="sng" dirty="0" smtClean="0"/>
              <a:t>log</a:t>
            </a:r>
            <a:r>
              <a:rPr lang="en-US" dirty="0" smtClean="0"/>
              <a:t> E2 has a normal distribution).</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26</a:t>
            </a:fld>
            <a:endParaRPr lang="en-US"/>
          </a:p>
        </p:txBody>
      </p:sp>
    </p:spTree>
    <p:extLst>
      <p:ext uri="{BB962C8B-B14F-4D97-AF65-F5344CB8AC3E}">
        <p14:creationId xmlns:p14="http://schemas.microsoft.com/office/powerpoint/2010/main" val="3568404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dirty="0" smtClean="0"/>
              <a:t> </a:t>
            </a:r>
            <a:r>
              <a:rPr lang="en-US" sz="7200" b="1" dirty="0"/>
              <a:t>5</a:t>
            </a:r>
            <a:r>
              <a:rPr lang="en-US" sz="7200" b="1" dirty="0" smtClean="0"/>
              <a:t>-correlation and regression</a:t>
            </a:r>
            <a:endParaRPr lang="en-US" sz="7200" b="1"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27</a:t>
            </a:fld>
            <a:endParaRPr lang="en-US"/>
          </a:p>
        </p:txBody>
      </p:sp>
    </p:spTree>
    <p:extLst>
      <p:ext uri="{BB962C8B-B14F-4D97-AF65-F5344CB8AC3E}">
        <p14:creationId xmlns:p14="http://schemas.microsoft.com/office/powerpoint/2010/main" val="300519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pPr eaLnBrk="1" hangingPunct="1"/>
            <a:r>
              <a:rPr lang="en-US" altLang="en-US" sz="2800" u="sng" smtClean="0"/>
              <a:t>Ex: Riddle, J. of Perinatology (2006) 26, 556–561</a:t>
            </a:r>
            <a:r>
              <a:rPr lang="en-US" altLang="en-US" sz="2800" smtClean="0"/>
              <a:t> </a:t>
            </a:r>
          </a:p>
        </p:txBody>
      </p:sp>
      <p:sp>
        <p:nvSpPr>
          <p:cNvPr id="4099" name="Rectangle 3"/>
          <p:cNvSpPr>
            <a:spLocks noGrp="1" noChangeArrowheads="1"/>
          </p:cNvSpPr>
          <p:nvPr>
            <p:ph type="body" idx="1"/>
          </p:nvPr>
        </p:nvSpPr>
        <p:spPr>
          <a:xfrm>
            <a:off x="457200" y="1143000"/>
            <a:ext cx="8229600" cy="5257800"/>
          </a:xfrm>
        </p:spPr>
        <p:txBody>
          <a:bodyPr/>
          <a:lstStyle/>
          <a:p>
            <a:pPr algn="ctr" eaLnBrk="1" hangingPunct="1">
              <a:buFontTx/>
              <a:buNone/>
            </a:pPr>
            <a:r>
              <a:rPr lang="en-US" altLang="en-US" smtClean="0"/>
              <a:t>50</a:t>
            </a:r>
            <a:r>
              <a:rPr lang="en-US" altLang="en-US" baseline="30000" smtClean="0"/>
              <a:t>th</a:t>
            </a:r>
            <a:r>
              <a:rPr lang="en-US" altLang="en-US" smtClean="0"/>
              <a:t> percentile for birth weight (BW) in g</a:t>
            </a:r>
          </a:p>
          <a:p>
            <a:pPr algn="ctr" eaLnBrk="1" hangingPunct="1">
              <a:buFontTx/>
              <a:buNone/>
            </a:pPr>
            <a:r>
              <a:rPr lang="en-US" altLang="en-US" smtClean="0"/>
              <a:t>as a function of gestational age</a:t>
            </a:r>
          </a:p>
          <a:p>
            <a:pPr algn="ctr" eaLnBrk="1" hangingPunct="1">
              <a:buFontTx/>
              <a:buNone/>
            </a:pPr>
            <a:endParaRPr lang="en-US" altLang="en-US" sz="1400" smtClean="0"/>
          </a:p>
          <a:p>
            <a:pPr eaLnBrk="1" hangingPunct="1">
              <a:buFontTx/>
              <a:buNone/>
            </a:pPr>
            <a:r>
              <a:rPr lang="en-US" altLang="en-US" smtClean="0"/>
              <a:t>Birth Wt (g) =42 exp(0.1155 gest age) </a:t>
            </a:r>
          </a:p>
          <a:p>
            <a:pPr eaLnBrk="1" hangingPunct="1">
              <a:buFontTx/>
              <a:buNone/>
            </a:pPr>
            <a:r>
              <a:rPr lang="en-US" altLang="en-US" smtClean="0"/>
              <a:t>          or</a:t>
            </a:r>
          </a:p>
          <a:p>
            <a:pPr eaLnBrk="1" hangingPunct="1">
              <a:buFontTx/>
              <a:buNone/>
            </a:pPr>
            <a:r>
              <a:rPr lang="en-US" altLang="en-US" b="1" smtClean="0"/>
              <a:t>Log</a:t>
            </a:r>
            <a:r>
              <a:rPr lang="en-US" altLang="en-US" b="1" baseline="-25000" smtClean="0"/>
              <a:t>e</a:t>
            </a:r>
            <a:r>
              <a:rPr lang="en-US" altLang="en-US" b="1" smtClean="0"/>
              <a:t>(BW) = 3.74 + 0.1155 gest age </a:t>
            </a:r>
          </a:p>
          <a:p>
            <a:pPr eaLnBrk="1" hangingPunct="1">
              <a:buFontTx/>
              <a:buNone/>
            </a:pPr>
            <a:endParaRPr lang="en-US" altLang="en-US" sz="1400" b="1" smtClean="0"/>
          </a:p>
          <a:p>
            <a:pPr eaLnBrk="1" hangingPunct="1">
              <a:buFontTx/>
              <a:buNone/>
            </a:pPr>
            <a:r>
              <a:rPr lang="en-US" altLang="en-US" sz="2400" smtClean="0"/>
              <a:t>In general:   BW = A exp(B gest age), A &amp; B change for different percentiles</a:t>
            </a:r>
          </a:p>
          <a:p>
            <a:pPr eaLnBrk="1" hangingPunct="1">
              <a:buFontTx/>
              <a:buNone/>
            </a:pPr>
            <a:r>
              <a:rPr lang="en-US" altLang="en-US" sz="2400" smtClean="0"/>
              <a:t>                    log(BW) = C + B gest age   where C=log(A)</a:t>
            </a:r>
          </a:p>
          <a:p>
            <a:pPr eaLnBrk="1" hangingPunct="1">
              <a:buFontTx/>
              <a:buNone/>
            </a:pPr>
            <a:endParaRPr lang="en-US" altLang="en-US" sz="2400" smtClean="0"/>
          </a:p>
        </p:txBody>
      </p:sp>
    </p:spTree>
    <p:extLst>
      <p:ext uri="{BB962C8B-B14F-4D97-AF65-F5344CB8AC3E}">
        <p14:creationId xmlns:p14="http://schemas.microsoft.com/office/powerpoint/2010/main" val="211099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15962"/>
          </a:xfrm>
        </p:spPr>
        <p:txBody>
          <a:bodyPr/>
          <a:lstStyle/>
          <a:p>
            <a:pPr eaLnBrk="1" hangingPunct="1"/>
            <a:r>
              <a:rPr lang="en-US" altLang="en-US" sz="4000" u="sng" smtClean="0"/>
              <a:t>Simple Linear Regression statistics</a:t>
            </a:r>
          </a:p>
        </p:txBody>
      </p:sp>
      <p:sp>
        <p:nvSpPr>
          <p:cNvPr id="6147" name="Rectangle 3"/>
          <p:cNvSpPr>
            <a:spLocks noGrp="1" noChangeArrowheads="1"/>
          </p:cNvSpPr>
          <p:nvPr>
            <p:ph type="body" idx="1"/>
          </p:nvPr>
        </p:nvSpPr>
        <p:spPr>
          <a:xfrm>
            <a:off x="457200" y="1066800"/>
            <a:ext cx="8458200" cy="5486400"/>
          </a:xfrm>
        </p:spPr>
        <p:txBody>
          <a:bodyPr/>
          <a:lstStyle/>
          <a:p>
            <a:pPr eaLnBrk="1" hangingPunct="1">
              <a:buFontTx/>
              <a:buNone/>
            </a:pPr>
            <a:r>
              <a:rPr lang="en-US" altLang="en-US" smtClean="0"/>
              <a:t>Statistics for the association between a continuous X and a continuous Y.</a:t>
            </a:r>
          </a:p>
          <a:p>
            <a:pPr eaLnBrk="1" hangingPunct="1">
              <a:buFontTx/>
              <a:buNone/>
            </a:pPr>
            <a:r>
              <a:rPr lang="en-US" altLang="en-US" smtClean="0"/>
              <a:t>  </a:t>
            </a:r>
            <a:r>
              <a:rPr lang="en-US" altLang="en-US" b="1" smtClean="0"/>
              <a:t>A linear relation is given by an </a:t>
            </a:r>
            <a:r>
              <a:rPr lang="en-US" altLang="en-US" b="1" u="sng" smtClean="0"/>
              <a:t>equation</a:t>
            </a:r>
          </a:p>
          <a:p>
            <a:pPr eaLnBrk="1" hangingPunct="1">
              <a:buFontTx/>
              <a:buNone/>
            </a:pPr>
            <a:r>
              <a:rPr lang="en-US" altLang="en-US" smtClean="0"/>
              <a:t>   Y  = </a:t>
            </a:r>
            <a:r>
              <a:rPr lang="en-US" altLang="en-US" smtClean="0">
                <a:solidFill>
                  <a:srgbClr val="FF0000"/>
                </a:solidFill>
              </a:rPr>
              <a:t>a</a:t>
            </a:r>
            <a:r>
              <a:rPr lang="en-US" altLang="en-US" smtClean="0"/>
              <a:t> + </a:t>
            </a:r>
            <a:r>
              <a:rPr lang="en-US" altLang="en-US" smtClean="0">
                <a:solidFill>
                  <a:srgbClr val="FF0000"/>
                </a:solidFill>
              </a:rPr>
              <a:t>b</a:t>
            </a:r>
            <a:r>
              <a:rPr lang="en-US" altLang="en-US" smtClean="0"/>
              <a:t> X  + errors           (errors=e=Y-Ŷ)</a:t>
            </a:r>
          </a:p>
          <a:p>
            <a:pPr eaLnBrk="1" hangingPunct="1">
              <a:buFontTx/>
              <a:buNone/>
            </a:pPr>
            <a:r>
              <a:rPr lang="en-US" altLang="en-US" smtClean="0"/>
              <a:t>   </a:t>
            </a:r>
            <a:r>
              <a:rPr lang="en-US" altLang="en-US" smtClean="0">
                <a:cs typeface="Arial" panose="020B0604020202020204" pitchFamily="34" charset="0"/>
              </a:rPr>
              <a:t>Ŷ  = predicted Y = </a:t>
            </a:r>
            <a:r>
              <a:rPr lang="en-US" altLang="en-US" smtClean="0">
                <a:solidFill>
                  <a:srgbClr val="FF0000"/>
                </a:solidFill>
                <a:cs typeface="Arial" panose="020B0604020202020204" pitchFamily="34" charset="0"/>
              </a:rPr>
              <a:t>a</a:t>
            </a:r>
            <a:r>
              <a:rPr lang="en-US" altLang="en-US" smtClean="0">
                <a:cs typeface="Arial" panose="020B0604020202020204" pitchFamily="34" charset="0"/>
              </a:rPr>
              <a:t> + </a:t>
            </a:r>
            <a:r>
              <a:rPr lang="en-US" altLang="en-US" smtClean="0">
                <a:solidFill>
                  <a:srgbClr val="FF0000"/>
                </a:solidFill>
                <a:cs typeface="Arial" panose="020B0604020202020204" pitchFamily="34" charset="0"/>
              </a:rPr>
              <a:t>b</a:t>
            </a:r>
            <a:r>
              <a:rPr lang="en-US" altLang="en-US" smtClean="0">
                <a:cs typeface="Arial" panose="020B0604020202020204" pitchFamily="34" charset="0"/>
              </a:rPr>
              <a:t> X</a:t>
            </a:r>
          </a:p>
          <a:p>
            <a:pPr eaLnBrk="1" hangingPunct="1">
              <a:buFontTx/>
              <a:buNone/>
            </a:pPr>
            <a:r>
              <a:rPr lang="en-US" altLang="en-US" smtClean="0">
                <a:solidFill>
                  <a:srgbClr val="FF0000"/>
                </a:solidFill>
                <a:cs typeface="Arial" panose="020B0604020202020204" pitchFamily="34" charset="0"/>
              </a:rPr>
              <a:t>a</a:t>
            </a:r>
            <a:r>
              <a:rPr lang="en-US" altLang="en-US" smtClean="0">
                <a:cs typeface="Arial" panose="020B0604020202020204" pitchFamily="34" charset="0"/>
              </a:rPr>
              <a:t> = intercept,  </a:t>
            </a:r>
            <a:r>
              <a:rPr lang="en-US" altLang="en-US" smtClean="0">
                <a:solidFill>
                  <a:srgbClr val="FF0000"/>
                </a:solidFill>
                <a:cs typeface="Arial" panose="020B0604020202020204" pitchFamily="34" charset="0"/>
              </a:rPr>
              <a:t>b</a:t>
            </a:r>
            <a:r>
              <a:rPr lang="en-US" altLang="en-US" smtClean="0">
                <a:cs typeface="Arial" panose="020B0604020202020204" pitchFamily="34" charset="0"/>
              </a:rPr>
              <a:t> =slope= rate of change</a:t>
            </a:r>
          </a:p>
          <a:p>
            <a:pPr eaLnBrk="1" hangingPunct="1">
              <a:buFontTx/>
              <a:buNone/>
            </a:pPr>
            <a:r>
              <a:rPr lang="en-US" altLang="en-US" smtClean="0"/>
              <a:t>     r  = correlation coefficient, R</a:t>
            </a:r>
            <a:r>
              <a:rPr lang="en-US" altLang="en-US" baseline="30000" smtClean="0"/>
              <a:t>2</a:t>
            </a:r>
            <a:r>
              <a:rPr lang="en-US" altLang="en-US" smtClean="0"/>
              <a:t>=r</a:t>
            </a:r>
            <a:r>
              <a:rPr lang="en-US" altLang="en-US" baseline="30000" smtClean="0"/>
              <a:t>2</a:t>
            </a:r>
          </a:p>
          <a:p>
            <a:pPr eaLnBrk="1" hangingPunct="1">
              <a:buFontTx/>
              <a:buNone/>
            </a:pPr>
            <a:r>
              <a:rPr lang="en-US" altLang="en-US" baseline="30000" smtClean="0"/>
              <a:t>  </a:t>
            </a:r>
            <a:r>
              <a:rPr lang="en-US" altLang="en-US" smtClean="0"/>
              <a:t>R</a:t>
            </a:r>
            <a:r>
              <a:rPr lang="en-US" altLang="en-US" baseline="30000" smtClean="0"/>
              <a:t>2</a:t>
            </a:r>
            <a:r>
              <a:rPr lang="en-US" altLang="en-US" smtClean="0"/>
              <a:t>= proportion of Y’s variation due to X</a:t>
            </a:r>
            <a:endParaRPr lang="en-US" altLang="en-US" baseline="30000" smtClean="0"/>
          </a:p>
          <a:p>
            <a:pPr eaLnBrk="1" hangingPunct="1">
              <a:buFontTx/>
              <a:buNone/>
            </a:pPr>
            <a:r>
              <a:rPr lang="en-US" altLang="en-US" smtClean="0"/>
              <a:t>SD</a:t>
            </a:r>
            <a:r>
              <a:rPr lang="en-US" altLang="en-US" baseline="-25000" smtClean="0"/>
              <a:t>e</a:t>
            </a:r>
            <a:r>
              <a:rPr lang="en-US" altLang="en-US" smtClean="0"/>
              <a:t>=residual SD=RMSE=</a:t>
            </a:r>
            <a:r>
              <a:rPr lang="en-US" altLang="en-US" smtClean="0">
                <a:cs typeface="Arial" panose="020B0604020202020204" pitchFamily="34" charset="0"/>
              </a:rPr>
              <a:t>√</a:t>
            </a:r>
            <a:r>
              <a:rPr lang="en-US" altLang="en-US" smtClean="0"/>
              <a:t>mean square error</a:t>
            </a:r>
          </a:p>
        </p:txBody>
      </p:sp>
    </p:spTree>
    <p:extLst>
      <p:ext uri="{BB962C8B-B14F-4D97-AF65-F5344CB8AC3E}">
        <p14:creationId xmlns:p14="http://schemas.microsoft.com/office/powerpoint/2010/main" val="1445787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Fundamentals- comparing means</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527739" cy="4062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024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274638"/>
            <a:ext cx="7086600" cy="563562"/>
          </a:xfrm>
        </p:spPr>
        <p:txBody>
          <a:bodyPr/>
          <a:lstStyle/>
          <a:p>
            <a:pPr eaLnBrk="1" hangingPunct="1"/>
            <a:r>
              <a:rPr lang="en-US" altLang="en-US" sz="3200" smtClean="0"/>
              <a:t>Ex:  X=age (yrs) vs Y=SBP (mmHg)</a:t>
            </a:r>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4102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1143000" y="5257800"/>
            <a:ext cx="640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t>SBP = </a:t>
            </a:r>
            <a:r>
              <a:rPr lang="en-US" altLang="en-US" sz="2400">
                <a:solidFill>
                  <a:srgbClr val="FF0066"/>
                </a:solidFill>
              </a:rPr>
              <a:t>81.5</a:t>
            </a:r>
            <a:r>
              <a:rPr lang="en-US" altLang="en-US" sz="2400"/>
              <a:t> + </a:t>
            </a:r>
            <a:r>
              <a:rPr lang="en-US" altLang="en-US" sz="2400">
                <a:solidFill>
                  <a:srgbClr val="FF0066"/>
                </a:solidFill>
              </a:rPr>
              <a:t>1.22 </a:t>
            </a:r>
            <a:r>
              <a:rPr lang="en-US" altLang="en-US" sz="2400"/>
              <a:t> age + error</a:t>
            </a:r>
          </a:p>
          <a:p>
            <a:pPr algn="ctr" eaLnBrk="1" hangingPunct="1">
              <a:spcBef>
                <a:spcPct val="50000"/>
              </a:spcBef>
              <a:buFontTx/>
              <a:buNone/>
            </a:pPr>
            <a:r>
              <a:rPr lang="en-US" altLang="en-US" sz="2400"/>
              <a:t>SD</a:t>
            </a:r>
            <a:r>
              <a:rPr lang="en-US" altLang="en-US" sz="2400" baseline="-25000"/>
              <a:t>e</a:t>
            </a:r>
            <a:r>
              <a:rPr lang="en-US" altLang="en-US" sz="2400"/>
              <a:t> = 18.6 mm Hg, r = 0.718, R</a:t>
            </a:r>
            <a:r>
              <a:rPr lang="en-US" altLang="en-US" sz="2400" baseline="30000"/>
              <a:t>2</a:t>
            </a:r>
            <a:r>
              <a:rPr lang="en-US" altLang="en-US" sz="2400"/>
              <a:t> = 0.515</a:t>
            </a:r>
          </a:p>
        </p:txBody>
      </p:sp>
    </p:spTree>
    <p:extLst>
      <p:ext uri="{BB962C8B-B14F-4D97-AF65-F5344CB8AC3E}">
        <p14:creationId xmlns:p14="http://schemas.microsoft.com/office/powerpoint/2010/main" val="1489645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9525"/>
            <a:ext cx="8229600" cy="944563"/>
          </a:xfrm>
        </p:spPr>
        <p:txBody>
          <a:bodyPr/>
          <a:lstStyle/>
          <a:p>
            <a:pPr eaLnBrk="1" hangingPunct="1"/>
            <a:r>
              <a:rPr lang="en-US" altLang="en-US" u="sng" smtClean="0"/>
              <a:t>“Residual” error</a:t>
            </a:r>
          </a:p>
        </p:txBody>
      </p:sp>
      <p:sp>
        <p:nvSpPr>
          <p:cNvPr id="8195" name="Rectangle 3"/>
          <p:cNvSpPr>
            <a:spLocks noGrp="1" noChangeArrowheads="1"/>
          </p:cNvSpPr>
          <p:nvPr>
            <p:ph type="body" idx="1"/>
          </p:nvPr>
        </p:nvSpPr>
        <p:spPr>
          <a:xfrm>
            <a:off x="304800" y="954088"/>
            <a:ext cx="8686800" cy="5599112"/>
          </a:xfrm>
        </p:spPr>
        <p:txBody>
          <a:bodyPr/>
          <a:lstStyle/>
          <a:p>
            <a:pPr algn="ctr" eaLnBrk="1" hangingPunct="1">
              <a:buFontTx/>
              <a:buNone/>
            </a:pPr>
            <a:r>
              <a:rPr lang="en-US" altLang="en-US" smtClean="0"/>
              <a:t>residual error = e = Y – </a:t>
            </a:r>
            <a:r>
              <a:rPr lang="en-US" altLang="en-US" smtClean="0">
                <a:cs typeface="Arial" panose="020B0604020202020204" pitchFamily="34" charset="0"/>
              </a:rPr>
              <a:t>Ŷ</a:t>
            </a:r>
          </a:p>
          <a:p>
            <a:pPr eaLnBrk="1" hangingPunct="1">
              <a:buFontTx/>
              <a:buNone/>
            </a:pPr>
            <a:endParaRPr lang="en-US" altLang="en-US" sz="1200" smtClean="0">
              <a:cs typeface="Arial" panose="020B0604020202020204" pitchFamily="34" charset="0"/>
            </a:endParaRPr>
          </a:p>
          <a:p>
            <a:pPr eaLnBrk="1" hangingPunct="1">
              <a:buFontTx/>
              <a:buNone/>
            </a:pPr>
            <a:r>
              <a:rPr lang="en-US" altLang="en-US" smtClean="0">
                <a:cs typeface="Arial" panose="020B0604020202020204" pitchFamily="34" charset="0"/>
              </a:rPr>
              <a:t>The “residual error” is the difference between the actual observed value Y and the model (equation) predicted value, Ŷ.</a:t>
            </a:r>
          </a:p>
          <a:p>
            <a:pPr eaLnBrk="1" hangingPunct="1">
              <a:buFontTx/>
              <a:buNone/>
            </a:pPr>
            <a:r>
              <a:rPr lang="en-US" altLang="en-US" smtClean="0">
                <a:cs typeface="Arial" panose="020B0604020202020204" pitchFamily="34" charset="0"/>
              </a:rPr>
              <a:t>The sum and mean of the e</a:t>
            </a:r>
            <a:r>
              <a:rPr lang="en-US" altLang="en-US" baseline="-25000" smtClean="0">
                <a:cs typeface="Arial" panose="020B0604020202020204" pitchFamily="34" charset="0"/>
              </a:rPr>
              <a:t>i</a:t>
            </a:r>
            <a:r>
              <a:rPr lang="en-US" altLang="en-US" smtClean="0">
                <a:cs typeface="Arial" panose="020B0604020202020204" pitchFamily="34" charset="0"/>
              </a:rPr>
              <a:t>’s will always be </a:t>
            </a:r>
            <a:r>
              <a:rPr lang="en-US" altLang="en-US" u="sng" smtClean="0">
                <a:cs typeface="Arial" panose="020B0604020202020204" pitchFamily="34" charset="0"/>
              </a:rPr>
              <a:t>zero</a:t>
            </a:r>
            <a:r>
              <a:rPr lang="en-US" altLang="en-US" smtClean="0">
                <a:cs typeface="Arial" panose="020B0604020202020204" pitchFamily="34" charset="0"/>
              </a:rPr>
              <a:t>. The residual error standard deviation, SD</a:t>
            </a:r>
            <a:r>
              <a:rPr lang="en-US" altLang="en-US" baseline="-25000" smtClean="0">
                <a:cs typeface="Arial" panose="020B0604020202020204" pitchFamily="34" charset="0"/>
              </a:rPr>
              <a:t>e</a:t>
            </a:r>
            <a:r>
              <a:rPr lang="en-US" altLang="en-US" smtClean="0">
                <a:cs typeface="Arial" panose="020B0604020202020204" pitchFamily="34" charset="0"/>
              </a:rPr>
              <a:t>, is a measure of how close the observed Y values are to their equation predicted values (Ŷ).   When r=R</a:t>
            </a:r>
            <a:r>
              <a:rPr lang="en-US" altLang="en-US" baseline="30000" smtClean="0">
                <a:cs typeface="Arial" panose="020B0604020202020204" pitchFamily="34" charset="0"/>
              </a:rPr>
              <a:t>2</a:t>
            </a:r>
            <a:r>
              <a:rPr lang="en-US" altLang="en-US" smtClean="0">
                <a:cs typeface="Arial" panose="020B0604020202020204" pitchFamily="34" charset="0"/>
              </a:rPr>
              <a:t>=1, SD</a:t>
            </a:r>
            <a:r>
              <a:rPr lang="en-US" altLang="en-US" baseline="-25000" smtClean="0">
                <a:cs typeface="Arial" panose="020B0604020202020204" pitchFamily="34" charset="0"/>
              </a:rPr>
              <a:t>e</a:t>
            </a:r>
            <a:r>
              <a:rPr lang="en-US" altLang="en-US" smtClean="0">
                <a:cs typeface="Arial" panose="020B0604020202020204" pitchFamily="34" charset="0"/>
              </a:rPr>
              <a:t>=0.</a:t>
            </a:r>
          </a:p>
          <a:p>
            <a:pPr eaLnBrk="1" hangingPunct="1">
              <a:buFontTx/>
              <a:buNone/>
            </a:pPr>
            <a:endParaRPr lang="en-US" altLang="en-US" smtClean="0">
              <a:cs typeface="Arial" panose="020B0604020202020204" pitchFamily="34" charset="0"/>
            </a:endParaRPr>
          </a:p>
        </p:txBody>
      </p:sp>
    </p:spTree>
    <p:extLst>
      <p:ext uri="{BB962C8B-B14F-4D97-AF65-F5344CB8AC3E}">
        <p14:creationId xmlns:p14="http://schemas.microsoft.com/office/powerpoint/2010/main" val="2202953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74"/>
          <p:cNvSpPr>
            <a:spLocks noGrp="1" noChangeArrowheads="1"/>
          </p:cNvSpPr>
          <p:nvPr>
            <p:ph type="title"/>
          </p:nvPr>
        </p:nvSpPr>
        <p:spPr>
          <a:xfrm>
            <a:off x="409575" y="76200"/>
            <a:ext cx="8229600" cy="457200"/>
          </a:xfrm>
        </p:spPr>
        <p:txBody>
          <a:bodyPr/>
          <a:lstStyle/>
          <a:p>
            <a:pPr eaLnBrk="1" hangingPunct="1"/>
            <a:r>
              <a:rPr lang="en-US" altLang="en-US" sz="1600" smtClean="0"/>
              <a:t> age vs SBP in women - Predicted SBP (mmHg) = 81.5 + 1.22 age, r=0.72,  R</a:t>
            </a:r>
            <a:r>
              <a:rPr lang="en-US" altLang="en-US" sz="1600" baseline="30000" smtClean="0"/>
              <a:t>2</a:t>
            </a:r>
            <a:r>
              <a:rPr lang="en-US" altLang="en-US" sz="1600" smtClean="0"/>
              <a:t>=0.515</a:t>
            </a:r>
          </a:p>
        </p:txBody>
      </p:sp>
      <p:graphicFrame>
        <p:nvGraphicFramePr>
          <p:cNvPr id="15849" name="Group 489"/>
          <p:cNvGraphicFramePr>
            <a:graphicFrameLocks noGrp="1"/>
          </p:cNvGraphicFramePr>
          <p:nvPr>
            <p:ph idx="1"/>
          </p:nvPr>
        </p:nvGraphicFramePr>
        <p:xfrm>
          <a:off x="409575" y="533400"/>
          <a:ext cx="8229598" cy="5959469"/>
        </p:xfrm>
        <a:graphic>
          <a:graphicData uri="http://schemas.openxmlformats.org/drawingml/2006/table">
            <a:tbl>
              <a:tblPr/>
              <a:tblGrid>
                <a:gridCol w="734786">
                  <a:extLst>
                    <a:ext uri="{9D8B030D-6E8A-4147-A177-3AD203B41FA5}"/>
                  </a:extLst>
                </a:gridCol>
                <a:gridCol w="608239">
                  <a:extLst>
                    <a:ext uri="{9D8B030D-6E8A-4147-A177-3AD203B41FA5}"/>
                  </a:extLst>
                </a:gridCol>
                <a:gridCol w="685800">
                  <a:extLst>
                    <a:ext uri="{9D8B030D-6E8A-4147-A177-3AD203B41FA5}"/>
                  </a:extLst>
                </a:gridCol>
                <a:gridCol w="1019175">
                  <a:extLst>
                    <a:ext uri="{9D8B030D-6E8A-4147-A177-3AD203B41FA5}"/>
                  </a:extLst>
                </a:gridCol>
                <a:gridCol w="685799">
                  <a:extLst>
                    <a:ext uri="{9D8B030D-6E8A-4147-A177-3AD203B41FA5}"/>
                  </a:extLst>
                </a:gridCol>
                <a:gridCol w="234043">
                  <a:extLst>
                    <a:ext uri="{9D8B030D-6E8A-4147-A177-3AD203B41FA5}"/>
                  </a:extLst>
                </a:gridCol>
                <a:gridCol w="808264">
                  <a:extLst>
                    <a:ext uri="{9D8B030D-6E8A-4147-A177-3AD203B41FA5}"/>
                  </a:extLst>
                </a:gridCol>
                <a:gridCol w="681719">
                  <a:extLst>
                    <a:ext uri="{9D8B030D-6E8A-4147-A177-3AD203B41FA5}"/>
                  </a:extLst>
                </a:gridCol>
                <a:gridCol w="609600">
                  <a:extLst>
                    <a:ext uri="{9D8B030D-6E8A-4147-A177-3AD203B41FA5}"/>
                  </a:extLst>
                </a:gridCol>
                <a:gridCol w="1059995">
                  <a:extLst>
                    <a:ext uri="{9D8B030D-6E8A-4147-A177-3AD203B41FA5}"/>
                  </a:extLst>
                </a:gridCol>
                <a:gridCol w="1102178">
                  <a:extLst>
                    <a:ext uri="{9D8B030D-6E8A-4147-A177-3AD203B41FA5}"/>
                  </a:extLst>
                </a:gridCol>
              </a:tblGrid>
              <a:tr h="304782">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Patient</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cap="flat">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X</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Y</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Predicted=Ŷ</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error=e</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Patient  </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X</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Y</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Predicted=Ŷ</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cap="fla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cs typeface="Arial" charset="0"/>
                        </a:rPr>
                        <a:t>error=e</a:t>
                      </a:r>
                      <a:endParaRPr kumimoji="0" lang="en-US" sz="1100" b="1"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cap="fla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22</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131</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108.41</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22.59</a:t>
                      </a:r>
                      <a:endParaRPr kumimoji="0" lang="en-US" sz="1100" b="0" i="0" u="none" strike="noStrike" cap="none" normalizeH="0" baseline="0" dirty="0" smtClean="0">
                        <a:ln>
                          <a:noFill/>
                        </a:ln>
                        <a:solidFill>
                          <a:schemeClr val="tx1"/>
                        </a:solidFill>
                        <a:effectLst/>
                        <a:latin typeface="Arial" charset="0"/>
                      </a:endParaRP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141.41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-8.41</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23</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109.63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18.37</a:t>
                      </a: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141.41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24</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116</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110.85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5.15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183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142.64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40.36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106</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114.52</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-8.52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143.86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114</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115.74</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-1.74</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143.86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-10.86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116.97</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6.03</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143.86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0.14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117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118.19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-1.19</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23</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145.08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-17.08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120.63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105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147.53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-42.53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99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121.86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-22.86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25</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56</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149.97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-4.97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124.30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-3.30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26</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57</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151.19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-10.19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130.41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16.59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27</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58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153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152.42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0.58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131.64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7.36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59</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157</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153.64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3.36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30067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171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131.64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39.36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155</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158.53</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-3.53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137.75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-0.75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30</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67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176</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163.42</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12.58</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111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138.97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-27.97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71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172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168.31</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3.69</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16</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48</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115</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140.19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-25.19</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32</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77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178</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175.64</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2.36</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20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33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81</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217</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charset="0"/>
                          <a:cs typeface="Arial" charset="0"/>
                        </a:rPr>
                        <a:t>180.53</a:t>
                      </a: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36.47</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868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X</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Y</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Predicted</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charset="0"/>
                        </a:rPr>
                        <a:t>error</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cs typeface="Arial" charset="0"/>
                        </a:rPr>
                        <a:t>  </a:t>
                      </a: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cap="flat">
                      <a:noFill/>
                    </a:lnR>
                    <a:lnT>
                      <a:noFill/>
                    </a:lnT>
                    <a:lnB>
                      <a:noFill/>
                    </a:lnB>
                    <a:lnTlToBr>
                      <a:noFill/>
                    </a:lnTlToBr>
                    <a:lnBlToTr>
                      <a:noFill/>
                    </a:lnBlToTr>
                    <a:noFill/>
                  </a:tcPr>
                </a:tc>
                <a:extLst>
                  <a:ext uri="{0D108BD9-81ED-4DB2-BD59-A6C34878D82A}"/>
                </a:extLst>
              </a:tr>
              <a:tr h="27821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Mean</a:t>
                      </a:r>
                    </a:p>
                  </a:txBody>
                  <a:tcPr marT="45715" marB="45715"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46.7</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138.6</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138.6</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0.0</a:t>
                      </a:r>
                    </a:p>
                  </a:txBody>
                  <a:tcPr marT="45715" marB="4571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ctr" horzOverflow="overflow">
                    <a:lnL>
                      <a:noFill/>
                    </a:lnL>
                    <a:lnR cap="flat">
                      <a:noFill/>
                    </a:lnR>
                    <a:lnT>
                      <a:noFill/>
                    </a:lnT>
                    <a:lnB>
                      <a:noFill/>
                    </a:lnB>
                    <a:lnTlToBr>
                      <a:noFill/>
                    </a:lnTlToBr>
                    <a:lnBlToTr>
                      <a:noFill/>
                    </a:lnBlToTr>
                    <a:noFill/>
                  </a:tcPr>
                </a:tc>
                <a:extLst>
                  <a:ext uri="{0D108BD9-81ED-4DB2-BD59-A6C34878D82A}"/>
                </a:extLst>
              </a:tr>
              <a:tr h="27679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SD</a:t>
                      </a:r>
                    </a:p>
                  </a:txBody>
                  <a:tcPr marT="45715" marB="45715"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15.5</a:t>
                      </a: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26.4</a:t>
                      </a: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18.9</a:t>
                      </a: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charset="0"/>
                        </a:rPr>
                        <a:t>18.6 </a:t>
                      </a:r>
                    </a:p>
                  </a:txBody>
                  <a:tcPr marT="45715" marB="45715"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cap="flat">
                      <a:noFill/>
                    </a:lnB>
                    <a:lnTlToBr>
                      <a:noFill/>
                    </a:lnTlToBr>
                    <a:lnBlToTr>
                      <a:noFill/>
                    </a:lnBlToTr>
                    <a:no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b"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Arial" charset="0"/>
                      </a:endParaRPr>
                    </a:p>
                  </a:txBody>
                  <a:tcPr marT="45715" marB="45715"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charset="0"/>
                      </a:endParaRPr>
                    </a:p>
                  </a:txBody>
                  <a:tcPr marT="45715" marB="45715" anchor="ctr" horzOverflow="overflow">
                    <a:lnL>
                      <a:noFill/>
                    </a:lnL>
                    <a:lnR cap="flat">
                      <a:noFill/>
                    </a:lnR>
                    <a:lnT>
                      <a:noFill/>
                    </a:lnT>
                    <a:lnB cap="flat">
                      <a:noFill/>
                    </a:lnB>
                    <a:lnTlToBr>
                      <a:noFill/>
                    </a:lnTlToBr>
                    <a:lnBlToTr>
                      <a:noFill/>
                    </a:lnBlToTr>
                    <a:noFill/>
                  </a:tcPr>
                </a:tc>
                <a:extLst>
                  <a:ext uri="{0D108BD9-81ED-4DB2-BD59-A6C34878D82A}"/>
                </a:extLst>
              </a:tr>
            </a:tbl>
          </a:graphicData>
        </a:graphic>
      </p:graphicFrame>
      <p:sp>
        <p:nvSpPr>
          <p:cNvPr id="9451" name="Text Box 483"/>
          <p:cNvSpPr txBox="1">
            <a:spLocks noChangeArrowheads="1"/>
          </p:cNvSpPr>
          <p:nvPr/>
        </p:nvSpPr>
        <p:spPr bwMode="auto">
          <a:xfrm>
            <a:off x="5029200" y="6096000"/>
            <a:ext cx="2133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200"/>
              <a:t>Mean error is always zero</a:t>
            </a:r>
          </a:p>
        </p:txBody>
      </p:sp>
      <p:sp>
        <p:nvSpPr>
          <p:cNvPr id="9452" name="Line 488"/>
          <p:cNvSpPr>
            <a:spLocks noChangeShapeType="1"/>
          </p:cNvSpPr>
          <p:nvPr/>
        </p:nvSpPr>
        <p:spPr bwMode="auto">
          <a:xfrm flipH="1">
            <a:off x="4038600" y="6248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272969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4000" smtClean="0">
                <a:solidFill>
                  <a:srgbClr val="0070C0"/>
                </a:solidFill>
              </a:rPr>
              <a:t>Confidence intervals (CI)</a:t>
            </a:r>
            <a:br>
              <a:rPr lang="en-US" altLang="en-US" sz="4000" smtClean="0">
                <a:solidFill>
                  <a:srgbClr val="0070C0"/>
                </a:solidFill>
              </a:rPr>
            </a:br>
            <a:r>
              <a:rPr lang="en-US" altLang="en-US" sz="4000" u="sng" smtClean="0">
                <a:solidFill>
                  <a:srgbClr val="FF0000"/>
                </a:solidFill>
              </a:rPr>
              <a:t>Prediction intervals (PI)</a:t>
            </a:r>
          </a:p>
        </p:txBody>
      </p:sp>
      <p:sp>
        <p:nvSpPr>
          <p:cNvPr id="10243" name="Rectangle 3"/>
          <p:cNvSpPr>
            <a:spLocks noGrp="1" noChangeArrowheads="1"/>
          </p:cNvSpPr>
          <p:nvPr>
            <p:ph type="body" idx="1"/>
          </p:nvPr>
        </p:nvSpPr>
        <p:spPr>
          <a:xfrm>
            <a:off x="228600" y="1600200"/>
            <a:ext cx="8686800" cy="4876800"/>
          </a:xfrm>
        </p:spPr>
        <p:txBody>
          <a:bodyPr/>
          <a:lstStyle/>
          <a:p>
            <a:pPr eaLnBrk="1" hangingPunct="1">
              <a:buFontTx/>
              <a:buNone/>
            </a:pPr>
            <a:r>
              <a:rPr lang="en-US" altLang="en-US" smtClean="0"/>
              <a:t>  Model: predicted SBP=</a:t>
            </a:r>
            <a:r>
              <a:rPr lang="en-US" altLang="en-US" smtClean="0">
                <a:cs typeface="Arial" panose="020B0604020202020204" pitchFamily="34" charset="0"/>
              </a:rPr>
              <a:t>Ŷ=</a:t>
            </a:r>
            <a:r>
              <a:rPr lang="en-US" altLang="en-US" smtClean="0"/>
              <a:t>81.5 + 1.22 age</a:t>
            </a:r>
          </a:p>
          <a:p>
            <a:pPr eaLnBrk="1" hangingPunct="1">
              <a:buFontTx/>
              <a:buNone/>
            </a:pPr>
            <a:r>
              <a:rPr lang="en-US" altLang="en-US" smtClean="0"/>
              <a:t>For age=50, </a:t>
            </a:r>
            <a:r>
              <a:rPr lang="en-US" altLang="en-US" smtClean="0">
                <a:cs typeface="Arial" panose="020B0604020202020204" pitchFamily="34" charset="0"/>
              </a:rPr>
              <a:t>Ŷ=81.5+1.22(50) = </a:t>
            </a:r>
            <a:r>
              <a:rPr lang="en-US" altLang="en-US" b="1" smtClean="0">
                <a:cs typeface="Arial" panose="020B0604020202020204" pitchFamily="34" charset="0"/>
              </a:rPr>
              <a:t>142.6 </a:t>
            </a:r>
            <a:r>
              <a:rPr lang="en-US" altLang="en-US" sz="2400" smtClean="0">
                <a:cs typeface="Arial" panose="020B0604020202020204" pitchFamily="34" charset="0"/>
              </a:rPr>
              <a:t>mm Hg</a:t>
            </a:r>
          </a:p>
          <a:p>
            <a:pPr eaLnBrk="1" hangingPunct="1">
              <a:buFontTx/>
              <a:buNone/>
            </a:pPr>
            <a:r>
              <a:rPr lang="en-US" altLang="en-US" smtClean="0">
                <a:cs typeface="Arial" panose="020B0604020202020204" pitchFamily="34" charset="0"/>
              </a:rPr>
              <a:t>      </a:t>
            </a:r>
            <a:r>
              <a:rPr lang="en-US" altLang="en-US" smtClean="0">
                <a:solidFill>
                  <a:srgbClr val="0070C0"/>
                </a:solidFill>
                <a:cs typeface="Arial" panose="020B0604020202020204" pitchFamily="34" charset="0"/>
              </a:rPr>
              <a:t>95% CI</a:t>
            </a:r>
            <a:r>
              <a:rPr lang="en-US" altLang="en-US" smtClean="0">
                <a:cs typeface="Arial" panose="020B0604020202020204" pitchFamily="34" charset="0"/>
              </a:rPr>
              <a:t>: </a:t>
            </a:r>
            <a:r>
              <a:rPr lang="en-US" altLang="en-US" smtClean="0">
                <a:solidFill>
                  <a:srgbClr val="0070C0"/>
                </a:solidFill>
                <a:cs typeface="Arial" panose="020B0604020202020204" pitchFamily="34" charset="0"/>
              </a:rPr>
              <a:t>Ŷ ± 2 SEM</a:t>
            </a:r>
            <a:r>
              <a:rPr lang="en-US" altLang="en-US" smtClean="0">
                <a:cs typeface="Arial" panose="020B0604020202020204" pitchFamily="34" charset="0"/>
              </a:rPr>
              <a:t>,  </a:t>
            </a:r>
            <a:r>
              <a:rPr lang="en-US" altLang="en-US" smtClean="0">
                <a:solidFill>
                  <a:srgbClr val="FF0000"/>
                </a:solidFill>
                <a:cs typeface="Arial" panose="020B0604020202020204" pitchFamily="34" charset="0"/>
              </a:rPr>
              <a:t>95% PI: Ŷ ± 2 SD</a:t>
            </a:r>
            <a:r>
              <a:rPr lang="en-US" altLang="en-US" baseline="-25000" smtClean="0">
                <a:solidFill>
                  <a:srgbClr val="FF0000"/>
                </a:solidFill>
                <a:cs typeface="Arial" panose="020B0604020202020204" pitchFamily="34" charset="0"/>
              </a:rPr>
              <a:t>e</a:t>
            </a:r>
            <a:endParaRPr lang="en-US" altLang="en-US" sz="1000" smtClean="0">
              <a:solidFill>
                <a:srgbClr val="FF0000"/>
              </a:solidFill>
              <a:cs typeface="Arial" panose="020B0604020202020204" pitchFamily="34" charset="0"/>
            </a:endParaRPr>
          </a:p>
          <a:p>
            <a:pPr eaLnBrk="1" hangingPunct="1">
              <a:buFontTx/>
              <a:buNone/>
            </a:pPr>
            <a:r>
              <a:rPr lang="en-US" altLang="en-US" smtClean="0">
                <a:cs typeface="Arial" panose="020B0604020202020204" pitchFamily="34" charset="0"/>
              </a:rPr>
              <a:t> </a:t>
            </a:r>
            <a:r>
              <a:rPr lang="en-US" altLang="en-US" smtClean="0">
                <a:solidFill>
                  <a:srgbClr val="0070C0"/>
                </a:solidFill>
                <a:cs typeface="Arial" panose="020B0604020202020204" pitchFamily="34" charset="0"/>
              </a:rPr>
              <a:t>SEM=3.3 </a:t>
            </a:r>
            <a:r>
              <a:rPr lang="en-US" altLang="en-US" sz="2400" smtClean="0">
                <a:solidFill>
                  <a:srgbClr val="0070C0"/>
                </a:solidFill>
                <a:cs typeface="Arial" panose="020B0604020202020204" pitchFamily="34" charset="0"/>
              </a:rPr>
              <a:t>mm Hg</a:t>
            </a:r>
            <a:r>
              <a:rPr lang="en-US" altLang="en-US" smtClean="0">
                <a:solidFill>
                  <a:srgbClr val="0070C0"/>
                </a:solidFill>
                <a:cs typeface="Arial" panose="020B0604020202020204" pitchFamily="34" charset="0"/>
              </a:rPr>
              <a:t> ↔ 95%</a:t>
            </a:r>
            <a:r>
              <a:rPr lang="en-US" altLang="en-US" smtClean="0">
                <a:cs typeface="Arial" panose="020B0604020202020204" pitchFamily="34" charset="0"/>
              </a:rPr>
              <a:t> </a:t>
            </a:r>
            <a:r>
              <a:rPr lang="en-US" altLang="en-US" smtClean="0">
                <a:solidFill>
                  <a:srgbClr val="0070C0"/>
                </a:solidFill>
                <a:cs typeface="Arial" panose="020B0604020202020204" pitchFamily="34" charset="0"/>
              </a:rPr>
              <a:t>CI</a:t>
            </a:r>
            <a:r>
              <a:rPr lang="en-US" altLang="en-US" smtClean="0">
                <a:cs typeface="Arial" panose="020B0604020202020204" pitchFamily="34" charset="0"/>
              </a:rPr>
              <a:t> </a:t>
            </a:r>
            <a:r>
              <a:rPr lang="en-US" altLang="en-US" smtClean="0">
                <a:solidFill>
                  <a:srgbClr val="0070C0"/>
                </a:solidFill>
                <a:cs typeface="Arial" panose="020B0604020202020204" pitchFamily="34" charset="0"/>
              </a:rPr>
              <a:t>is (136.0, 149.2)</a:t>
            </a:r>
            <a:endParaRPr lang="en-US" altLang="en-US" sz="1000" smtClean="0">
              <a:solidFill>
                <a:srgbClr val="0070C0"/>
              </a:solidFill>
              <a:cs typeface="Arial" panose="020B0604020202020204" pitchFamily="34" charset="0"/>
            </a:endParaRPr>
          </a:p>
          <a:p>
            <a:pPr eaLnBrk="1" hangingPunct="1">
              <a:buFontTx/>
              <a:buNone/>
            </a:pPr>
            <a:r>
              <a:rPr lang="en-US" altLang="en-US" smtClean="0">
                <a:cs typeface="Arial" panose="020B0604020202020204" pitchFamily="34" charset="0"/>
              </a:rPr>
              <a:t> </a:t>
            </a:r>
            <a:r>
              <a:rPr lang="en-US" altLang="en-US" smtClean="0">
                <a:solidFill>
                  <a:srgbClr val="FF0000"/>
                </a:solidFill>
                <a:cs typeface="Arial" panose="020B0604020202020204" pitchFamily="34" charset="0"/>
              </a:rPr>
              <a:t>SD</a:t>
            </a:r>
            <a:r>
              <a:rPr lang="en-US" altLang="en-US" baseline="-25000" smtClean="0">
                <a:solidFill>
                  <a:srgbClr val="FF0000"/>
                </a:solidFill>
                <a:cs typeface="Arial" panose="020B0604020202020204" pitchFamily="34" charset="0"/>
              </a:rPr>
              <a:t>e</a:t>
            </a:r>
            <a:r>
              <a:rPr lang="en-US" altLang="en-US" smtClean="0">
                <a:solidFill>
                  <a:srgbClr val="FF0000"/>
                </a:solidFill>
                <a:cs typeface="Arial" panose="020B0604020202020204" pitchFamily="34" charset="0"/>
              </a:rPr>
              <a:t>=18.6 </a:t>
            </a:r>
            <a:r>
              <a:rPr lang="en-US" altLang="en-US" sz="2400" smtClean="0">
                <a:solidFill>
                  <a:srgbClr val="FF0000"/>
                </a:solidFill>
                <a:cs typeface="Arial" panose="020B0604020202020204" pitchFamily="34" charset="0"/>
              </a:rPr>
              <a:t>mm Hg</a:t>
            </a:r>
            <a:r>
              <a:rPr lang="en-US" altLang="en-US" smtClean="0">
                <a:solidFill>
                  <a:srgbClr val="FF0000"/>
                </a:solidFill>
                <a:cs typeface="Arial" panose="020B0604020202020204" pitchFamily="34" charset="0"/>
              </a:rPr>
              <a:t> ↔ 95% PI (104.8,180.4)</a:t>
            </a:r>
          </a:p>
          <a:p>
            <a:pPr eaLnBrk="1" hangingPunct="1">
              <a:buFontTx/>
              <a:buNone/>
            </a:pPr>
            <a:endParaRPr lang="en-US" altLang="en-US" sz="1000" smtClean="0">
              <a:cs typeface="Arial" panose="020B0604020202020204" pitchFamily="34" charset="0"/>
            </a:endParaRPr>
          </a:p>
          <a:p>
            <a:pPr eaLnBrk="1" hangingPunct="1">
              <a:buFontTx/>
              <a:buNone/>
            </a:pPr>
            <a:r>
              <a:rPr lang="en-US" altLang="en-US" smtClean="0">
                <a:cs typeface="Arial" panose="020B0604020202020204" pitchFamily="34" charset="0"/>
              </a:rPr>
              <a:t>The Ŷ=</a:t>
            </a:r>
            <a:r>
              <a:rPr lang="en-US" altLang="en-US" b="1" smtClean="0">
                <a:cs typeface="Arial" panose="020B0604020202020204" pitchFamily="34" charset="0"/>
              </a:rPr>
              <a:t>142.6</a:t>
            </a:r>
            <a:r>
              <a:rPr lang="en-US" altLang="en-US" smtClean="0">
                <a:cs typeface="Arial" panose="020B0604020202020204" pitchFamily="34" charset="0"/>
              </a:rPr>
              <a:t> is predicted </a:t>
            </a:r>
            <a:r>
              <a:rPr lang="en-US" altLang="en-US" u="sng" smtClean="0">
                <a:cs typeface="Arial" panose="020B0604020202020204" pitchFamily="34" charset="0"/>
              </a:rPr>
              <a:t>mean</a:t>
            </a:r>
            <a:r>
              <a:rPr lang="en-US" altLang="en-US" smtClean="0">
                <a:cs typeface="Arial" panose="020B0604020202020204" pitchFamily="34" charset="0"/>
              </a:rPr>
              <a:t> for all age 50 </a:t>
            </a:r>
            <a:r>
              <a:rPr lang="en-US" altLang="en-US" u="sng" smtClean="0">
                <a:cs typeface="Arial" panose="020B0604020202020204" pitchFamily="34" charset="0"/>
              </a:rPr>
              <a:t>and</a:t>
            </a:r>
            <a:r>
              <a:rPr lang="en-US" altLang="en-US" smtClean="0">
                <a:cs typeface="Arial" panose="020B0604020202020204" pitchFamily="34" charset="0"/>
              </a:rPr>
              <a:t> the predicted </a:t>
            </a:r>
            <a:r>
              <a:rPr lang="en-US" altLang="en-US" u="sng" smtClean="0">
                <a:cs typeface="Arial" panose="020B0604020202020204" pitchFamily="34" charset="0"/>
              </a:rPr>
              <a:t>value</a:t>
            </a:r>
            <a:r>
              <a:rPr lang="en-US" altLang="en-US" smtClean="0">
                <a:cs typeface="Arial" panose="020B0604020202020204" pitchFamily="34" charset="0"/>
              </a:rPr>
              <a:t> for one individual age 50. Both interpretations are correct. </a:t>
            </a:r>
          </a:p>
          <a:p>
            <a:pPr eaLnBrk="1" hangingPunct="1">
              <a:buFontTx/>
              <a:buNone/>
            </a:pPr>
            <a:endParaRPr lang="en-US" altLang="en-US" smtClean="0">
              <a:cs typeface="Arial" panose="020B0604020202020204" pitchFamily="34" charset="0"/>
            </a:endParaRPr>
          </a:p>
        </p:txBody>
      </p:sp>
    </p:spTree>
    <p:extLst>
      <p:ext uri="{BB962C8B-B14F-4D97-AF65-F5344CB8AC3E}">
        <p14:creationId xmlns:p14="http://schemas.microsoft.com/office/powerpoint/2010/main" val="36906131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8229600" cy="1249363"/>
          </a:xfrm>
        </p:spPr>
        <p:txBody>
          <a:bodyPr/>
          <a:lstStyle/>
          <a:p>
            <a:r>
              <a:rPr lang="en-US" altLang="en-US" smtClean="0"/>
              <a:t>R squared statistic</a:t>
            </a:r>
            <a:br>
              <a:rPr lang="en-US" altLang="en-US" smtClean="0"/>
            </a:br>
            <a:r>
              <a:rPr lang="en-US" altLang="en-US" sz="3200" u="sng" smtClean="0"/>
              <a:t>measure of model accuracy </a:t>
            </a:r>
          </a:p>
        </p:txBody>
      </p:sp>
      <p:sp>
        <p:nvSpPr>
          <p:cNvPr id="12291" name="Content Placeholder 2"/>
          <p:cNvSpPr>
            <a:spLocks noGrp="1"/>
          </p:cNvSpPr>
          <p:nvPr>
            <p:ph idx="1"/>
          </p:nvPr>
        </p:nvSpPr>
        <p:spPr>
          <a:xfrm>
            <a:off x="457200" y="1406525"/>
            <a:ext cx="8229600" cy="4525963"/>
          </a:xfrm>
        </p:spPr>
        <p:txBody>
          <a:bodyPr/>
          <a:lstStyle/>
          <a:p>
            <a:pPr marL="0" indent="0">
              <a:buFontTx/>
              <a:buNone/>
            </a:pPr>
            <a:r>
              <a:rPr lang="en-US" altLang="en-US" smtClean="0"/>
              <a:t>SD</a:t>
            </a:r>
            <a:r>
              <a:rPr lang="en-US" altLang="en-US" baseline="-25000" smtClean="0"/>
              <a:t>y</a:t>
            </a:r>
            <a:r>
              <a:rPr lang="en-US" altLang="en-US" baseline="30000" smtClean="0"/>
              <a:t>2</a:t>
            </a:r>
            <a:r>
              <a:rPr lang="en-US" altLang="en-US" smtClean="0"/>
              <a:t> = “all” the variation in Y </a:t>
            </a:r>
          </a:p>
          <a:p>
            <a:pPr marL="0" indent="0">
              <a:buFontTx/>
              <a:buNone/>
            </a:pPr>
            <a:endParaRPr lang="en-US" altLang="en-US" sz="1200" smtClean="0"/>
          </a:p>
          <a:p>
            <a:pPr marL="0" indent="0">
              <a:buFontTx/>
              <a:buNone/>
            </a:pPr>
            <a:r>
              <a:rPr lang="en-US" altLang="en-US" smtClean="0"/>
              <a:t>SD</a:t>
            </a:r>
            <a:r>
              <a:rPr lang="en-US" altLang="en-US" baseline="-25000" smtClean="0"/>
              <a:t>e</a:t>
            </a:r>
            <a:r>
              <a:rPr lang="en-US" altLang="en-US" baseline="30000" smtClean="0"/>
              <a:t>2</a:t>
            </a:r>
            <a:r>
              <a:rPr lang="en-US" altLang="en-US" smtClean="0"/>
              <a:t> = the variation NOT accounted for by X (more generally, not accounted for by Xs)</a:t>
            </a:r>
          </a:p>
          <a:p>
            <a:pPr marL="0" indent="0">
              <a:buFontTx/>
              <a:buNone/>
            </a:pPr>
            <a:endParaRPr lang="en-US" altLang="en-US" sz="1200" smtClean="0"/>
          </a:p>
          <a:p>
            <a:pPr marL="0" indent="0">
              <a:buFontTx/>
              <a:buNone/>
            </a:pPr>
            <a:r>
              <a:rPr lang="en-US" altLang="en-US" smtClean="0"/>
              <a:t>SD</a:t>
            </a:r>
            <a:r>
              <a:rPr lang="en-US" altLang="en-US" baseline="-25000" smtClean="0"/>
              <a:t>y</a:t>
            </a:r>
            <a:r>
              <a:rPr lang="en-US" altLang="en-US" baseline="30000" smtClean="0"/>
              <a:t>2</a:t>
            </a:r>
            <a:r>
              <a:rPr lang="en-US" altLang="en-US" smtClean="0"/>
              <a:t> – SD</a:t>
            </a:r>
            <a:r>
              <a:rPr lang="en-US" altLang="en-US" baseline="-25000" smtClean="0"/>
              <a:t>e</a:t>
            </a:r>
            <a:r>
              <a:rPr lang="en-US" altLang="en-US" baseline="30000" smtClean="0"/>
              <a:t>2</a:t>
            </a:r>
            <a:r>
              <a:rPr lang="en-US" altLang="en-US" smtClean="0"/>
              <a:t> = the variation that </a:t>
            </a:r>
            <a:r>
              <a:rPr lang="en-US" altLang="en-US" u="sng" smtClean="0"/>
              <a:t>IS</a:t>
            </a:r>
            <a:r>
              <a:rPr lang="en-US" altLang="en-US" smtClean="0"/>
              <a:t> accounted for by X (or all the Xs)</a:t>
            </a:r>
          </a:p>
          <a:p>
            <a:pPr marL="0" indent="0">
              <a:buFontTx/>
              <a:buNone/>
            </a:pPr>
            <a:endParaRPr lang="en-US" altLang="en-US" sz="1200" smtClean="0"/>
          </a:p>
          <a:p>
            <a:pPr marL="0" indent="0">
              <a:buFontTx/>
              <a:buNone/>
            </a:pPr>
            <a:r>
              <a:rPr lang="en-US" altLang="en-US" smtClean="0"/>
              <a:t>   </a:t>
            </a:r>
            <a:r>
              <a:rPr lang="en-US" altLang="en-US" smtClean="0">
                <a:solidFill>
                  <a:srgbClr val="FF0000"/>
                </a:solidFill>
              </a:rPr>
              <a:t>R</a:t>
            </a:r>
            <a:r>
              <a:rPr lang="en-US" altLang="en-US" baseline="30000" smtClean="0">
                <a:solidFill>
                  <a:srgbClr val="FF0000"/>
                </a:solidFill>
              </a:rPr>
              <a:t>2</a:t>
            </a:r>
            <a:r>
              <a:rPr lang="en-US" altLang="en-US" smtClean="0"/>
              <a:t>=(SD</a:t>
            </a:r>
            <a:r>
              <a:rPr lang="en-US" altLang="en-US" baseline="-25000" smtClean="0"/>
              <a:t>y</a:t>
            </a:r>
            <a:r>
              <a:rPr lang="en-US" altLang="en-US" baseline="30000" smtClean="0"/>
              <a:t>2</a:t>
            </a:r>
            <a:r>
              <a:rPr lang="en-US" altLang="en-US" smtClean="0"/>
              <a:t> – SD</a:t>
            </a:r>
            <a:r>
              <a:rPr lang="en-US" altLang="en-US" baseline="-25000" smtClean="0"/>
              <a:t>e</a:t>
            </a:r>
            <a:r>
              <a:rPr lang="en-US" altLang="en-US" baseline="30000" smtClean="0"/>
              <a:t>2</a:t>
            </a:r>
            <a:r>
              <a:rPr lang="en-US" altLang="en-US" smtClean="0"/>
              <a:t>)/ SD</a:t>
            </a:r>
            <a:r>
              <a:rPr lang="en-US" altLang="en-US" baseline="-25000" smtClean="0"/>
              <a:t>y</a:t>
            </a:r>
            <a:r>
              <a:rPr lang="en-US" altLang="en-US" baseline="30000" smtClean="0"/>
              <a:t>2</a:t>
            </a:r>
            <a:r>
              <a:rPr lang="en-US" altLang="en-US" smtClean="0"/>
              <a:t> = proportion of total variation “accounted for” by Xs. </a:t>
            </a:r>
            <a:endParaRPr lang="en-US" altLang="en-US" baseline="30000" smtClean="0"/>
          </a:p>
          <a:p>
            <a:pPr marL="0" indent="0">
              <a:buFontTx/>
              <a:buNone/>
            </a:pPr>
            <a:endParaRPr lang="en-US" altLang="en-US" baseline="30000" smtClean="0"/>
          </a:p>
          <a:p>
            <a:pPr marL="0" indent="0">
              <a:buFontTx/>
              <a:buNone/>
            </a:pPr>
            <a:endParaRPr lang="en-US" altLang="en-US" baseline="30000" smtClean="0"/>
          </a:p>
        </p:txBody>
      </p:sp>
    </p:spTree>
    <p:extLst>
      <p:ext uri="{BB962C8B-B14F-4D97-AF65-F5344CB8AC3E}">
        <p14:creationId xmlns:p14="http://schemas.microsoft.com/office/powerpoint/2010/main" val="11384328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68362"/>
          </a:xfrm>
        </p:spPr>
        <p:txBody>
          <a:bodyPr/>
          <a:lstStyle/>
          <a:p>
            <a:pPr eaLnBrk="1" hangingPunct="1"/>
            <a:r>
              <a:rPr lang="en-US" altLang="en-US" u="sng" smtClean="0"/>
              <a:t>How big should R</a:t>
            </a:r>
            <a:r>
              <a:rPr lang="en-US" altLang="en-US" u="sng" baseline="30000" smtClean="0"/>
              <a:t>2</a:t>
            </a:r>
            <a:r>
              <a:rPr lang="en-US" altLang="en-US" u="sng" smtClean="0"/>
              <a:t> be?</a:t>
            </a:r>
          </a:p>
        </p:txBody>
      </p:sp>
      <p:sp>
        <p:nvSpPr>
          <p:cNvPr id="14339" name="Rectangle 3"/>
          <p:cNvSpPr>
            <a:spLocks noGrp="1" noChangeArrowheads="1"/>
          </p:cNvSpPr>
          <p:nvPr>
            <p:ph type="body" idx="1"/>
          </p:nvPr>
        </p:nvSpPr>
        <p:spPr>
          <a:xfrm>
            <a:off x="304800" y="1219200"/>
            <a:ext cx="8534400" cy="5059363"/>
          </a:xfrm>
        </p:spPr>
        <p:txBody>
          <a:bodyPr/>
          <a:lstStyle/>
          <a:p>
            <a:pPr eaLnBrk="1" hangingPunct="1">
              <a:buFontTx/>
              <a:buNone/>
            </a:pPr>
            <a:r>
              <a:rPr lang="en-US" altLang="en-US" smtClean="0"/>
              <a:t> </a:t>
            </a:r>
            <a:r>
              <a:rPr lang="en-US" altLang="en-US" sz="3600" smtClean="0"/>
              <a:t>SBP SD = 26.4 mm Hg, SD</a:t>
            </a:r>
            <a:r>
              <a:rPr lang="en-US" altLang="en-US" sz="3600" baseline="-25000" smtClean="0"/>
              <a:t>e</a:t>
            </a:r>
            <a:r>
              <a:rPr lang="en-US" altLang="en-US" sz="3600" smtClean="0"/>
              <a:t>=18.6</a:t>
            </a:r>
          </a:p>
          <a:p>
            <a:pPr eaLnBrk="1" hangingPunct="1">
              <a:buFontTx/>
              <a:buNone/>
            </a:pPr>
            <a:r>
              <a:rPr lang="en-US" altLang="en-US" sz="3600" smtClean="0"/>
              <a:t>95% PI:  Ŷ± 2(18.6)  or Ŷ± </a:t>
            </a:r>
            <a:r>
              <a:rPr lang="en-US" altLang="en-US" sz="3600" smtClean="0">
                <a:solidFill>
                  <a:srgbClr val="FF0000"/>
                </a:solidFill>
              </a:rPr>
              <a:t>37.2</a:t>
            </a:r>
            <a:r>
              <a:rPr lang="en-US" altLang="en-US" sz="3600" smtClean="0"/>
              <a:t> mm Hg</a:t>
            </a:r>
          </a:p>
          <a:p>
            <a:pPr eaLnBrk="1" hangingPunct="1">
              <a:buFontTx/>
              <a:buNone/>
            </a:pPr>
            <a:r>
              <a:rPr lang="en-US" altLang="en-US" sz="3600" smtClean="0"/>
              <a:t>   How big does R</a:t>
            </a:r>
            <a:r>
              <a:rPr lang="en-US" altLang="en-US" sz="3600" baseline="30000" smtClean="0"/>
              <a:t>2</a:t>
            </a:r>
            <a:r>
              <a:rPr lang="en-US" altLang="en-US" sz="3600" smtClean="0"/>
              <a:t> have to be to make</a:t>
            </a:r>
          </a:p>
          <a:p>
            <a:pPr eaLnBrk="1" hangingPunct="1">
              <a:buFontTx/>
              <a:buNone/>
            </a:pPr>
            <a:r>
              <a:rPr lang="en-US" altLang="en-US" sz="3600" smtClean="0"/>
              <a:t> 95% PI: Ŷ </a:t>
            </a:r>
            <a:r>
              <a:rPr lang="en-US" altLang="en-US" sz="3600" smtClean="0">
                <a:cs typeface="Arial" panose="020B0604020202020204" pitchFamily="34" charset="0"/>
              </a:rPr>
              <a:t>± </a:t>
            </a:r>
            <a:r>
              <a:rPr lang="en-US" altLang="en-US" sz="3600" smtClean="0">
                <a:solidFill>
                  <a:srgbClr val="FF0000"/>
                </a:solidFill>
                <a:cs typeface="Arial" panose="020B0604020202020204" pitchFamily="34" charset="0"/>
              </a:rPr>
              <a:t>10</a:t>
            </a:r>
            <a:r>
              <a:rPr lang="en-US" altLang="en-US" sz="3600" smtClean="0">
                <a:cs typeface="Arial" panose="020B0604020202020204" pitchFamily="34" charset="0"/>
              </a:rPr>
              <a:t> mm Hg? </a:t>
            </a:r>
            <a:r>
              <a:rPr lang="en-US" altLang="en-US" sz="3600" smtClean="0">
                <a:cs typeface="Arial" panose="020B0604020202020204" pitchFamily="34" charset="0"/>
                <a:sym typeface="Wingdings" panose="05000000000000000000" pitchFamily="2" charset="2"/>
              </a:rPr>
              <a:t> SD</a:t>
            </a:r>
            <a:r>
              <a:rPr lang="en-US" altLang="en-US" sz="3600" baseline="-25000" smtClean="0">
                <a:cs typeface="Arial" panose="020B0604020202020204" pitchFamily="34" charset="0"/>
                <a:sym typeface="Wingdings" panose="05000000000000000000" pitchFamily="2" charset="2"/>
              </a:rPr>
              <a:t>e</a:t>
            </a:r>
            <a:r>
              <a:rPr lang="en-US" altLang="en-US" sz="3600" smtClean="0">
                <a:cs typeface="Arial" panose="020B0604020202020204" pitchFamily="34" charset="0"/>
                <a:sym typeface="Wingdings" panose="05000000000000000000" pitchFamily="2" charset="2"/>
              </a:rPr>
              <a:t>≈ </a:t>
            </a:r>
            <a:r>
              <a:rPr lang="en-US" altLang="en-US" sz="3600" smtClean="0">
                <a:solidFill>
                  <a:srgbClr val="FF0000"/>
                </a:solidFill>
                <a:cs typeface="Arial" panose="020B0604020202020204" pitchFamily="34" charset="0"/>
                <a:sym typeface="Wingdings" panose="05000000000000000000" pitchFamily="2" charset="2"/>
              </a:rPr>
              <a:t>5 </a:t>
            </a:r>
            <a:r>
              <a:rPr lang="en-US" altLang="en-US" sz="2400" smtClean="0">
                <a:cs typeface="Arial" panose="020B0604020202020204" pitchFamily="34" charset="0"/>
                <a:sym typeface="Wingdings" panose="05000000000000000000" pitchFamily="2" charset="2"/>
              </a:rPr>
              <a:t>mm Hg</a:t>
            </a:r>
          </a:p>
          <a:p>
            <a:pPr eaLnBrk="1" hangingPunct="1">
              <a:buFontTx/>
              <a:buNone/>
            </a:pPr>
            <a:endParaRPr lang="en-US" altLang="en-US" sz="1200" smtClean="0">
              <a:cs typeface="Arial" panose="020B0604020202020204" pitchFamily="34" charset="0"/>
            </a:endParaRPr>
          </a:p>
          <a:p>
            <a:pPr eaLnBrk="1" hangingPunct="1">
              <a:buFontTx/>
              <a:buNone/>
            </a:pPr>
            <a:r>
              <a:rPr lang="en-US" altLang="en-US" sz="3600" smtClean="0">
                <a:cs typeface="Arial" panose="020B0604020202020204" pitchFamily="34" charset="0"/>
              </a:rPr>
              <a:t>               R</a:t>
            </a:r>
            <a:r>
              <a:rPr lang="en-US" altLang="en-US" sz="3600" baseline="30000" smtClean="0">
                <a:cs typeface="Arial" panose="020B0604020202020204" pitchFamily="34" charset="0"/>
              </a:rPr>
              <a:t>2</a:t>
            </a:r>
            <a:r>
              <a:rPr lang="en-US" altLang="en-US" sz="3600" smtClean="0">
                <a:cs typeface="Arial" panose="020B0604020202020204" pitchFamily="34" charset="0"/>
              </a:rPr>
              <a:t>=1-(SD</a:t>
            </a:r>
            <a:r>
              <a:rPr lang="en-US" altLang="en-US" sz="3600" baseline="-25000" smtClean="0">
                <a:cs typeface="Arial" panose="020B0604020202020204" pitchFamily="34" charset="0"/>
              </a:rPr>
              <a:t>e</a:t>
            </a:r>
            <a:r>
              <a:rPr lang="en-US" altLang="en-US" sz="3600" smtClean="0">
                <a:cs typeface="Arial" panose="020B0604020202020204" pitchFamily="34" charset="0"/>
              </a:rPr>
              <a:t>/SD</a:t>
            </a:r>
            <a:r>
              <a:rPr lang="en-US" altLang="en-US" sz="3600" baseline="-25000" smtClean="0">
                <a:cs typeface="Arial" panose="020B0604020202020204" pitchFamily="34" charset="0"/>
              </a:rPr>
              <a:t>y</a:t>
            </a:r>
            <a:r>
              <a:rPr lang="en-US" altLang="en-US" sz="3600" smtClean="0">
                <a:cs typeface="Arial" panose="020B0604020202020204" pitchFamily="34" charset="0"/>
              </a:rPr>
              <a:t>)</a:t>
            </a:r>
            <a:r>
              <a:rPr lang="en-US" altLang="en-US" sz="3600" baseline="30000" smtClean="0">
                <a:cs typeface="Arial" panose="020B0604020202020204" pitchFamily="34" charset="0"/>
              </a:rPr>
              <a:t>2</a:t>
            </a:r>
            <a:r>
              <a:rPr lang="en-US" altLang="en-US" sz="3600" smtClean="0">
                <a:cs typeface="Arial" panose="020B0604020202020204" pitchFamily="34" charset="0"/>
              </a:rPr>
              <a:t>=</a:t>
            </a:r>
          </a:p>
          <a:p>
            <a:pPr eaLnBrk="1" hangingPunct="1">
              <a:buFontTx/>
              <a:buNone/>
            </a:pPr>
            <a:r>
              <a:rPr lang="en-US" altLang="en-US" sz="3600" smtClean="0">
                <a:cs typeface="Arial" panose="020B0604020202020204" pitchFamily="34" charset="0"/>
              </a:rPr>
              <a:t>1-(5/26.4)</a:t>
            </a:r>
            <a:r>
              <a:rPr lang="en-US" altLang="en-US" sz="3600" baseline="30000" smtClean="0">
                <a:cs typeface="Arial" panose="020B0604020202020204" pitchFamily="34" charset="0"/>
              </a:rPr>
              <a:t>2</a:t>
            </a:r>
            <a:r>
              <a:rPr lang="en-US" altLang="en-US" sz="3600" smtClean="0">
                <a:cs typeface="Arial" panose="020B0604020202020204" pitchFamily="34" charset="0"/>
              </a:rPr>
              <a:t> = 1-0.036=0.964 or </a:t>
            </a:r>
            <a:r>
              <a:rPr lang="en-US" altLang="en-US" sz="3600" smtClean="0">
                <a:solidFill>
                  <a:srgbClr val="FF0000"/>
                </a:solidFill>
                <a:cs typeface="Arial" panose="020B0604020202020204" pitchFamily="34" charset="0"/>
              </a:rPr>
              <a:t>96.4%</a:t>
            </a:r>
          </a:p>
          <a:p>
            <a:pPr algn="ctr" eaLnBrk="1" hangingPunct="1">
              <a:buFontTx/>
              <a:buNone/>
            </a:pPr>
            <a:r>
              <a:rPr lang="en-US" altLang="en-US" baseline="30000" smtClean="0">
                <a:cs typeface="Arial" panose="020B0604020202020204" pitchFamily="34" charset="0"/>
              </a:rPr>
              <a:t>  </a:t>
            </a:r>
            <a:r>
              <a:rPr lang="en-US" altLang="en-US" smtClean="0">
                <a:cs typeface="Arial" panose="020B0604020202020204" pitchFamily="34" charset="0"/>
              </a:rPr>
              <a:t>(with age only, R</a:t>
            </a:r>
            <a:r>
              <a:rPr lang="en-US" altLang="en-US" baseline="30000" smtClean="0">
                <a:cs typeface="Arial" panose="020B0604020202020204" pitchFamily="34" charset="0"/>
              </a:rPr>
              <a:t>2</a:t>
            </a:r>
            <a:r>
              <a:rPr lang="en-US" altLang="en-US" smtClean="0">
                <a:cs typeface="Arial" panose="020B0604020202020204" pitchFamily="34" charset="0"/>
              </a:rPr>
              <a:t> = 0.515)</a:t>
            </a:r>
            <a:endParaRPr lang="en-US" altLang="en-US" baseline="30000" smtClean="0">
              <a:cs typeface="Arial" panose="020B0604020202020204" pitchFamily="34" charset="0"/>
            </a:endParaRPr>
          </a:p>
          <a:p>
            <a:pPr algn="ctr" eaLnBrk="1" hangingPunct="1">
              <a:buFontTx/>
              <a:buNone/>
            </a:pPr>
            <a:r>
              <a:rPr lang="en-US" altLang="en-US" baseline="30000" smtClean="0">
                <a:cs typeface="Arial" panose="020B0604020202020204" pitchFamily="34" charset="0"/>
              </a:rPr>
              <a:t> </a:t>
            </a:r>
          </a:p>
        </p:txBody>
      </p:sp>
    </p:spTree>
    <p:extLst>
      <p:ext uri="{BB962C8B-B14F-4D97-AF65-F5344CB8AC3E}">
        <p14:creationId xmlns:p14="http://schemas.microsoft.com/office/powerpoint/2010/main" val="1143861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715963"/>
          </a:xfrm>
        </p:spPr>
        <p:txBody>
          <a:bodyPr/>
          <a:lstStyle/>
          <a:p>
            <a:r>
              <a:rPr lang="en-US" altLang="en-US" u="sng" smtClean="0"/>
              <a:t>Correlation coefficient (r)</a:t>
            </a:r>
          </a:p>
        </p:txBody>
      </p:sp>
      <p:sp>
        <p:nvSpPr>
          <p:cNvPr id="15363" name="Content Placeholder 2"/>
          <p:cNvSpPr>
            <a:spLocks noGrp="1"/>
          </p:cNvSpPr>
          <p:nvPr>
            <p:ph idx="1"/>
          </p:nvPr>
        </p:nvSpPr>
        <p:spPr>
          <a:xfrm>
            <a:off x="152400" y="990600"/>
            <a:ext cx="8839200" cy="5638800"/>
          </a:xfrm>
        </p:spPr>
        <p:txBody>
          <a:bodyPr/>
          <a:lstStyle/>
          <a:p>
            <a:pPr marL="0" indent="0">
              <a:buFontTx/>
              <a:buNone/>
            </a:pPr>
            <a:r>
              <a:rPr lang="en-US" altLang="en-US" smtClean="0"/>
              <a:t>    Instead of regressing Y on X, </a:t>
            </a:r>
          </a:p>
          <a:p>
            <a:pPr marL="0" indent="0">
              <a:buFontTx/>
              <a:buNone/>
            </a:pPr>
            <a:r>
              <a:rPr lang="en-US" altLang="en-US" smtClean="0"/>
              <a:t> create Y</a:t>
            </a:r>
            <a:r>
              <a:rPr lang="en-US" altLang="en-US" baseline="-25000" smtClean="0"/>
              <a:t>s</a:t>
            </a:r>
            <a:r>
              <a:rPr lang="en-US" altLang="en-US" smtClean="0"/>
              <a:t> = (Y-mean Y)/SD</a:t>
            </a:r>
            <a:r>
              <a:rPr lang="en-US" altLang="en-US" baseline="-25000" smtClean="0"/>
              <a:t>y</a:t>
            </a:r>
            <a:r>
              <a:rPr lang="en-US" altLang="en-US" smtClean="0"/>
              <a:t> =“standardized Y”</a:t>
            </a:r>
          </a:p>
          <a:p>
            <a:pPr marL="0" indent="0">
              <a:buFontTx/>
              <a:buNone/>
            </a:pPr>
            <a:r>
              <a:rPr lang="en-US" altLang="en-US" smtClean="0"/>
              <a:t>            X</a:t>
            </a:r>
            <a:r>
              <a:rPr lang="en-US" altLang="en-US" baseline="-25000" smtClean="0"/>
              <a:t>s</a:t>
            </a:r>
            <a:r>
              <a:rPr lang="en-US" altLang="en-US" smtClean="0"/>
              <a:t> = (X-mean X)/SD</a:t>
            </a:r>
            <a:r>
              <a:rPr lang="en-US" altLang="en-US" baseline="-25000" smtClean="0"/>
              <a:t>x</a:t>
            </a:r>
            <a:r>
              <a:rPr lang="en-US" altLang="en-US" smtClean="0"/>
              <a:t> =“standardized X”</a:t>
            </a:r>
          </a:p>
          <a:p>
            <a:pPr marL="0" indent="0">
              <a:buFontTx/>
              <a:buNone/>
            </a:pPr>
            <a:r>
              <a:rPr lang="en-US" altLang="en-US" smtClean="0"/>
              <a:t> Y</a:t>
            </a:r>
            <a:r>
              <a:rPr lang="en-US" altLang="en-US" baseline="-25000" smtClean="0"/>
              <a:t>s</a:t>
            </a:r>
            <a:r>
              <a:rPr lang="en-US" altLang="en-US" smtClean="0"/>
              <a:t> &amp; X</a:t>
            </a:r>
            <a:r>
              <a:rPr lang="en-US" altLang="en-US" baseline="-25000" smtClean="0"/>
              <a:t>s</a:t>
            </a:r>
            <a:r>
              <a:rPr lang="en-US" altLang="en-US" smtClean="0"/>
              <a:t> are both in SD units &amp; have mean=0  </a:t>
            </a:r>
          </a:p>
          <a:p>
            <a:pPr marL="0" indent="0">
              <a:buFontTx/>
              <a:buNone/>
            </a:pPr>
            <a:r>
              <a:rPr lang="en-US" altLang="en-US" smtClean="0"/>
              <a:t>If regress Y</a:t>
            </a:r>
            <a:r>
              <a:rPr lang="en-US" altLang="en-US" baseline="-25000" smtClean="0"/>
              <a:t>s</a:t>
            </a:r>
            <a:r>
              <a:rPr lang="en-US" altLang="en-US" smtClean="0"/>
              <a:t> on X</a:t>
            </a:r>
            <a:r>
              <a:rPr lang="en-US" altLang="en-US" baseline="-25000" smtClean="0"/>
              <a:t>s</a:t>
            </a:r>
            <a:r>
              <a:rPr lang="en-US" altLang="en-US" smtClean="0"/>
              <a:t>:  Y</a:t>
            </a:r>
            <a:r>
              <a:rPr lang="en-US" altLang="en-US" baseline="-25000" smtClean="0"/>
              <a:t>s</a:t>
            </a:r>
            <a:r>
              <a:rPr lang="en-US" altLang="en-US" smtClean="0"/>
              <a:t> = a + </a:t>
            </a:r>
            <a:r>
              <a:rPr lang="en-US" altLang="en-US" smtClean="0">
                <a:solidFill>
                  <a:srgbClr val="FF0000"/>
                </a:solidFill>
              </a:rPr>
              <a:t>b</a:t>
            </a:r>
            <a:r>
              <a:rPr lang="en-US" altLang="en-US" smtClean="0"/>
              <a:t> X</a:t>
            </a:r>
            <a:r>
              <a:rPr lang="en-US" altLang="en-US" baseline="-25000" smtClean="0"/>
              <a:t>s</a:t>
            </a:r>
            <a:r>
              <a:rPr lang="en-US" altLang="en-US" smtClean="0"/>
              <a:t> + error </a:t>
            </a:r>
          </a:p>
          <a:p>
            <a:pPr marL="0" indent="0">
              <a:buFontTx/>
              <a:buNone/>
            </a:pPr>
            <a:r>
              <a:rPr lang="en-US" altLang="en-US" smtClean="0"/>
              <a:t>  a is always 0.   </a:t>
            </a:r>
            <a:r>
              <a:rPr lang="en-US" altLang="en-US" smtClean="0">
                <a:solidFill>
                  <a:srgbClr val="FF0000"/>
                </a:solidFill>
              </a:rPr>
              <a:t>“b”</a:t>
            </a:r>
            <a:r>
              <a:rPr lang="en-US" altLang="en-US" smtClean="0"/>
              <a:t> is called “r”, the correlation coefficient, the “slope” in </a:t>
            </a:r>
            <a:r>
              <a:rPr lang="en-US" altLang="en-US" u="sng" smtClean="0"/>
              <a:t>SD units</a:t>
            </a:r>
            <a:r>
              <a:rPr lang="en-US" altLang="en-US" smtClean="0"/>
              <a:t>.  </a:t>
            </a:r>
          </a:p>
          <a:p>
            <a:pPr marL="0" indent="0">
              <a:buFontTx/>
              <a:buNone/>
            </a:pPr>
            <a:r>
              <a:rPr lang="en-US" altLang="en-US" smtClean="0"/>
              <a:t>   r ranges from -1 to 1. r stays the same if the roles of Y</a:t>
            </a:r>
            <a:r>
              <a:rPr lang="en-US" altLang="en-US" baseline="-25000" smtClean="0"/>
              <a:t>s</a:t>
            </a:r>
            <a:r>
              <a:rPr lang="en-US" altLang="en-US" smtClean="0"/>
              <a:t> and X</a:t>
            </a:r>
            <a:r>
              <a:rPr lang="en-US" altLang="en-US" baseline="-25000" smtClean="0"/>
              <a:t>s</a:t>
            </a:r>
            <a:r>
              <a:rPr lang="en-US" altLang="en-US" smtClean="0"/>
              <a:t> are reversed. A value of </a:t>
            </a:r>
            <a:r>
              <a:rPr lang="en-US" altLang="en-US" smtClean="0">
                <a:solidFill>
                  <a:srgbClr val="FF0000"/>
                </a:solidFill>
              </a:rPr>
              <a:t>r=0</a:t>
            </a:r>
            <a:r>
              <a:rPr lang="en-US" altLang="en-US" smtClean="0"/>
              <a:t> implies </a:t>
            </a:r>
            <a:r>
              <a:rPr lang="en-US" altLang="en-US" smtClean="0">
                <a:solidFill>
                  <a:srgbClr val="FF0000"/>
                </a:solidFill>
              </a:rPr>
              <a:t>no </a:t>
            </a:r>
            <a:r>
              <a:rPr lang="en-US" altLang="en-US" sz="2800" smtClean="0">
                <a:solidFill>
                  <a:srgbClr val="FF0000"/>
                </a:solidFill>
              </a:rPr>
              <a:t>(linear) </a:t>
            </a:r>
            <a:r>
              <a:rPr lang="en-US" altLang="en-US" smtClean="0">
                <a:solidFill>
                  <a:srgbClr val="FF0000"/>
                </a:solidFill>
              </a:rPr>
              <a:t>association </a:t>
            </a:r>
            <a:r>
              <a:rPr lang="en-US" altLang="en-US" smtClean="0"/>
              <a:t>between X and Y.  </a:t>
            </a:r>
          </a:p>
        </p:txBody>
      </p:sp>
    </p:spTree>
    <p:extLst>
      <p:ext uri="{BB962C8B-B14F-4D97-AF65-F5344CB8AC3E}">
        <p14:creationId xmlns:p14="http://schemas.microsoft.com/office/powerpoint/2010/main" val="29925132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563562"/>
          </a:xfrm>
        </p:spPr>
        <p:txBody>
          <a:bodyPr/>
          <a:lstStyle/>
          <a:p>
            <a:pPr eaLnBrk="1" hangingPunct="1"/>
            <a:r>
              <a:rPr lang="en-US" altLang="en-US" sz="3200" smtClean="0"/>
              <a:t>Correlation-interpretation,  |r| &lt; 1</a:t>
            </a:r>
          </a:p>
        </p:txBody>
      </p:sp>
      <p:pic>
        <p:nvPicPr>
          <p:cNvPr id="1638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914400"/>
            <a:ext cx="6096000" cy="557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5926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6725" y="76200"/>
            <a:ext cx="8229600" cy="1096963"/>
          </a:xfrm>
        </p:spPr>
        <p:txBody>
          <a:bodyPr/>
          <a:lstStyle/>
          <a:p>
            <a:pPr eaLnBrk="1" hangingPunct="1"/>
            <a:r>
              <a:rPr lang="en-US" altLang="en-US" smtClean="0"/>
              <a:t>Slope is related to correlation</a:t>
            </a:r>
            <a:br>
              <a:rPr lang="en-US" altLang="en-US" smtClean="0"/>
            </a:br>
            <a:r>
              <a:rPr lang="en-US" altLang="en-US" sz="3200" u="sng" smtClean="0"/>
              <a:t>(simple regression)</a:t>
            </a:r>
          </a:p>
        </p:txBody>
      </p:sp>
      <p:sp>
        <p:nvSpPr>
          <p:cNvPr id="17411" name="Rectangle 3"/>
          <p:cNvSpPr>
            <a:spLocks noGrp="1" noChangeArrowheads="1"/>
          </p:cNvSpPr>
          <p:nvPr>
            <p:ph type="body" idx="1"/>
          </p:nvPr>
        </p:nvSpPr>
        <p:spPr>
          <a:xfrm>
            <a:off x="466725" y="1201738"/>
            <a:ext cx="8229600" cy="5257800"/>
          </a:xfrm>
        </p:spPr>
        <p:txBody>
          <a:bodyPr/>
          <a:lstStyle/>
          <a:p>
            <a:pPr algn="ctr" eaLnBrk="1" hangingPunct="1">
              <a:buFontTx/>
              <a:buNone/>
            </a:pPr>
            <a:r>
              <a:rPr lang="en-US" altLang="en-US" sz="2800" smtClean="0"/>
              <a:t>  </a:t>
            </a:r>
            <a:r>
              <a:rPr lang="en-US" altLang="en-US" sz="2800" b="1" smtClean="0"/>
              <a:t>slope = correlation x (SD</a:t>
            </a:r>
            <a:r>
              <a:rPr lang="en-US" altLang="en-US" sz="2800" b="1" baseline="-25000" smtClean="0"/>
              <a:t>y</a:t>
            </a:r>
            <a:r>
              <a:rPr lang="en-US" altLang="en-US" sz="2800" b="1" smtClean="0"/>
              <a:t>/SD</a:t>
            </a:r>
            <a:r>
              <a:rPr lang="en-US" altLang="en-US" sz="2800" b="1" baseline="-25000" smtClean="0"/>
              <a:t>x</a:t>
            </a:r>
            <a:r>
              <a:rPr lang="en-US" altLang="en-US" sz="2800" b="1" smtClean="0"/>
              <a:t>)</a:t>
            </a:r>
          </a:p>
          <a:p>
            <a:pPr algn="ctr" eaLnBrk="1" hangingPunct="1">
              <a:buFontTx/>
              <a:buNone/>
            </a:pPr>
            <a:endParaRPr lang="en-US" altLang="en-US" sz="1400" b="1" smtClean="0"/>
          </a:p>
          <a:p>
            <a:pPr algn="ctr" eaLnBrk="1" hangingPunct="1">
              <a:buFontTx/>
              <a:buNone/>
            </a:pPr>
            <a:r>
              <a:rPr lang="en-US" altLang="en-US" sz="2800" b="1" smtClean="0"/>
              <a:t>   b  = r (SD</a:t>
            </a:r>
            <a:r>
              <a:rPr lang="en-US" altLang="en-US" sz="2800" b="1" baseline="-25000" smtClean="0"/>
              <a:t>y</a:t>
            </a:r>
            <a:r>
              <a:rPr lang="en-US" altLang="en-US" sz="2800" b="1" smtClean="0"/>
              <a:t>/SD</a:t>
            </a:r>
            <a:r>
              <a:rPr lang="en-US" altLang="en-US" sz="2800" b="1" baseline="-25000" smtClean="0"/>
              <a:t>x</a:t>
            </a:r>
            <a:r>
              <a:rPr lang="en-US" altLang="en-US" sz="2800" b="1" smtClean="0"/>
              <a:t>)         b=</a:t>
            </a:r>
            <a:r>
              <a:rPr lang="en-US" altLang="en-US" sz="2800" b="1" i="1" smtClean="0"/>
              <a:t>1.22=0.7178(26.4/15.5)</a:t>
            </a:r>
          </a:p>
          <a:p>
            <a:pPr algn="ctr" eaLnBrk="1" hangingPunct="1">
              <a:buFontTx/>
              <a:buNone/>
            </a:pPr>
            <a:endParaRPr lang="en-US" altLang="en-US" sz="1200" smtClean="0"/>
          </a:p>
          <a:p>
            <a:pPr algn="ctr" eaLnBrk="1" hangingPunct="1">
              <a:buFontTx/>
              <a:buNone/>
            </a:pPr>
            <a:r>
              <a:rPr lang="en-US" altLang="en-US" sz="2800" smtClean="0"/>
              <a:t>      where SD</a:t>
            </a:r>
            <a:r>
              <a:rPr lang="en-US" altLang="en-US" sz="2800" baseline="-25000" smtClean="0"/>
              <a:t>y</a:t>
            </a:r>
            <a:r>
              <a:rPr lang="en-US" altLang="en-US" sz="2800" smtClean="0"/>
              <a:t> is the SD of the Y variable </a:t>
            </a:r>
          </a:p>
          <a:p>
            <a:pPr algn="ctr" eaLnBrk="1" hangingPunct="1">
              <a:buFontTx/>
              <a:buNone/>
            </a:pPr>
            <a:r>
              <a:rPr lang="en-US" altLang="en-US" sz="2800" smtClean="0"/>
              <a:t>                SD</a:t>
            </a:r>
            <a:r>
              <a:rPr lang="en-US" altLang="en-US" sz="2800" baseline="-25000" smtClean="0"/>
              <a:t>x</a:t>
            </a:r>
            <a:r>
              <a:rPr lang="en-US" altLang="en-US" sz="2800" smtClean="0"/>
              <a:t> is the SD of the X variable </a:t>
            </a:r>
          </a:p>
          <a:p>
            <a:pPr algn="ctr" eaLnBrk="1" hangingPunct="1">
              <a:buFontTx/>
              <a:buNone/>
            </a:pPr>
            <a:endParaRPr lang="en-US" altLang="en-US" sz="1200" b="1" smtClean="0"/>
          </a:p>
          <a:p>
            <a:pPr algn="ctr" eaLnBrk="1" hangingPunct="1">
              <a:buFontTx/>
              <a:buNone/>
            </a:pPr>
            <a:r>
              <a:rPr lang="en-US" altLang="en-US" sz="2800" b="1" smtClean="0"/>
              <a:t>        r = b (SD</a:t>
            </a:r>
            <a:r>
              <a:rPr lang="en-US" altLang="en-US" sz="2800" b="1" baseline="-25000" smtClean="0"/>
              <a:t>x</a:t>
            </a:r>
            <a:r>
              <a:rPr lang="en-US" altLang="en-US" sz="2800" b="1" smtClean="0"/>
              <a:t>/SD</a:t>
            </a:r>
            <a:r>
              <a:rPr lang="en-US" altLang="en-US" sz="2800" b="1" baseline="-25000" smtClean="0"/>
              <a:t>y</a:t>
            </a:r>
            <a:r>
              <a:rPr lang="en-US" altLang="en-US" sz="2800" b="1" smtClean="0"/>
              <a:t>)      </a:t>
            </a:r>
            <a:r>
              <a:rPr lang="en-US" altLang="en-US" sz="2800" b="1" i="1" smtClean="0"/>
              <a:t>0.7178=1.22(15.5/26.4)</a:t>
            </a:r>
          </a:p>
          <a:p>
            <a:pPr algn="ctr" eaLnBrk="1" hangingPunct="1">
              <a:buFontTx/>
              <a:buNone/>
            </a:pPr>
            <a:endParaRPr lang="en-US" altLang="en-US" sz="1200" b="1" smtClean="0"/>
          </a:p>
          <a:p>
            <a:pPr algn="ctr" eaLnBrk="1" hangingPunct="1">
              <a:buFontTx/>
              <a:buNone/>
            </a:pPr>
            <a:r>
              <a:rPr lang="en-US" altLang="en-US" sz="2800" b="1" smtClean="0"/>
              <a:t>   r = b SD</a:t>
            </a:r>
            <a:r>
              <a:rPr lang="en-US" altLang="en-US" sz="2800" b="1" baseline="-25000" smtClean="0"/>
              <a:t>x</a:t>
            </a:r>
            <a:r>
              <a:rPr lang="en-US" altLang="en-US" sz="2800" b="1" smtClean="0"/>
              <a:t>/</a:t>
            </a:r>
            <a:r>
              <a:rPr lang="en-US" altLang="en-US" sz="2800" b="1" smtClean="0">
                <a:sym typeface="Symbol" panose="05050102010706020507" pitchFamily="18" charset="2"/>
              </a:rPr>
              <a:t></a:t>
            </a:r>
            <a:r>
              <a:rPr lang="en-US" altLang="en-US" sz="2800" b="1" smtClean="0"/>
              <a:t> b</a:t>
            </a:r>
            <a:r>
              <a:rPr lang="en-US" altLang="en-US" sz="2800" b="1" baseline="30000" smtClean="0"/>
              <a:t>2</a:t>
            </a:r>
            <a:r>
              <a:rPr lang="en-US" altLang="en-US" sz="2800" b="1" smtClean="0"/>
              <a:t> SD</a:t>
            </a:r>
            <a:r>
              <a:rPr lang="en-US" altLang="en-US" sz="2800" b="1" baseline="-25000" smtClean="0"/>
              <a:t>x</a:t>
            </a:r>
            <a:r>
              <a:rPr lang="en-US" altLang="en-US" sz="2800" b="1" baseline="30000" smtClean="0"/>
              <a:t>2</a:t>
            </a:r>
            <a:r>
              <a:rPr lang="en-US" altLang="en-US" sz="2800" b="1" smtClean="0"/>
              <a:t> + SD</a:t>
            </a:r>
            <a:r>
              <a:rPr lang="en-US" altLang="en-US" sz="2800" b="1" baseline="-25000" smtClean="0"/>
              <a:t>e</a:t>
            </a:r>
            <a:r>
              <a:rPr lang="en-US" altLang="en-US" sz="2800" b="1" baseline="30000" smtClean="0"/>
              <a:t>2</a:t>
            </a:r>
            <a:endParaRPr lang="en-US" altLang="en-US" sz="2800" b="1" smtClean="0"/>
          </a:p>
          <a:p>
            <a:pPr algn="ctr" eaLnBrk="1" hangingPunct="1">
              <a:buFontTx/>
              <a:buNone/>
            </a:pPr>
            <a:endParaRPr lang="en-US" altLang="en-US" sz="1200" baseline="30000" smtClean="0"/>
          </a:p>
          <a:p>
            <a:pPr algn="ctr" eaLnBrk="1" hangingPunct="1">
              <a:buFontTx/>
              <a:buNone/>
            </a:pPr>
            <a:r>
              <a:rPr lang="en-US" altLang="en-US" sz="2800" smtClean="0"/>
              <a:t> SD</a:t>
            </a:r>
            <a:r>
              <a:rPr lang="en-US" altLang="en-US" sz="2800" baseline="-25000" smtClean="0"/>
              <a:t>e</a:t>
            </a:r>
            <a:r>
              <a:rPr lang="en-US" altLang="en-US" sz="2800" smtClean="0"/>
              <a:t> = residual error SD, SD</a:t>
            </a:r>
            <a:r>
              <a:rPr lang="en-US" altLang="en-US" sz="2800" baseline="-25000" smtClean="0"/>
              <a:t>x</a:t>
            </a:r>
            <a:r>
              <a:rPr lang="en-US" altLang="en-US" sz="2800" smtClean="0"/>
              <a:t> = SD of X </a:t>
            </a:r>
          </a:p>
          <a:p>
            <a:pPr algn="ctr" eaLnBrk="1" hangingPunct="1">
              <a:buFontTx/>
              <a:buNone/>
            </a:pPr>
            <a:r>
              <a:rPr lang="en-US" altLang="en-US" sz="2800" smtClean="0">
                <a:solidFill>
                  <a:srgbClr val="FF0000"/>
                </a:solidFill>
              </a:rPr>
              <a:t>when b=0, r=0, when b&gt;0, r&gt;0, when b&lt;0, r&lt;0</a:t>
            </a:r>
          </a:p>
        </p:txBody>
      </p:sp>
      <p:sp>
        <p:nvSpPr>
          <p:cNvPr id="17412" name="Line 4"/>
          <p:cNvSpPr>
            <a:spLocks noChangeShapeType="1"/>
          </p:cNvSpPr>
          <p:nvPr/>
        </p:nvSpPr>
        <p:spPr bwMode="auto">
          <a:xfrm>
            <a:off x="4343400" y="4724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701243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u="sng" smtClean="0"/>
              <a:t>Pearson vs Spearman corr=r</a:t>
            </a:r>
          </a:p>
        </p:txBody>
      </p:sp>
      <p:sp>
        <p:nvSpPr>
          <p:cNvPr id="18435" name="Rectangle 3"/>
          <p:cNvSpPr>
            <a:spLocks noGrp="1" noChangeArrowheads="1"/>
          </p:cNvSpPr>
          <p:nvPr>
            <p:ph type="body" idx="1"/>
          </p:nvPr>
        </p:nvSpPr>
        <p:spPr>
          <a:xfrm>
            <a:off x="457200" y="1447800"/>
            <a:ext cx="8458200" cy="4953000"/>
          </a:xfrm>
        </p:spPr>
        <p:txBody>
          <a:bodyPr/>
          <a:lstStyle/>
          <a:p>
            <a:pPr eaLnBrk="1" hangingPunct="1">
              <a:buFontTx/>
              <a:buNone/>
            </a:pPr>
            <a:r>
              <a:rPr lang="en-US" altLang="en-US" u="sng" smtClean="0"/>
              <a:t>Pearson r</a:t>
            </a:r>
            <a:r>
              <a:rPr lang="en-US" altLang="en-US" smtClean="0"/>
              <a:t> – Assumes relationship between Y and X is </a:t>
            </a:r>
            <a:r>
              <a:rPr lang="en-US" altLang="en-US" u="sng" smtClean="0"/>
              <a:t>linear</a:t>
            </a:r>
            <a:r>
              <a:rPr lang="en-US" altLang="en-US" smtClean="0"/>
              <a:t> except for noise.</a:t>
            </a:r>
          </a:p>
          <a:p>
            <a:pPr eaLnBrk="1" hangingPunct="1">
              <a:buFontTx/>
              <a:buNone/>
            </a:pPr>
            <a:r>
              <a:rPr lang="en-US" altLang="en-US" smtClean="0"/>
              <a:t> “parametric” (inspired by bivariate normal model). Strongly affected by outliers. </a:t>
            </a:r>
          </a:p>
          <a:p>
            <a:pPr eaLnBrk="1" hangingPunct="1">
              <a:buFontTx/>
              <a:buNone/>
            </a:pPr>
            <a:r>
              <a:rPr lang="en-US" altLang="en-US" u="sng" smtClean="0"/>
              <a:t>Spearman r</a:t>
            </a:r>
            <a:r>
              <a:rPr lang="en-US" altLang="en-US" u="sng" baseline="-25000" smtClean="0"/>
              <a:t>s</a:t>
            </a:r>
            <a:r>
              <a:rPr lang="en-US" altLang="en-US" smtClean="0"/>
              <a:t> – Based on </a:t>
            </a:r>
            <a:r>
              <a:rPr lang="en-US" altLang="en-US" b="1" smtClean="0"/>
              <a:t>ranks</a:t>
            </a:r>
            <a:r>
              <a:rPr lang="en-US" altLang="en-US" smtClean="0"/>
              <a:t> of Y and X. Assume relation between Y and X is monotone (non increasing, non decreasing).  “Non parametric”. Less affected by outliers. </a:t>
            </a:r>
          </a:p>
        </p:txBody>
      </p:sp>
    </p:spTree>
    <p:extLst>
      <p:ext uri="{BB962C8B-B14F-4D97-AF65-F5344CB8AC3E}">
        <p14:creationId xmlns:p14="http://schemas.microsoft.com/office/powerpoint/2010/main" val="3696189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“Yardstick” is critical </a:t>
            </a:r>
            <a:endParaRPr lang="en-US" dirty="0"/>
          </a:p>
        </p:txBody>
      </p:sp>
      <p:pic>
        <p:nvPicPr>
          <p:cNvPr id="1026" name="Picture 2" descr="http://www.publicdomainpictures.net/pictures/10000/nahled/fallen-boulder-rock-14531279383917fe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0" y="12954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86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944563"/>
          </a:xfrm>
        </p:spPr>
        <p:txBody>
          <a:bodyPr/>
          <a:lstStyle/>
          <a:p>
            <a:pPr eaLnBrk="1" hangingPunct="1"/>
            <a:r>
              <a:rPr lang="en-US" altLang="en-US" smtClean="0"/>
              <a:t>Pearson r vs Spearman r</a:t>
            </a:r>
            <a:r>
              <a:rPr lang="en-US" altLang="en-US" baseline="-25000" smtClean="0"/>
              <a:t>s</a:t>
            </a:r>
          </a:p>
        </p:txBody>
      </p:sp>
      <p:graphicFrame>
        <p:nvGraphicFramePr>
          <p:cNvPr id="4" name="Chart 3"/>
          <p:cNvGraphicFramePr/>
          <p:nvPr/>
        </p:nvGraphicFramePr>
        <p:xfrm>
          <a:off x="1447800" y="1524000"/>
          <a:ext cx="6172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TextBox 4"/>
          <p:cNvSpPr txBox="1">
            <a:spLocks noChangeArrowheads="1"/>
          </p:cNvSpPr>
          <p:nvPr/>
        </p:nvSpPr>
        <p:spPr bwMode="auto">
          <a:xfrm>
            <a:off x="2286000" y="5105400"/>
            <a:ext cx="449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r =0.25,  r</a:t>
            </a:r>
            <a:r>
              <a:rPr lang="en-US" altLang="en-US" sz="4000" baseline="-25000"/>
              <a:t>s</a:t>
            </a:r>
            <a:r>
              <a:rPr lang="en-US" altLang="en-US" sz="4000"/>
              <a:t> = 0.48</a:t>
            </a:r>
          </a:p>
        </p:txBody>
      </p:sp>
    </p:spTree>
    <p:extLst>
      <p:ext uri="{BB962C8B-B14F-4D97-AF65-F5344CB8AC3E}">
        <p14:creationId xmlns:p14="http://schemas.microsoft.com/office/powerpoint/2010/main" val="3140099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304800"/>
            <a:ext cx="8229600" cy="944563"/>
          </a:xfrm>
        </p:spPr>
        <p:txBody>
          <a:bodyPr/>
          <a:lstStyle/>
          <a:p>
            <a:pPr eaLnBrk="1" hangingPunct="1"/>
            <a:r>
              <a:rPr lang="en-US" altLang="en-US" smtClean="0"/>
              <a:t>Pearson r vs Spearman r</a:t>
            </a:r>
            <a:r>
              <a:rPr lang="en-US" altLang="en-US" baseline="-25000" smtClean="0"/>
              <a:t>s</a:t>
            </a:r>
          </a:p>
        </p:txBody>
      </p:sp>
      <p:graphicFrame>
        <p:nvGraphicFramePr>
          <p:cNvPr id="4" name="Chart 3"/>
          <p:cNvGraphicFramePr/>
          <p:nvPr/>
        </p:nvGraphicFramePr>
        <p:xfrm>
          <a:off x="1447800" y="1524000"/>
          <a:ext cx="6172200" cy="3810000"/>
        </p:xfrm>
        <a:graphic>
          <a:graphicData uri="http://schemas.openxmlformats.org/drawingml/2006/chart">
            <c:chart xmlns:c="http://schemas.openxmlformats.org/drawingml/2006/chart" xmlns:r="http://schemas.openxmlformats.org/officeDocument/2006/relationships" r:id="rId2"/>
          </a:graphicData>
        </a:graphic>
      </p:graphicFrame>
      <p:sp>
        <p:nvSpPr>
          <p:cNvPr id="19460" name="TextBox 4"/>
          <p:cNvSpPr txBox="1">
            <a:spLocks noChangeArrowheads="1"/>
          </p:cNvSpPr>
          <p:nvPr/>
        </p:nvSpPr>
        <p:spPr bwMode="auto">
          <a:xfrm>
            <a:off x="2286000" y="5105400"/>
            <a:ext cx="449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a:t> r =0.25,  r</a:t>
            </a:r>
            <a:r>
              <a:rPr lang="en-US" altLang="en-US" sz="4000" baseline="-25000"/>
              <a:t>s</a:t>
            </a:r>
            <a:r>
              <a:rPr lang="en-US" altLang="en-US" sz="4000"/>
              <a:t> = 0.48</a:t>
            </a:r>
          </a:p>
        </p:txBody>
      </p:sp>
    </p:spTree>
    <p:extLst>
      <p:ext uri="{BB962C8B-B14F-4D97-AF65-F5344CB8AC3E}">
        <p14:creationId xmlns:p14="http://schemas.microsoft.com/office/powerpoint/2010/main" val="863433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457200" y="1066800"/>
            <a:ext cx="8229600" cy="4525963"/>
          </a:xfrm>
        </p:spPr>
        <p:txBody>
          <a:bodyPr/>
          <a:lstStyle/>
          <a:p>
            <a:pPr marL="0" indent="0" algn="ctr">
              <a:buFontTx/>
              <a:buNone/>
            </a:pPr>
            <a:r>
              <a:rPr lang="en-US" altLang="en-US" sz="7200" smtClean="0"/>
              <a:t>Limitation of linear models </a:t>
            </a:r>
          </a:p>
        </p:txBody>
      </p:sp>
    </p:spTree>
    <p:extLst>
      <p:ext uri="{BB962C8B-B14F-4D97-AF65-F5344CB8AC3E}">
        <p14:creationId xmlns:p14="http://schemas.microsoft.com/office/powerpoint/2010/main" val="41773466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z="2000" smtClean="0"/>
              <a:t>Limits to linear regression – “Pathological” Behavior</a:t>
            </a:r>
            <a:r>
              <a:rPr lang="en-US" altLang="en-US" sz="1800" smtClean="0"/>
              <a:t/>
            </a:r>
            <a:br>
              <a:rPr lang="en-US" altLang="en-US" sz="1800" smtClean="0"/>
            </a:br>
            <a:r>
              <a:rPr lang="en-US" altLang="en-US" sz="1800" smtClean="0"/>
              <a:t/>
            </a:r>
            <a:br>
              <a:rPr lang="en-US" altLang="en-US" sz="1800" smtClean="0"/>
            </a:br>
            <a:r>
              <a:rPr lang="en-US" altLang="en-US" sz="1800" b="1" smtClean="0"/>
              <a:t>Ŷ = 3 + 0.5 X,     r = 0.817,    SDe = 13.75,     n=11</a:t>
            </a:r>
            <a:br>
              <a:rPr lang="en-US" altLang="en-US" sz="1800" b="1" smtClean="0"/>
            </a:br>
            <a:r>
              <a:rPr lang="en-US" altLang="en-US" sz="1800" b="1" smtClean="0"/>
              <a:t>(for all four datasets below)</a:t>
            </a:r>
            <a:br>
              <a:rPr lang="en-US" altLang="en-US" sz="1800" b="1" smtClean="0"/>
            </a:br>
            <a:endParaRPr lang="en-US" altLang="en-US" sz="800" b="1" smtClean="0"/>
          </a:p>
        </p:txBody>
      </p:sp>
      <p:sp>
        <p:nvSpPr>
          <p:cNvPr id="22531" name="Rectangle 8"/>
          <p:cNvSpPr>
            <a:spLocks noGrp="1" noChangeArrowheads="1"/>
          </p:cNvSpPr>
          <p:nvPr>
            <p:ph type="body" idx="1"/>
          </p:nvPr>
        </p:nvSpPr>
        <p:spPr/>
        <p:txBody>
          <a:bodyPr/>
          <a:lstStyle/>
          <a:p>
            <a:pPr eaLnBrk="1" hangingPunct="1">
              <a:buFontTx/>
              <a:buNone/>
            </a:pPr>
            <a:endParaRPr lang="en-US" altLang="en-US" sz="1000" smtClean="0"/>
          </a:p>
          <a:p>
            <a:pPr eaLnBrk="1" hangingPunct="1">
              <a:buFontTx/>
              <a:buNone/>
            </a:pPr>
            <a:endParaRPr lang="en-US" altLang="en-US" sz="1000" smtClean="0"/>
          </a:p>
          <a:p>
            <a:pPr eaLnBrk="1" hangingPunct="1">
              <a:buFontTx/>
              <a:buNone/>
            </a:pPr>
            <a:endParaRPr lang="en-US" altLang="en-US" sz="1000" smtClean="0"/>
          </a:p>
        </p:txBody>
      </p:sp>
      <p:sp>
        <p:nvSpPr>
          <p:cNvPr id="22532" name="Rectangle 1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aphicFrame>
        <p:nvGraphicFramePr>
          <p:cNvPr id="22533" name="Object 11"/>
          <p:cNvGraphicFramePr>
            <a:graphicFrameLocks noChangeAspect="1"/>
          </p:cNvGraphicFramePr>
          <p:nvPr/>
        </p:nvGraphicFramePr>
        <p:xfrm>
          <a:off x="1752600" y="1733550"/>
          <a:ext cx="5105400" cy="4587875"/>
        </p:xfrm>
        <a:graphic>
          <a:graphicData uri="http://schemas.openxmlformats.org/presentationml/2006/ole">
            <mc:AlternateContent xmlns:mc="http://schemas.openxmlformats.org/markup-compatibility/2006">
              <mc:Choice xmlns:v="urn:schemas-microsoft-com:vml" Requires="v">
                <p:oleObj spid="_x0000_s12357" name="Acrobat Document" r:id="rId3" imgW="4218480" imgH="3791160" progId="AcroExch.Document.7">
                  <p:embed/>
                </p:oleObj>
              </mc:Choice>
              <mc:Fallback>
                <p:oleObj name="Acrobat Document" r:id="rId3" imgW="4218480" imgH="379116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733550"/>
                        <a:ext cx="51054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4"/>
          <p:cNvSpPr>
            <a:spLocks noChangeArrowheads="1"/>
          </p:cNvSpPr>
          <p:nvPr/>
        </p:nvSpPr>
        <p:spPr bwMode="auto">
          <a:xfrm>
            <a:off x="6477000" y="6400800"/>
            <a:ext cx="2311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800" b="1">
                <a:solidFill>
                  <a:schemeClr val="tx2"/>
                </a:solidFill>
              </a:rPr>
              <a:t>Weisberg, Applied Linear Regression, p 108</a:t>
            </a:r>
          </a:p>
        </p:txBody>
      </p:sp>
    </p:spTree>
    <p:extLst>
      <p:ext uri="{BB962C8B-B14F-4D97-AF65-F5344CB8AC3E}">
        <p14:creationId xmlns:p14="http://schemas.microsoft.com/office/powerpoint/2010/main" val="21145547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639762"/>
          </a:xfrm>
        </p:spPr>
        <p:txBody>
          <a:bodyPr/>
          <a:lstStyle/>
          <a:p>
            <a:r>
              <a:rPr lang="en-US" altLang="en-US" u="sng" smtClean="0"/>
              <a:t>Simpson’s paradox</a:t>
            </a:r>
          </a:p>
        </p:txBody>
      </p:sp>
      <p:pic>
        <p:nvPicPr>
          <p:cNvPr id="23555" name="Content Placeholder 3" descr="https://qph.fs.quoracdn.net/main-qimg-4f8e1bd8600419aaea9bf1f141c73048"/>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589088"/>
            <a:ext cx="6942138" cy="4525962"/>
          </a:xfrm>
          <a:ln>
            <a:solidFill>
              <a:schemeClr val="accent1"/>
            </a:solidFill>
            <a:miter lim="800000"/>
            <a:headEnd/>
            <a:tailEnd/>
          </a:ln>
        </p:spPr>
      </p:pic>
      <p:sp>
        <p:nvSpPr>
          <p:cNvPr id="23556" name="TextBox 4"/>
          <p:cNvSpPr txBox="1">
            <a:spLocks noChangeArrowheads="1"/>
          </p:cNvSpPr>
          <p:nvPr/>
        </p:nvSpPr>
        <p:spPr bwMode="auto">
          <a:xfrm>
            <a:off x="762000" y="1063625"/>
            <a:ext cx="769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Final grade (Y) vs hours studying (X), r = -0.7981 – negative relationship ?</a:t>
            </a:r>
          </a:p>
        </p:txBody>
      </p:sp>
    </p:spTree>
    <p:extLst>
      <p:ext uri="{BB962C8B-B14F-4D97-AF65-F5344CB8AC3E}">
        <p14:creationId xmlns:p14="http://schemas.microsoft.com/office/powerpoint/2010/main" val="16848300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6200"/>
            <a:ext cx="8229600" cy="914400"/>
          </a:xfrm>
        </p:spPr>
        <p:txBody>
          <a:bodyPr/>
          <a:lstStyle/>
          <a:p>
            <a:r>
              <a:rPr lang="en-US" altLang="en-US" u="sng" smtClean="0"/>
              <a:t>Simpson’s paradox (cont.)</a:t>
            </a:r>
          </a:p>
        </p:txBody>
      </p:sp>
      <p:pic>
        <p:nvPicPr>
          <p:cNvPr id="24579" name="Content Placeholder 3" descr="https://qph.fs.quoracdn.net/main-qimg-76760b52964c3c8c941984586bd2525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447800"/>
            <a:ext cx="6942138" cy="4525963"/>
          </a:xfrm>
          <a:ln>
            <a:solidFill>
              <a:schemeClr val="accent1"/>
            </a:solidFill>
            <a:miter lim="800000"/>
            <a:headEnd/>
            <a:tailEnd/>
          </a:ln>
        </p:spPr>
      </p:pic>
      <p:sp>
        <p:nvSpPr>
          <p:cNvPr id="24580" name="TextBox 4"/>
          <p:cNvSpPr txBox="1">
            <a:spLocks noChangeArrowheads="1"/>
          </p:cNvSpPr>
          <p:nvPr/>
        </p:nvSpPr>
        <p:spPr bwMode="auto">
          <a:xfrm>
            <a:off x="1524000" y="925513"/>
            <a:ext cx="609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Controlling for type of course – relations are now positive</a:t>
            </a:r>
          </a:p>
        </p:txBody>
      </p:sp>
    </p:spTree>
    <p:extLst>
      <p:ext uri="{BB962C8B-B14F-4D97-AF65-F5344CB8AC3E}">
        <p14:creationId xmlns:p14="http://schemas.microsoft.com/office/powerpoint/2010/main" val="5512575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228600"/>
            <a:ext cx="8763000" cy="914400"/>
          </a:xfrm>
        </p:spPr>
        <p:txBody>
          <a:bodyPr/>
          <a:lstStyle/>
          <a:p>
            <a:r>
              <a:rPr lang="en-US" altLang="en-US" sz="3800" u="sng" smtClean="0"/>
              <a:t>Mean changes do not imply correlation</a:t>
            </a:r>
            <a:r>
              <a:rPr lang="en-US" altLang="en-US" sz="4000" smtClean="0"/>
              <a:t/>
            </a:r>
            <a:br>
              <a:rPr lang="en-US" altLang="en-US" sz="4000" smtClean="0"/>
            </a:br>
            <a:endParaRPr lang="en-US" altLang="en-US" sz="4000" smtClean="0"/>
          </a:p>
        </p:txBody>
      </p:sp>
      <p:sp>
        <p:nvSpPr>
          <p:cNvPr id="30723" name="Content Placeholder 3"/>
          <p:cNvSpPr>
            <a:spLocks noGrp="1"/>
          </p:cNvSpPr>
          <p:nvPr>
            <p:ph sz="half" idx="2"/>
          </p:nvPr>
        </p:nvSpPr>
        <p:spPr>
          <a:xfrm>
            <a:off x="152400" y="685800"/>
            <a:ext cx="8839200" cy="6172200"/>
          </a:xfrm>
        </p:spPr>
        <p:txBody>
          <a:bodyPr/>
          <a:lstStyle/>
          <a:p>
            <a:pPr marL="0" indent="0">
              <a:buFontTx/>
              <a:buNone/>
            </a:pPr>
            <a:r>
              <a:rPr lang="en-US" altLang="en-US" smtClean="0"/>
              <a:t>Just because there is a positive mean X change and a positive mean Y change does not necessarily imply that X and Y are correlated. </a:t>
            </a:r>
          </a:p>
          <a:p>
            <a:pPr marL="0" indent="0">
              <a:buFontTx/>
              <a:buNone/>
            </a:pPr>
            <a:r>
              <a:rPr lang="en-US" altLang="en-US" smtClean="0"/>
              <a:t>      mean X change =19.9,   mean Y change=39.9</a:t>
            </a:r>
          </a:p>
          <a:p>
            <a:pPr marL="0" indent="0">
              <a:buFontTx/>
              <a:buNone/>
            </a:pPr>
            <a:r>
              <a:rPr lang="en-US" altLang="en-US" smtClean="0"/>
              <a:t>           </a:t>
            </a: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5421313"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1"/>
          <p:cNvSpPr txBox="1">
            <a:spLocks noChangeArrowheads="1"/>
          </p:cNvSpPr>
          <p:nvPr/>
        </p:nvSpPr>
        <p:spPr bwMode="auto">
          <a:xfrm>
            <a:off x="7543800" y="3581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r=0</a:t>
            </a:r>
          </a:p>
        </p:txBody>
      </p:sp>
    </p:spTree>
    <p:extLst>
      <p:ext uri="{BB962C8B-B14F-4D97-AF65-F5344CB8AC3E}">
        <p14:creationId xmlns:p14="http://schemas.microsoft.com/office/powerpoint/2010/main" val="20986966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Check –Linearity, (restricted) cubic spline</a:t>
            </a:r>
            <a:endParaRPr lang="en-US" dirty="0"/>
          </a:p>
        </p:txBody>
      </p:sp>
      <p:sp>
        <p:nvSpPr>
          <p:cNvPr id="39939" name="Slide Number Placeholder 3"/>
          <p:cNvSpPr>
            <a:spLocks noGrp="1"/>
          </p:cNvSpPr>
          <p:nvPr>
            <p:ph type="sldNum" sz="quarter" idx="12"/>
          </p:nvPr>
        </p:nvSpPr>
        <p:spPr>
          <a:xfrm>
            <a:off x="6553200" y="632460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CD10F1-957A-4805-9F1D-D11E8A36FCE9}" type="slidenum">
              <a:rPr lang="en-US" altLang="en-US" sz="1400" smtClean="0"/>
              <a:pPr>
                <a:spcBef>
                  <a:spcPct val="0"/>
                </a:spcBef>
                <a:buFontTx/>
                <a:buNone/>
              </a:pPr>
              <a:t>47</a:t>
            </a:fld>
            <a:endParaRPr lang="en-US" altLang="en-US" sz="1400" smtClean="0"/>
          </a:p>
        </p:txBody>
      </p:sp>
      <p:graphicFrame>
        <p:nvGraphicFramePr>
          <p:cNvPr id="5" name="Content Placeholder 4"/>
          <p:cNvGraphicFramePr>
            <a:graphicFrameLocks noGrp="1"/>
          </p:cNvGraphicFramePr>
          <p:nvPr>
            <p:ph idx="1"/>
          </p:nvPr>
        </p:nvGraphicFramePr>
        <p:xfrm>
          <a:off x="533400" y="1447801"/>
          <a:ext cx="80010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9941" name="TextBox 5"/>
          <p:cNvSpPr txBox="1">
            <a:spLocks noChangeArrowheads="1"/>
          </p:cNvSpPr>
          <p:nvPr/>
        </p:nvSpPr>
        <p:spPr bwMode="auto">
          <a:xfrm>
            <a:off x="987425" y="589915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Generally use restricted cubic splines with 3-5 knots to check linearity</a:t>
            </a:r>
          </a:p>
        </p:txBody>
      </p:sp>
    </p:spTree>
    <p:extLst>
      <p:ext uri="{BB962C8B-B14F-4D97-AF65-F5344CB8AC3E}">
        <p14:creationId xmlns:p14="http://schemas.microsoft.com/office/powerpoint/2010/main" val="24172102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1477962"/>
          </a:xfrm>
        </p:spPr>
        <p:txBody>
          <a:bodyPr/>
          <a:lstStyle/>
          <a:p>
            <a:pPr eaLnBrk="1" hangingPunct="1"/>
            <a:r>
              <a:rPr lang="en-US" altLang="en-US" sz="2400" u="sng" smtClean="0"/>
              <a:t>Check linearity - ANDRO by BMI</a:t>
            </a:r>
            <a:br>
              <a:rPr lang="en-US" altLang="en-US" sz="2400" u="sng" smtClean="0"/>
            </a:br>
            <a:r>
              <a:rPr lang="en-US" altLang="en-US" sz="2400" smtClean="0"/>
              <a:t>assume linear, R</a:t>
            </a:r>
            <a:r>
              <a:rPr lang="en-US" altLang="en-US" sz="2400" baseline="30000" smtClean="0"/>
              <a:t>2</a:t>
            </a:r>
            <a:r>
              <a:rPr lang="en-US" altLang="en-US" sz="2400" smtClean="0"/>
              <a:t>=0.153</a:t>
            </a:r>
            <a:br>
              <a:rPr lang="en-US" altLang="en-US" sz="2400" smtClean="0"/>
            </a:br>
            <a:r>
              <a:rPr lang="en-US" altLang="en-US" sz="2400" smtClean="0"/>
              <a:t>assume spline, R</a:t>
            </a:r>
            <a:r>
              <a:rPr lang="en-US" altLang="en-US" sz="2400" baseline="30000" smtClean="0"/>
              <a:t>2</a:t>
            </a:r>
            <a:r>
              <a:rPr lang="en-US" altLang="en-US" sz="2400" smtClean="0"/>
              <a:t>=0.165</a:t>
            </a:r>
            <a:br>
              <a:rPr lang="en-US" altLang="en-US" sz="2400" smtClean="0"/>
            </a:br>
            <a:r>
              <a:rPr lang="en-US" altLang="en-US" sz="2400" smtClean="0"/>
              <a:t>p value = 0.8130 (LR test, null is linear)</a:t>
            </a:r>
          </a:p>
        </p:txBody>
      </p:sp>
      <p:pic>
        <p:nvPicPr>
          <p:cNvPr id="471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0"/>
            <a:ext cx="43180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2"/>
          <p:cNvSpPr txBox="1">
            <a:spLocks noChangeArrowheads="1"/>
          </p:cNvSpPr>
          <p:nvPr/>
        </p:nvSpPr>
        <p:spPr bwMode="auto">
          <a:xfrm>
            <a:off x="1905000" y="1916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Linear</a:t>
            </a:r>
          </a:p>
        </p:txBody>
      </p:sp>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286000"/>
            <a:ext cx="4152900"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7"/>
          <p:cNvSpPr txBox="1">
            <a:spLocks noChangeArrowheads="1"/>
          </p:cNvSpPr>
          <p:nvPr/>
        </p:nvSpPr>
        <p:spPr bwMode="auto">
          <a:xfrm>
            <a:off x="6061075" y="1916113"/>
            <a:ext cx="91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Spline</a:t>
            </a:r>
          </a:p>
        </p:txBody>
      </p:sp>
    </p:spTree>
    <p:extLst>
      <p:ext uri="{BB962C8B-B14F-4D97-AF65-F5344CB8AC3E}">
        <p14:creationId xmlns:p14="http://schemas.microsoft.com/office/powerpoint/2010/main" val="5304620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marL="0" indent="0" algn="ctr">
              <a:buNone/>
            </a:pPr>
            <a:r>
              <a:rPr lang="en-US" sz="5400" b="1" dirty="0" smtClean="0"/>
              <a:t>Overview of Multiple regression</a:t>
            </a:r>
          </a:p>
          <a:p>
            <a:pPr marL="0" indent="0" algn="ctr">
              <a:buNone/>
            </a:pPr>
            <a:r>
              <a:rPr lang="en-US" sz="5400" b="1" dirty="0" smtClean="0"/>
              <a:t>One outcome, many predictors </a:t>
            </a:r>
            <a:endParaRPr lang="en-US" sz="5400" b="1"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49</a:t>
            </a:fld>
            <a:endParaRPr lang="en-US"/>
          </a:p>
        </p:txBody>
      </p:sp>
    </p:spTree>
    <p:extLst>
      <p:ext uri="{BB962C8B-B14F-4D97-AF65-F5344CB8AC3E}">
        <p14:creationId xmlns:p14="http://schemas.microsoft.com/office/powerpoint/2010/main" val="4220673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“Yardstick” is critical </a:t>
            </a:r>
            <a:endParaRPr lang="en-US" dirty="0"/>
          </a:p>
        </p:txBody>
      </p:sp>
      <p:sp>
        <p:nvSpPr>
          <p:cNvPr id="3" name="Content Placeholder 2"/>
          <p:cNvSpPr>
            <a:spLocks noGrp="1"/>
          </p:cNvSpPr>
          <p:nvPr>
            <p:ph idx="1"/>
          </p:nvPr>
        </p:nvSpPr>
        <p:spPr>
          <a:xfrm>
            <a:off x="457200" y="5562600"/>
            <a:ext cx="8229600" cy="563563"/>
          </a:xfrm>
        </p:spPr>
        <p:txBody>
          <a:bodyPr>
            <a:normAutofit lnSpcReduction="10000"/>
          </a:bodyPr>
          <a:lstStyle/>
          <a:p>
            <a:pPr marL="0" indent="0">
              <a:buNone/>
            </a:pPr>
            <a:r>
              <a:rPr lang="en-US" dirty="0" smtClean="0"/>
              <a:t>               </a:t>
            </a:r>
            <a:r>
              <a:rPr lang="en-US" dirty="0" smtClean="0">
                <a:solidFill>
                  <a:srgbClr val="FF0000"/>
                </a:solidFill>
              </a:rPr>
              <a:t>yardstick:</a:t>
            </a:r>
            <a:r>
              <a:rPr lang="en-US" dirty="0" smtClean="0"/>
              <a:t>  </a:t>
            </a:r>
            <a:r>
              <a:rPr lang="en-US" dirty="0" smtClean="0">
                <a:solidFill>
                  <a:srgbClr val="FF0000"/>
                </a:solidFill>
              </a:rPr>
              <a:t>_________  1  µm </a:t>
            </a:r>
            <a:endParaRPr lang="en-US" dirty="0">
              <a:solidFill>
                <a:srgbClr val="FF0000"/>
              </a:solidFill>
            </a:endParaRPr>
          </a:p>
        </p:txBody>
      </p:sp>
      <p:pic>
        <p:nvPicPr>
          <p:cNvPr id="1026" name="Picture 2" descr="http://www.publicdomainpictures.net/pictures/10000/nahled/fallen-boulder-rock-14531279383917fe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0" y="12954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30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162"/>
            <a:ext cx="8839199" cy="868362"/>
          </a:xfrm>
        </p:spPr>
        <p:txBody>
          <a:bodyPr/>
          <a:lstStyle/>
          <a:p>
            <a:r>
              <a:rPr lang="en-US" u="sng" dirty="0" smtClean="0"/>
              <a:t>Supervised Machine Learning</a:t>
            </a:r>
            <a:endParaRPr lang="en-US" u="sng" dirty="0"/>
          </a:p>
        </p:txBody>
      </p:sp>
      <p:sp>
        <p:nvSpPr>
          <p:cNvPr id="3" name="Content Placeholder 2"/>
          <p:cNvSpPr>
            <a:spLocks noGrp="1"/>
          </p:cNvSpPr>
          <p:nvPr>
            <p:ph idx="1"/>
          </p:nvPr>
        </p:nvSpPr>
        <p:spPr>
          <a:xfrm>
            <a:off x="152400" y="898524"/>
            <a:ext cx="8762999" cy="5883276"/>
          </a:xfrm>
        </p:spPr>
        <p:txBody>
          <a:bodyPr/>
          <a:lstStyle/>
          <a:p>
            <a:pPr marL="0" indent="0">
              <a:buNone/>
            </a:pPr>
            <a:r>
              <a:rPr lang="en-US" dirty="0" smtClean="0"/>
              <a:t>•“</a:t>
            </a:r>
            <a:r>
              <a:rPr lang="en-US" b="1" dirty="0" smtClean="0"/>
              <a:t>White box” models - interpretable</a:t>
            </a:r>
            <a:r>
              <a:rPr lang="en-US" dirty="0" smtClean="0"/>
              <a:t>:</a:t>
            </a:r>
          </a:p>
          <a:p>
            <a:pPr marL="0" indent="0">
              <a:buNone/>
            </a:pPr>
            <a:r>
              <a:rPr lang="en-US" dirty="0" smtClean="0"/>
              <a:t>       </a:t>
            </a:r>
            <a:r>
              <a:rPr lang="en-US" b="1" dirty="0" smtClean="0"/>
              <a:t>regression,</a:t>
            </a:r>
            <a:r>
              <a:rPr lang="en-US" dirty="0" smtClean="0"/>
              <a:t> analysis of variance</a:t>
            </a:r>
          </a:p>
          <a:p>
            <a:pPr marL="0" indent="0">
              <a:buNone/>
            </a:pPr>
            <a:r>
              <a:rPr lang="en-US" dirty="0" smtClean="0"/>
              <a:t> •“</a:t>
            </a:r>
            <a:r>
              <a:rPr lang="en-US" b="1" dirty="0" smtClean="0"/>
              <a:t>Gray (almost black) box” models:</a:t>
            </a:r>
          </a:p>
          <a:p>
            <a:pPr marL="0" indent="0">
              <a:buNone/>
            </a:pPr>
            <a:r>
              <a:rPr lang="en-US" dirty="0"/>
              <a:t> </a:t>
            </a:r>
            <a:r>
              <a:rPr lang="en-US" dirty="0" smtClean="0"/>
              <a:t>   Random forests, Boosting, Support vector </a:t>
            </a:r>
          </a:p>
          <a:p>
            <a:pPr marL="0" indent="0">
              <a:buNone/>
            </a:pPr>
            <a:r>
              <a:rPr lang="en-US" dirty="0"/>
              <a:t> </a:t>
            </a:r>
            <a:r>
              <a:rPr lang="en-US" dirty="0" smtClean="0"/>
              <a:t>   machines,  K nearest neighbor … </a:t>
            </a:r>
          </a:p>
          <a:p>
            <a:pPr marL="0" indent="0">
              <a:buNone/>
            </a:pPr>
            <a:r>
              <a:rPr lang="en-US" b="1" dirty="0" smtClean="0"/>
              <a:t>  •”Black box” models:</a:t>
            </a:r>
          </a:p>
          <a:p>
            <a:pPr marL="0" indent="0">
              <a:buNone/>
            </a:pPr>
            <a:r>
              <a:rPr lang="en-US" b="1" dirty="0"/>
              <a:t> </a:t>
            </a:r>
            <a:r>
              <a:rPr lang="en-US" b="1" dirty="0" smtClean="0"/>
              <a:t>    </a:t>
            </a:r>
            <a:r>
              <a:rPr lang="en-US" dirty="0" smtClean="0"/>
              <a:t>Neural Nets, … </a:t>
            </a:r>
          </a:p>
          <a:p>
            <a:pPr marL="0" indent="0">
              <a:buNone/>
            </a:pPr>
            <a:r>
              <a:rPr lang="en-US" sz="2800" dirty="0" smtClean="0"/>
              <a:t>Prefer “white box” models since they are more easily interpretable and easier to replicate even if they don’t always make the most accurate predictors. </a:t>
            </a:r>
            <a:endParaRPr lang="en-US" sz="2800" dirty="0"/>
          </a:p>
        </p:txBody>
      </p:sp>
    </p:spTree>
    <p:extLst>
      <p:ext uri="{BB962C8B-B14F-4D97-AF65-F5344CB8AC3E}">
        <p14:creationId xmlns:p14="http://schemas.microsoft.com/office/powerpoint/2010/main" val="1907781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normAutofit fontScale="90000"/>
          </a:bodyPr>
          <a:lstStyle/>
          <a:p>
            <a:pPr eaLnBrk="1" hangingPunct="1">
              <a:defRPr/>
            </a:pPr>
            <a:r>
              <a:rPr lang="en-US" altLang="en-US" sz="4000" u="sng" dirty="0" smtClean="0"/>
              <a:t>Multiple Regressions are equations </a:t>
            </a:r>
            <a:r>
              <a:rPr lang="en-US" altLang="en-US" sz="4000" dirty="0" smtClean="0"/>
              <a:t/>
            </a:r>
            <a:br>
              <a:rPr lang="en-US" altLang="en-US" sz="4000" dirty="0" smtClean="0"/>
            </a:br>
            <a:endParaRPr lang="en-US" altLang="en-US" sz="4000" dirty="0" smtClean="0"/>
          </a:p>
        </p:txBody>
      </p:sp>
      <p:sp>
        <p:nvSpPr>
          <p:cNvPr id="3075" name="Rectangle 3"/>
          <p:cNvSpPr>
            <a:spLocks noGrp="1" noChangeArrowheads="1"/>
          </p:cNvSpPr>
          <p:nvPr>
            <p:ph type="body" idx="1"/>
          </p:nvPr>
        </p:nvSpPr>
        <p:spPr>
          <a:xfrm>
            <a:off x="457200" y="914400"/>
            <a:ext cx="8229600" cy="5715000"/>
          </a:xfrm>
        </p:spPr>
        <p:txBody>
          <a:bodyPr/>
          <a:lstStyle/>
          <a:p>
            <a:pPr eaLnBrk="1" hangingPunct="1">
              <a:lnSpc>
                <a:spcPct val="80000"/>
              </a:lnSpc>
              <a:buFontTx/>
              <a:buNone/>
            </a:pPr>
            <a:r>
              <a:rPr lang="en-US" altLang="en-US" sz="2400" dirty="0" smtClean="0"/>
              <a:t>Multiple Regression in statistics is the science and art of creating an </a:t>
            </a:r>
            <a:r>
              <a:rPr lang="en-US" altLang="en-US" sz="2400" b="1" dirty="0" smtClean="0"/>
              <a:t>equation</a:t>
            </a:r>
            <a:r>
              <a:rPr lang="en-US" altLang="en-US" sz="2400" dirty="0" smtClean="0"/>
              <a:t> that relates a </a:t>
            </a:r>
            <a:r>
              <a:rPr lang="en-US" altLang="en-US" sz="2400" b="1" dirty="0" smtClean="0"/>
              <a:t>continuous </a:t>
            </a:r>
            <a:r>
              <a:rPr lang="en-US" altLang="en-US" sz="2400" dirty="0" smtClean="0"/>
              <a:t>outcome “Y”, to one or more predictors, X</a:t>
            </a:r>
            <a:r>
              <a:rPr lang="en-US" altLang="en-US" sz="2400" baseline="-25000" dirty="0" smtClean="0"/>
              <a:t>1</a:t>
            </a:r>
            <a:r>
              <a:rPr lang="en-US" altLang="en-US" sz="2400" dirty="0" smtClean="0"/>
              <a:t>, X</a:t>
            </a:r>
            <a:r>
              <a:rPr lang="en-US" altLang="en-US" sz="2400" baseline="-25000" dirty="0" smtClean="0"/>
              <a:t>2</a:t>
            </a:r>
            <a:r>
              <a:rPr lang="en-US" altLang="en-US" sz="2400" dirty="0" smtClean="0"/>
              <a:t>, X</a:t>
            </a:r>
            <a:r>
              <a:rPr lang="en-US" altLang="en-US" sz="2400" baseline="-25000" dirty="0" smtClean="0"/>
              <a:t>3</a:t>
            </a:r>
            <a:r>
              <a:rPr lang="en-US" altLang="en-US" sz="2400" dirty="0" smtClean="0"/>
              <a:t>, .. </a:t>
            </a:r>
            <a:r>
              <a:rPr lang="en-US" altLang="en-US" sz="2400" dirty="0" err="1" smtClean="0"/>
              <a:t>X</a:t>
            </a:r>
            <a:r>
              <a:rPr lang="en-US" altLang="en-US" sz="2400" baseline="-25000" dirty="0" err="1" smtClean="0"/>
              <a:t>k</a:t>
            </a:r>
            <a:r>
              <a:rPr lang="en-US" altLang="en-US" sz="2400" dirty="0" smtClean="0"/>
              <a:t>.</a:t>
            </a:r>
          </a:p>
          <a:p>
            <a:pPr algn="ctr" eaLnBrk="1" hangingPunct="1">
              <a:lnSpc>
                <a:spcPct val="80000"/>
              </a:lnSpc>
              <a:buFontTx/>
              <a:buNone/>
            </a:pPr>
            <a:endParaRPr lang="en-US" altLang="en-US" sz="1200" dirty="0" smtClean="0"/>
          </a:p>
          <a:p>
            <a:pPr eaLnBrk="1" hangingPunct="1">
              <a:lnSpc>
                <a:spcPct val="80000"/>
              </a:lnSpc>
              <a:buFontTx/>
              <a:buNone/>
            </a:pPr>
            <a:r>
              <a:rPr lang="fr-FR" altLang="en-US" dirty="0" smtClean="0"/>
              <a:t> </a:t>
            </a:r>
            <a:r>
              <a:rPr lang="en-US" altLang="en-US" dirty="0"/>
              <a:t>“Y</a:t>
            </a:r>
            <a:r>
              <a:rPr lang="en-US" altLang="en-US" dirty="0" smtClean="0"/>
              <a:t>”</a:t>
            </a:r>
            <a:r>
              <a:rPr lang="fr-FR" altLang="en-US" dirty="0" smtClean="0"/>
              <a:t>  = </a:t>
            </a:r>
            <a:r>
              <a:rPr lang="fr-FR" altLang="en-US" dirty="0" smtClean="0">
                <a:solidFill>
                  <a:srgbClr val="FF0000"/>
                </a:solidFill>
              </a:rPr>
              <a:t>b</a:t>
            </a:r>
            <a:r>
              <a:rPr lang="fr-FR" altLang="en-US" baseline="-25000" dirty="0" smtClean="0">
                <a:solidFill>
                  <a:srgbClr val="FF0000"/>
                </a:solidFill>
              </a:rPr>
              <a:t>0</a:t>
            </a:r>
            <a:r>
              <a:rPr lang="fr-FR" altLang="en-US" dirty="0" smtClean="0">
                <a:solidFill>
                  <a:srgbClr val="FF0000"/>
                </a:solidFill>
              </a:rPr>
              <a:t> + b</a:t>
            </a:r>
            <a:r>
              <a:rPr lang="fr-FR" altLang="en-US" baseline="-25000" dirty="0" smtClean="0">
                <a:solidFill>
                  <a:srgbClr val="FF0000"/>
                </a:solidFill>
              </a:rPr>
              <a:t>1</a:t>
            </a:r>
            <a:r>
              <a:rPr lang="fr-FR" altLang="en-US" dirty="0" smtClean="0"/>
              <a:t>X</a:t>
            </a:r>
            <a:r>
              <a:rPr lang="fr-FR" altLang="en-US" baseline="-25000" dirty="0" smtClean="0"/>
              <a:t>1</a:t>
            </a:r>
            <a:r>
              <a:rPr lang="fr-FR" altLang="en-US" dirty="0" smtClean="0">
                <a:solidFill>
                  <a:srgbClr val="FF0000"/>
                </a:solidFill>
              </a:rPr>
              <a:t> + b</a:t>
            </a:r>
            <a:r>
              <a:rPr lang="fr-FR" altLang="en-US" baseline="-25000" dirty="0" smtClean="0">
                <a:solidFill>
                  <a:srgbClr val="FF0000"/>
                </a:solidFill>
              </a:rPr>
              <a:t>2</a:t>
            </a:r>
            <a:r>
              <a:rPr lang="fr-FR" altLang="en-US" dirty="0" smtClean="0">
                <a:solidFill>
                  <a:srgbClr val="FF0000"/>
                </a:solidFill>
              </a:rPr>
              <a:t> </a:t>
            </a:r>
            <a:r>
              <a:rPr lang="fr-FR" altLang="en-US" dirty="0" smtClean="0"/>
              <a:t>X</a:t>
            </a:r>
            <a:r>
              <a:rPr lang="fr-FR" altLang="en-US" baseline="-25000" dirty="0" smtClean="0"/>
              <a:t>2</a:t>
            </a:r>
            <a:r>
              <a:rPr lang="fr-FR" altLang="en-US" dirty="0" smtClean="0">
                <a:solidFill>
                  <a:srgbClr val="FF0000"/>
                </a:solidFill>
              </a:rPr>
              <a:t> + b</a:t>
            </a:r>
            <a:r>
              <a:rPr lang="fr-FR" altLang="en-US" baseline="-25000" dirty="0" smtClean="0">
                <a:solidFill>
                  <a:srgbClr val="FF0000"/>
                </a:solidFill>
              </a:rPr>
              <a:t>3</a:t>
            </a:r>
            <a:r>
              <a:rPr lang="fr-FR" altLang="en-US" dirty="0" smtClean="0">
                <a:solidFill>
                  <a:srgbClr val="FF0000"/>
                </a:solidFill>
              </a:rPr>
              <a:t> </a:t>
            </a:r>
            <a:r>
              <a:rPr lang="fr-FR" altLang="en-US" dirty="0" smtClean="0"/>
              <a:t>X</a:t>
            </a:r>
            <a:r>
              <a:rPr lang="fr-FR" altLang="en-US" baseline="-25000" dirty="0" smtClean="0"/>
              <a:t>3</a:t>
            </a:r>
            <a:r>
              <a:rPr lang="fr-FR" altLang="en-US" dirty="0" smtClean="0">
                <a:solidFill>
                  <a:srgbClr val="FF0000"/>
                </a:solidFill>
              </a:rPr>
              <a:t> + ... </a:t>
            </a:r>
            <a:r>
              <a:rPr lang="en-US" altLang="en-US" dirty="0" smtClean="0">
                <a:solidFill>
                  <a:srgbClr val="FF0000"/>
                </a:solidFill>
              </a:rPr>
              <a:t>+ </a:t>
            </a:r>
            <a:r>
              <a:rPr lang="en-US" altLang="en-US" dirty="0" err="1" smtClean="0">
                <a:solidFill>
                  <a:srgbClr val="FF0000"/>
                </a:solidFill>
              </a:rPr>
              <a:t>b</a:t>
            </a:r>
            <a:r>
              <a:rPr lang="en-US" altLang="en-US" baseline="-25000" dirty="0" err="1" smtClean="0">
                <a:solidFill>
                  <a:srgbClr val="FF0000"/>
                </a:solidFill>
              </a:rPr>
              <a:t>k</a:t>
            </a:r>
            <a:r>
              <a:rPr lang="en-US" altLang="en-US" dirty="0" smtClean="0">
                <a:solidFill>
                  <a:srgbClr val="FF0000"/>
                </a:solidFill>
              </a:rPr>
              <a:t> </a:t>
            </a:r>
            <a:r>
              <a:rPr lang="en-US" altLang="en-US" dirty="0" err="1" smtClean="0"/>
              <a:t>X</a:t>
            </a:r>
            <a:r>
              <a:rPr lang="en-US" altLang="en-US" baseline="-25000" dirty="0" err="1" smtClean="0"/>
              <a:t>k</a:t>
            </a:r>
            <a:r>
              <a:rPr lang="en-US" altLang="en-US" dirty="0" smtClean="0">
                <a:solidFill>
                  <a:srgbClr val="FF0000"/>
                </a:solidFill>
              </a:rPr>
              <a:t> </a:t>
            </a:r>
            <a:r>
              <a:rPr lang="en-US" altLang="en-US" dirty="0" smtClean="0"/>
              <a:t> </a:t>
            </a:r>
          </a:p>
          <a:p>
            <a:pPr eaLnBrk="1" hangingPunct="1">
              <a:lnSpc>
                <a:spcPct val="80000"/>
              </a:lnSpc>
              <a:buFontTx/>
              <a:buNone/>
            </a:pPr>
            <a:r>
              <a:rPr lang="en-US" altLang="en-US" sz="2400" dirty="0" smtClean="0"/>
              <a:t> 	</a:t>
            </a:r>
          </a:p>
          <a:p>
            <a:pPr eaLnBrk="1" hangingPunct="1">
              <a:lnSpc>
                <a:spcPct val="80000"/>
              </a:lnSpc>
              <a:buFontTx/>
              <a:buNone/>
            </a:pPr>
            <a:r>
              <a:rPr lang="en-US" altLang="en-US" sz="2400" dirty="0" smtClean="0"/>
              <a:t> “Y” can be:</a:t>
            </a:r>
            <a:endParaRPr lang="en-US" altLang="en-US" sz="2400" dirty="0"/>
          </a:p>
          <a:p>
            <a:pPr eaLnBrk="1" hangingPunct="1">
              <a:lnSpc>
                <a:spcPct val="80000"/>
              </a:lnSpc>
              <a:buFontTx/>
              <a:buNone/>
            </a:pPr>
            <a:r>
              <a:rPr lang="en-US" altLang="en-US" sz="2400" dirty="0" smtClean="0"/>
              <a:t>     continuous value – Linear regression (get mean Y) </a:t>
            </a:r>
          </a:p>
          <a:p>
            <a:pPr eaLnBrk="1" hangingPunct="1">
              <a:lnSpc>
                <a:spcPct val="80000"/>
              </a:lnSpc>
              <a:buFontTx/>
              <a:buNone/>
            </a:pPr>
            <a:endParaRPr lang="en-US" altLang="en-US" sz="2400" dirty="0" smtClean="0"/>
          </a:p>
          <a:p>
            <a:pPr eaLnBrk="1" hangingPunct="1">
              <a:lnSpc>
                <a:spcPct val="80000"/>
              </a:lnSpc>
              <a:buFontTx/>
              <a:buNone/>
            </a:pPr>
            <a:r>
              <a:rPr lang="en-US" altLang="en-US" sz="2400" dirty="0" smtClean="0"/>
              <a:t>     log(P/(1-P)) = logit(P) – logistic regression </a:t>
            </a:r>
          </a:p>
          <a:p>
            <a:pPr eaLnBrk="1" hangingPunct="1">
              <a:lnSpc>
                <a:spcPct val="80000"/>
              </a:lnSpc>
              <a:buFontTx/>
              <a:buNone/>
            </a:pPr>
            <a:r>
              <a:rPr lang="en-US" altLang="en-US" sz="2400" dirty="0"/>
              <a:t> </a:t>
            </a:r>
            <a:r>
              <a:rPr lang="en-US" altLang="en-US" sz="2400" dirty="0" smtClean="0"/>
              <a:t>     </a:t>
            </a:r>
            <a:r>
              <a:rPr lang="en-US" altLang="en-US" sz="2000" dirty="0" smtClean="0"/>
              <a:t>P is the proportion of Ys that are positive, Y is 1 or 0</a:t>
            </a:r>
          </a:p>
          <a:p>
            <a:pPr eaLnBrk="1" hangingPunct="1">
              <a:lnSpc>
                <a:spcPct val="80000"/>
              </a:lnSpc>
              <a:buFontTx/>
              <a:buNone/>
            </a:pPr>
            <a:endParaRPr lang="en-US" altLang="en-US" sz="2000" dirty="0" smtClean="0"/>
          </a:p>
          <a:p>
            <a:pPr eaLnBrk="1" hangingPunct="1">
              <a:lnSpc>
                <a:spcPct val="80000"/>
              </a:lnSpc>
              <a:buFontTx/>
              <a:buNone/>
            </a:pPr>
            <a:r>
              <a:rPr lang="en-US" altLang="en-US" sz="2400" dirty="0" smtClean="0"/>
              <a:t>     log (counts) – Poisson regression , Y is 0,1,2,3, ….</a:t>
            </a:r>
          </a:p>
          <a:p>
            <a:pPr eaLnBrk="1" hangingPunct="1">
              <a:lnSpc>
                <a:spcPct val="80000"/>
              </a:lnSpc>
              <a:buFontTx/>
              <a:buNone/>
            </a:pPr>
            <a:endParaRPr lang="en-US" altLang="en-US" sz="2400" dirty="0" smtClean="0"/>
          </a:p>
          <a:p>
            <a:pPr eaLnBrk="1" hangingPunct="1">
              <a:lnSpc>
                <a:spcPct val="80000"/>
              </a:lnSpc>
              <a:buFontTx/>
              <a:buNone/>
            </a:pPr>
            <a:r>
              <a:rPr lang="en-US" altLang="en-US" sz="2400" dirty="0"/>
              <a:t> </a:t>
            </a:r>
            <a:r>
              <a:rPr lang="en-US" altLang="en-US" sz="2400" dirty="0" smtClean="0"/>
              <a:t>    log(hazard)=log(events/time) – Cox regression</a:t>
            </a:r>
          </a:p>
        </p:txBody>
      </p:sp>
    </p:spTree>
    <p:extLst>
      <p:ext uri="{BB962C8B-B14F-4D97-AF65-F5344CB8AC3E}">
        <p14:creationId xmlns:p14="http://schemas.microsoft.com/office/powerpoint/2010/main" val="3901079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1219200"/>
          </a:xfrm>
        </p:spPr>
        <p:txBody>
          <a:bodyPr>
            <a:normAutofit fontScale="90000"/>
          </a:bodyPr>
          <a:lstStyle/>
          <a:p>
            <a:r>
              <a:rPr lang="en-US" u="sng" dirty="0" smtClean="0"/>
              <a:t>“Regressions-generalized linear model”</a:t>
            </a:r>
            <a:endParaRPr lang="en-US" u="sng"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52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031754446"/>
              </p:ext>
            </p:extLst>
          </p:nvPr>
        </p:nvGraphicFramePr>
        <p:xfrm>
          <a:off x="1066800" y="1752600"/>
          <a:ext cx="7315200" cy="3886202"/>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0000"/>
                    </a:ext>
                  </a:extLst>
                </a:gridCol>
                <a:gridCol w="2452577">
                  <a:extLst>
                    <a:ext uri="{9D8B030D-6E8A-4147-A177-3AD203B41FA5}">
                      <a16:colId xmlns="" xmlns:a16="http://schemas.microsoft.com/office/drawing/2014/main" val="20001"/>
                    </a:ext>
                  </a:extLst>
                </a:gridCol>
                <a:gridCol w="2424223">
                  <a:extLst>
                    <a:ext uri="{9D8B030D-6E8A-4147-A177-3AD203B41FA5}">
                      <a16:colId xmlns="" xmlns:a16="http://schemas.microsoft.com/office/drawing/2014/main" val="20002"/>
                    </a:ext>
                  </a:extLst>
                </a:gridCol>
              </a:tblGrid>
              <a:tr h="480626">
                <a:tc>
                  <a:txBody>
                    <a:bodyPr/>
                    <a:lstStyle/>
                    <a:p>
                      <a:pPr algn="ctr"/>
                      <a:r>
                        <a:rPr lang="en-US" dirty="0" smtClean="0">
                          <a:solidFill>
                            <a:schemeClr val="tx1"/>
                          </a:solidFill>
                        </a:rPr>
                        <a:t>Outcome (Y)</a:t>
                      </a:r>
                      <a:endParaRPr lang="en-US" dirty="0">
                        <a:solidFill>
                          <a:schemeClr val="tx1"/>
                        </a:solidFill>
                      </a:endParaRPr>
                    </a:p>
                  </a:txBody>
                  <a:tcPr/>
                </a:tc>
                <a:tc>
                  <a:txBody>
                    <a:bodyPr/>
                    <a:lstStyle/>
                    <a:p>
                      <a:pPr algn="ctr"/>
                      <a:r>
                        <a:rPr lang="en-US" dirty="0" smtClean="0">
                          <a:solidFill>
                            <a:schemeClr val="tx1"/>
                          </a:solidFill>
                        </a:rPr>
                        <a:t>“link= g(Y)”</a:t>
                      </a:r>
                      <a:endParaRPr lang="en-US" dirty="0">
                        <a:solidFill>
                          <a:schemeClr val="tx1"/>
                        </a:solidFill>
                      </a:endParaRPr>
                    </a:p>
                  </a:txBody>
                  <a:tcPr/>
                </a:tc>
                <a:tc>
                  <a:txBody>
                    <a:bodyPr/>
                    <a:lstStyle/>
                    <a:p>
                      <a:pPr algn="ctr"/>
                      <a:r>
                        <a:rPr lang="en-US" dirty="0" smtClean="0">
                          <a:solidFill>
                            <a:schemeClr val="tx1"/>
                          </a:solidFill>
                        </a:rPr>
                        <a:t>Regression</a:t>
                      </a:r>
                      <a:endParaRPr lang="en-US" dirty="0">
                        <a:solidFill>
                          <a:schemeClr val="tx1"/>
                        </a:solidFill>
                      </a:endParaRPr>
                    </a:p>
                  </a:txBody>
                  <a:tcPr/>
                </a:tc>
                <a:extLst>
                  <a:ext uri="{0D108BD9-81ED-4DB2-BD59-A6C34878D82A}">
                    <a16:rowId xmlns="" xmlns:a16="http://schemas.microsoft.com/office/drawing/2014/main" val="10000"/>
                  </a:ext>
                </a:extLst>
              </a:tr>
              <a:tr h="480626">
                <a:tc>
                  <a:txBody>
                    <a:bodyPr/>
                    <a:lstStyle/>
                    <a:p>
                      <a:pPr algn="ctr"/>
                      <a:r>
                        <a:rPr lang="en-US" dirty="0" smtClean="0"/>
                        <a:t>Continuous</a:t>
                      </a:r>
                      <a:endParaRPr lang="en-US" dirty="0"/>
                    </a:p>
                  </a:txBody>
                  <a:tcPr/>
                </a:tc>
                <a:tc>
                  <a:txBody>
                    <a:bodyPr/>
                    <a:lstStyle/>
                    <a:p>
                      <a:pPr algn="ctr"/>
                      <a:r>
                        <a:rPr lang="en-US" dirty="0" smtClean="0"/>
                        <a:t>Identity- g(Y)=Y</a:t>
                      </a:r>
                      <a:endParaRPr lang="en-US" dirty="0"/>
                    </a:p>
                  </a:txBody>
                  <a:tcPr/>
                </a:tc>
                <a:tc>
                  <a:txBody>
                    <a:bodyPr/>
                    <a:lstStyle/>
                    <a:p>
                      <a:pPr algn="ctr"/>
                      <a:r>
                        <a:rPr lang="en-US" dirty="0" smtClean="0"/>
                        <a:t>Linear</a:t>
                      </a:r>
                      <a:endParaRPr lang="en-US" dirty="0"/>
                    </a:p>
                  </a:txBody>
                  <a:tcPr/>
                </a:tc>
                <a:extLst>
                  <a:ext uri="{0D108BD9-81ED-4DB2-BD59-A6C34878D82A}">
                    <a16:rowId xmlns="" xmlns:a16="http://schemas.microsoft.com/office/drawing/2014/main" val="10001"/>
                  </a:ext>
                </a:extLst>
              </a:tr>
              <a:tr h="741536">
                <a:tc>
                  <a:txBody>
                    <a:bodyPr/>
                    <a:lstStyle/>
                    <a:p>
                      <a:pPr algn="ctr"/>
                      <a:r>
                        <a:rPr lang="en-US" dirty="0" smtClean="0"/>
                        <a:t>Continuous</a:t>
                      </a:r>
                      <a:endParaRPr lang="en-US" dirty="0"/>
                    </a:p>
                  </a:txBody>
                  <a:tcPr/>
                </a:tc>
                <a:tc>
                  <a:txBody>
                    <a:bodyPr/>
                    <a:lstStyle/>
                    <a:p>
                      <a:pPr algn="ctr"/>
                      <a:r>
                        <a:rPr lang="en-US" dirty="0" smtClean="0"/>
                        <a:t>Identity</a:t>
                      </a:r>
                      <a:endParaRPr lang="en-US" dirty="0"/>
                    </a:p>
                  </a:txBody>
                  <a:tcPr/>
                </a:tc>
                <a:tc>
                  <a:txBody>
                    <a:bodyPr/>
                    <a:lstStyle/>
                    <a:p>
                      <a:pPr algn="ctr"/>
                      <a:r>
                        <a:rPr lang="en-US" dirty="0" smtClean="0"/>
                        <a:t>ANOVA</a:t>
                      </a:r>
                      <a:r>
                        <a:rPr lang="en-US" baseline="0" dirty="0" smtClean="0"/>
                        <a:t>,  all </a:t>
                      </a:r>
                      <a:r>
                        <a:rPr lang="en-US" baseline="0" dirty="0" err="1" smtClean="0"/>
                        <a:t>Xs</a:t>
                      </a:r>
                      <a:r>
                        <a:rPr lang="en-US" baseline="0" dirty="0" smtClean="0"/>
                        <a:t> discrete</a:t>
                      </a:r>
                      <a:endParaRPr lang="en-US" dirty="0"/>
                    </a:p>
                  </a:txBody>
                  <a:tcPr/>
                </a:tc>
                <a:extLst>
                  <a:ext uri="{0D108BD9-81ED-4DB2-BD59-A6C34878D82A}">
                    <a16:rowId xmlns="" xmlns:a16="http://schemas.microsoft.com/office/drawing/2014/main" val="10002"/>
                  </a:ext>
                </a:extLst>
              </a:tr>
              <a:tr h="480626">
                <a:tc>
                  <a:txBody>
                    <a:bodyPr/>
                    <a:lstStyle/>
                    <a:p>
                      <a:pPr algn="ctr"/>
                      <a:r>
                        <a:rPr lang="en-US" dirty="0" smtClean="0"/>
                        <a:t>Binary</a:t>
                      </a:r>
                      <a:r>
                        <a:rPr lang="en-US" baseline="0" dirty="0" smtClean="0"/>
                        <a:t> (yes/no)</a:t>
                      </a:r>
                      <a:endParaRPr lang="en-US" dirty="0"/>
                    </a:p>
                  </a:txBody>
                  <a:tcPr/>
                </a:tc>
                <a:tc>
                  <a:txBody>
                    <a:bodyPr/>
                    <a:lstStyle/>
                    <a:p>
                      <a:pPr algn="ctr"/>
                      <a:r>
                        <a:rPr lang="en-US" dirty="0" smtClean="0"/>
                        <a:t>Logit =log(P/(1-P))</a:t>
                      </a:r>
                      <a:endParaRPr lang="en-US" dirty="0"/>
                    </a:p>
                  </a:txBody>
                  <a:tcPr/>
                </a:tc>
                <a:tc>
                  <a:txBody>
                    <a:bodyPr/>
                    <a:lstStyle/>
                    <a:p>
                      <a:pPr algn="ctr"/>
                      <a:r>
                        <a:rPr lang="en-US" dirty="0" smtClean="0"/>
                        <a:t>Logistic</a:t>
                      </a:r>
                      <a:endParaRPr lang="en-US" dirty="0"/>
                    </a:p>
                  </a:txBody>
                  <a:tcPr/>
                </a:tc>
                <a:extLst>
                  <a:ext uri="{0D108BD9-81ED-4DB2-BD59-A6C34878D82A}">
                    <a16:rowId xmlns="" xmlns:a16="http://schemas.microsoft.com/office/drawing/2014/main" val="10003"/>
                  </a:ext>
                </a:extLst>
              </a:tr>
              <a:tr h="480626">
                <a:tc>
                  <a:txBody>
                    <a:bodyPr/>
                    <a:lstStyle/>
                    <a:p>
                      <a:pPr algn="ctr"/>
                      <a:r>
                        <a:rPr lang="en-US" dirty="0" smtClean="0"/>
                        <a:t>Ordered categories</a:t>
                      </a:r>
                      <a:endParaRPr lang="en-US" dirty="0"/>
                    </a:p>
                  </a:txBody>
                  <a:tcPr/>
                </a:tc>
                <a:tc>
                  <a:txBody>
                    <a:bodyPr/>
                    <a:lstStyle/>
                    <a:p>
                      <a:pPr algn="ctr"/>
                      <a:r>
                        <a:rPr lang="en-US" dirty="0" smtClean="0"/>
                        <a:t>Cumulative </a:t>
                      </a:r>
                      <a:r>
                        <a:rPr lang="en-US" dirty="0" err="1" smtClean="0"/>
                        <a:t>logit</a:t>
                      </a:r>
                      <a:endParaRPr lang="en-US" dirty="0"/>
                    </a:p>
                  </a:txBody>
                  <a:tcPr/>
                </a:tc>
                <a:tc>
                  <a:txBody>
                    <a:bodyPr/>
                    <a:lstStyle/>
                    <a:p>
                      <a:pPr algn="ctr"/>
                      <a:r>
                        <a:rPr lang="en-US" dirty="0" smtClean="0"/>
                        <a:t>Ordinal</a:t>
                      </a:r>
                      <a:r>
                        <a:rPr lang="en-US" baseline="0" dirty="0" smtClean="0"/>
                        <a:t> logistic</a:t>
                      </a:r>
                      <a:endParaRPr lang="en-US" dirty="0"/>
                    </a:p>
                  </a:txBody>
                  <a:tcPr/>
                </a:tc>
                <a:extLst>
                  <a:ext uri="{0D108BD9-81ED-4DB2-BD59-A6C34878D82A}">
                    <a16:rowId xmlns="" xmlns:a16="http://schemas.microsoft.com/office/drawing/2014/main" val="10004"/>
                  </a:ext>
                </a:extLst>
              </a:tr>
              <a:tr h="480626">
                <a:tc>
                  <a:txBody>
                    <a:bodyPr/>
                    <a:lstStyle/>
                    <a:p>
                      <a:pPr algn="ctr"/>
                      <a:r>
                        <a:rPr lang="en-US" dirty="0" smtClean="0"/>
                        <a:t>Counts (0,1,2,…)</a:t>
                      </a:r>
                      <a:endParaRPr lang="en-US" dirty="0"/>
                    </a:p>
                  </a:txBody>
                  <a:tcPr/>
                </a:tc>
                <a:tc>
                  <a:txBody>
                    <a:bodyPr/>
                    <a:lstStyle/>
                    <a:p>
                      <a:pPr algn="ctr"/>
                      <a:r>
                        <a:rPr lang="en-US" dirty="0" smtClean="0"/>
                        <a:t>log(Y)</a:t>
                      </a:r>
                      <a:endParaRPr lang="en-US" dirty="0"/>
                    </a:p>
                  </a:txBody>
                  <a:tcPr/>
                </a:tc>
                <a:tc>
                  <a:txBody>
                    <a:bodyPr/>
                    <a:lstStyle/>
                    <a:p>
                      <a:pPr algn="ctr"/>
                      <a:r>
                        <a:rPr lang="en-US" dirty="0" smtClean="0"/>
                        <a:t>Poisson</a:t>
                      </a:r>
                      <a:endParaRPr lang="en-US" dirty="0"/>
                    </a:p>
                  </a:txBody>
                  <a:tcPr/>
                </a:tc>
                <a:extLst>
                  <a:ext uri="{0D108BD9-81ED-4DB2-BD59-A6C34878D82A}">
                    <a16:rowId xmlns="" xmlns:a16="http://schemas.microsoft.com/office/drawing/2014/main" val="10005"/>
                  </a:ext>
                </a:extLst>
              </a:tr>
              <a:tr h="741536">
                <a:tc>
                  <a:txBody>
                    <a:bodyPr/>
                    <a:lstStyle/>
                    <a:p>
                      <a:pPr algn="ctr"/>
                      <a:r>
                        <a:rPr lang="en-US" dirty="0" smtClean="0"/>
                        <a:t>Hazard rate=h = “Y”</a:t>
                      </a:r>
                      <a:endParaRPr lang="en-US" dirty="0"/>
                    </a:p>
                  </a:txBody>
                  <a:tcPr/>
                </a:tc>
                <a:tc>
                  <a:txBody>
                    <a:bodyPr/>
                    <a:lstStyle/>
                    <a:p>
                      <a:pPr algn="ctr"/>
                      <a:r>
                        <a:rPr lang="en-US" dirty="0" smtClean="0"/>
                        <a:t>log(h)</a:t>
                      </a:r>
                      <a:endParaRPr lang="en-US" dirty="0"/>
                    </a:p>
                  </a:txBody>
                  <a:tcPr/>
                </a:tc>
                <a:tc>
                  <a:txBody>
                    <a:bodyPr/>
                    <a:lstStyle/>
                    <a:p>
                      <a:pPr algn="ctr"/>
                      <a:r>
                        <a:rPr lang="en-US" dirty="0" smtClean="0"/>
                        <a:t>Cox</a:t>
                      </a:r>
                      <a:endParaRPr lang="en-US" dirty="0"/>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8207817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52400"/>
            <a:ext cx="8610600" cy="914400"/>
          </a:xfrm>
        </p:spPr>
        <p:txBody>
          <a:bodyPr>
            <a:normAutofit fontScale="90000"/>
          </a:bodyPr>
          <a:lstStyle/>
          <a:p>
            <a:r>
              <a:rPr lang="en-US" altLang="en-US" dirty="0" smtClean="0"/>
              <a:t>Regression coefficient (b) interpretation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5961823"/>
              </p:ext>
            </p:extLst>
          </p:nvPr>
        </p:nvGraphicFramePr>
        <p:xfrm>
          <a:off x="228600" y="1295400"/>
          <a:ext cx="8686800" cy="527685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1600200">
                  <a:extLst>
                    <a:ext uri="{9D8B030D-6E8A-4147-A177-3AD203B41FA5}">
                      <a16:colId xmlns:a16="http://schemas.microsoft.com/office/drawing/2014/main" xmlns="" val="20001"/>
                    </a:ext>
                  </a:extLst>
                </a:gridCol>
                <a:gridCol w="5257800">
                  <a:extLst>
                    <a:ext uri="{9D8B030D-6E8A-4147-A177-3AD203B41FA5}">
                      <a16:colId xmlns:a16="http://schemas.microsoft.com/office/drawing/2014/main" xmlns="" val="20002"/>
                    </a:ext>
                  </a:extLst>
                </a:gridCol>
              </a:tblGrid>
              <a:tr h="686724">
                <a:tc>
                  <a:txBody>
                    <a:bodyPr/>
                    <a:lstStyle/>
                    <a:p>
                      <a:pPr algn="ctr"/>
                      <a:r>
                        <a:rPr lang="en-US" sz="2000" dirty="0" smtClean="0">
                          <a:solidFill>
                            <a:schemeClr val="tx1"/>
                          </a:solidFill>
                        </a:rPr>
                        <a:t>Outcome (Y)</a:t>
                      </a:r>
                      <a:endParaRPr lang="en-US" sz="2000" dirty="0">
                        <a:solidFill>
                          <a:schemeClr val="tx1"/>
                        </a:solidFill>
                      </a:endParaRPr>
                    </a:p>
                  </a:txBody>
                  <a:tcPr marT="45719" marB="45719"/>
                </a:tc>
                <a:tc>
                  <a:txBody>
                    <a:bodyPr/>
                    <a:lstStyle/>
                    <a:p>
                      <a:pPr algn="ctr"/>
                      <a:r>
                        <a:rPr lang="en-US" sz="2000" dirty="0" smtClean="0">
                          <a:solidFill>
                            <a:schemeClr val="tx1"/>
                          </a:solidFill>
                        </a:rPr>
                        <a:t>Regression</a:t>
                      </a:r>
                      <a:endParaRPr lang="en-US" sz="2000" dirty="0">
                        <a:solidFill>
                          <a:schemeClr val="tx1"/>
                        </a:solidFill>
                      </a:endParaRPr>
                    </a:p>
                  </a:txBody>
                  <a:tcPr marT="45719" marB="45719"/>
                </a:tc>
                <a:tc>
                  <a:txBody>
                    <a:bodyPr/>
                    <a:lstStyle/>
                    <a:p>
                      <a:pPr algn="ctr"/>
                      <a:r>
                        <a:rPr lang="en-US" sz="2000" dirty="0" smtClean="0">
                          <a:solidFill>
                            <a:schemeClr val="tx1"/>
                          </a:solidFill>
                        </a:rPr>
                        <a:t>interpretation</a:t>
                      </a:r>
                      <a:endParaRPr lang="en-US" sz="2000" dirty="0">
                        <a:solidFill>
                          <a:schemeClr val="tx1"/>
                        </a:solidFill>
                      </a:endParaRPr>
                    </a:p>
                  </a:txBody>
                  <a:tcPr marT="45719" marB="45719"/>
                </a:tc>
                <a:extLst>
                  <a:ext uri="{0D108BD9-81ED-4DB2-BD59-A6C34878D82A}">
                    <a16:rowId xmlns:a16="http://schemas.microsoft.com/office/drawing/2014/main" xmlns="" val="10000"/>
                  </a:ext>
                </a:extLst>
              </a:tr>
              <a:tr h="1072843">
                <a:tc>
                  <a:txBody>
                    <a:bodyPr/>
                    <a:lstStyle/>
                    <a:p>
                      <a:pPr algn="ctr"/>
                      <a:r>
                        <a:rPr lang="en-US" sz="2000" dirty="0" smtClean="0"/>
                        <a:t>continuous</a:t>
                      </a:r>
                      <a:endParaRPr lang="en-US" sz="2000" dirty="0"/>
                    </a:p>
                  </a:txBody>
                  <a:tcPr marT="45719" marB="45719"/>
                </a:tc>
                <a:tc>
                  <a:txBody>
                    <a:bodyPr/>
                    <a:lstStyle/>
                    <a:p>
                      <a:pPr algn="ctr"/>
                      <a:r>
                        <a:rPr lang="en-US" sz="2000" dirty="0" smtClean="0">
                          <a:solidFill>
                            <a:schemeClr val="tx1"/>
                          </a:solidFill>
                        </a:rPr>
                        <a:t>Linear</a:t>
                      </a:r>
                      <a:endParaRPr lang="en-US" sz="2000" dirty="0">
                        <a:solidFill>
                          <a:schemeClr val="tx1"/>
                        </a:solidFill>
                      </a:endParaRPr>
                    </a:p>
                  </a:txBody>
                  <a:tcPr marT="45719" marB="45719"/>
                </a:tc>
                <a:tc>
                  <a:txBody>
                    <a:bodyPr/>
                    <a:lstStyle/>
                    <a:p>
                      <a:pPr algn="ctr"/>
                      <a:r>
                        <a:rPr lang="en-US" sz="2000" dirty="0" smtClean="0">
                          <a:solidFill>
                            <a:schemeClr val="tx1"/>
                          </a:solidFill>
                        </a:rPr>
                        <a:t>b</a:t>
                      </a:r>
                      <a:r>
                        <a:rPr lang="en-US" sz="2000" baseline="0" dirty="0" smtClean="0">
                          <a:solidFill>
                            <a:schemeClr val="tx1"/>
                          </a:solidFill>
                        </a:rPr>
                        <a:t> is the average change in Y per one unit increase in X, the rate of change </a:t>
                      </a:r>
                    </a:p>
                    <a:p>
                      <a:pPr algn="ctr"/>
                      <a:r>
                        <a:rPr lang="en-US" sz="2000" baseline="0" dirty="0" smtClean="0">
                          <a:solidFill>
                            <a:schemeClr val="tx1"/>
                          </a:solidFill>
                        </a:rPr>
                        <a:t>b is a mean difference if X is categorical</a:t>
                      </a:r>
                      <a:endParaRPr lang="en-US" sz="2000" dirty="0">
                        <a:solidFill>
                          <a:schemeClr val="tx1"/>
                        </a:solidFill>
                      </a:endParaRPr>
                    </a:p>
                  </a:txBody>
                  <a:tcPr marT="45719" marB="45719"/>
                </a:tc>
                <a:extLst>
                  <a:ext uri="{0D108BD9-81ED-4DB2-BD59-A6C34878D82A}">
                    <a16:rowId xmlns:a16="http://schemas.microsoft.com/office/drawing/2014/main" xmlns="" val="10001"/>
                  </a:ext>
                </a:extLst>
              </a:tr>
              <a:tr h="1072843">
                <a:tc>
                  <a:txBody>
                    <a:bodyPr/>
                    <a:lstStyle/>
                    <a:p>
                      <a:pPr algn="ctr"/>
                      <a:r>
                        <a:rPr lang="en-US" sz="2000" dirty="0" smtClean="0"/>
                        <a:t>binary</a:t>
                      </a:r>
                    </a:p>
                    <a:p>
                      <a:pPr algn="ctr"/>
                      <a:r>
                        <a:rPr lang="en-US" sz="1800" dirty="0" smtClean="0"/>
                        <a:t>(P=proportion)</a:t>
                      </a:r>
                      <a:endParaRPr lang="en-US" sz="1800" dirty="0"/>
                    </a:p>
                  </a:txBody>
                  <a:tcPr marT="45719" marB="45719"/>
                </a:tc>
                <a:tc>
                  <a:txBody>
                    <a:bodyPr/>
                    <a:lstStyle/>
                    <a:p>
                      <a:pPr algn="ctr"/>
                      <a:r>
                        <a:rPr lang="en-US" sz="2000" dirty="0" smtClean="0">
                          <a:solidFill>
                            <a:schemeClr val="tx1"/>
                          </a:solidFill>
                        </a:rPr>
                        <a:t>Logistic</a:t>
                      </a:r>
                      <a:endParaRPr lang="en-US" sz="2000" dirty="0">
                        <a:solidFill>
                          <a:schemeClr val="tx1"/>
                        </a:solidFill>
                      </a:endParaRPr>
                    </a:p>
                  </a:txBody>
                  <a:tcPr marT="45719" marB="45719"/>
                </a:tc>
                <a:tc>
                  <a:txBody>
                    <a:bodyPr/>
                    <a:lstStyle/>
                    <a:p>
                      <a:pPr algn="ctr"/>
                      <a:r>
                        <a:rPr lang="en-US" sz="2000" dirty="0" smtClean="0">
                          <a:solidFill>
                            <a:schemeClr val="tx1"/>
                          </a:solidFill>
                        </a:rPr>
                        <a:t>exp(b)=</a:t>
                      </a:r>
                      <a:r>
                        <a:rPr lang="en-US" sz="2000" dirty="0" err="1" smtClean="0">
                          <a:solidFill>
                            <a:srgbClr val="FF0000"/>
                          </a:solidFill>
                        </a:rPr>
                        <a:t>e</a:t>
                      </a:r>
                      <a:r>
                        <a:rPr lang="en-US" sz="2000" baseline="30000" dirty="0" err="1" smtClean="0">
                          <a:solidFill>
                            <a:srgbClr val="FF0000"/>
                          </a:solidFill>
                        </a:rPr>
                        <a:t>b</a:t>
                      </a:r>
                      <a:r>
                        <a:rPr lang="en-US" sz="2000" dirty="0" smtClean="0">
                          <a:solidFill>
                            <a:srgbClr val="FF0000"/>
                          </a:solidFill>
                        </a:rPr>
                        <a:t>=odds ratio (OR) </a:t>
                      </a:r>
                      <a:r>
                        <a:rPr lang="en-US" sz="2000" dirty="0" smtClean="0">
                          <a:solidFill>
                            <a:schemeClr val="tx1"/>
                          </a:solidFill>
                        </a:rPr>
                        <a:t>for a one unit increase in X </a:t>
                      </a:r>
                      <a:endParaRPr lang="en-US" sz="2000" dirty="0">
                        <a:solidFill>
                          <a:schemeClr val="tx1"/>
                        </a:solidFill>
                      </a:endParaRPr>
                    </a:p>
                  </a:txBody>
                  <a:tcPr marT="45719" marB="45719"/>
                </a:tc>
                <a:extLst>
                  <a:ext uri="{0D108BD9-81ED-4DB2-BD59-A6C34878D82A}">
                    <a16:rowId xmlns:a16="http://schemas.microsoft.com/office/drawing/2014/main" xmlns="" val="10002"/>
                  </a:ext>
                </a:extLst>
              </a:tr>
              <a:tr h="1072843">
                <a:tc>
                  <a:txBody>
                    <a:bodyPr/>
                    <a:lstStyle/>
                    <a:p>
                      <a:pPr algn="ctr"/>
                      <a:r>
                        <a:rPr lang="en-US" sz="2000" dirty="0" smtClean="0"/>
                        <a:t>low Positive integers (0,1,2,3..)</a:t>
                      </a:r>
                      <a:endParaRPr lang="en-US" sz="2000" dirty="0"/>
                    </a:p>
                  </a:txBody>
                  <a:tcPr marT="45719" marB="45719"/>
                </a:tc>
                <a:tc>
                  <a:txBody>
                    <a:bodyPr/>
                    <a:lstStyle/>
                    <a:p>
                      <a:pPr algn="ctr"/>
                      <a:r>
                        <a:rPr lang="en-US" sz="2000" dirty="0" smtClean="0">
                          <a:solidFill>
                            <a:schemeClr val="tx1"/>
                          </a:solidFill>
                        </a:rPr>
                        <a:t>Poisson</a:t>
                      </a:r>
                      <a:endParaRPr lang="en-US" sz="2000" dirty="0">
                        <a:solidFill>
                          <a:schemeClr val="tx1"/>
                        </a:solidFill>
                      </a:endParaRPr>
                    </a:p>
                  </a:txBody>
                  <a:tcPr marT="45719" marB="45719"/>
                </a:tc>
                <a:tc>
                  <a:txBody>
                    <a:bodyPr/>
                    <a:lstStyle/>
                    <a:p>
                      <a:pPr algn="ctr"/>
                      <a:r>
                        <a:rPr lang="en-US" sz="2000" dirty="0" smtClean="0">
                          <a:solidFill>
                            <a:schemeClr val="tx1"/>
                          </a:solidFill>
                        </a:rPr>
                        <a:t>exp(b)= </a:t>
                      </a:r>
                      <a:r>
                        <a:rPr lang="en-US" sz="2000" dirty="0" smtClean="0">
                          <a:solidFill>
                            <a:srgbClr val="FF0000"/>
                          </a:solidFill>
                        </a:rPr>
                        <a:t>mean ratio (MR)</a:t>
                      </a:r>
                      <a:r>
                        <a:rPr lang="en-US" sz="2000" baseline="0" dirty="0" smtClean="0">
                          <a:solidFill>
                            <a:srgbClr val="FF0000"/>
                          </a:solidFill>
                        </a:rPr>
                        <a:t> </a:t>
                      </a:r>
                      <a:r>
                        <a:rPr lang="en-US" sz="2000" baseline="0" dirty="0" smtClean="0">
                          <a:solidFill>
                            <a:schemeClr val="tx1"/>
                          </a:solidFill>
                        </a:rPr>
                        <a:t>for a one unit increase in X</a:t>
                      </a:r>
                      <a:endParaRPr lang="en-US" sz="2000" dirty="0">
                        <a:solidFill>
                          <a:schemeClr val="tx1"/>
                        </a:solidFill>
                      </a:endParaRPr>
                    </a:p>
                  </a:txBody>
                  <a:tcPr marT="45719" marB="45719"/>
                </a:tc>
                <a:extLst>
                  <a:ext uri="{0D108BD9-81ED-4DB2-BD59-A6C34878D82A}">
                    <a16:rowId xmlns:a16="http://schemas.microsoft.com/office/drawing/2014/main" xmlns="" val="10003"/>
                  </a:ext>
                </a:extLst>
              </a:tr>
              <a:tr h="1371598">
                <a:tc>
                  <a:txBody>
                    <a:bodyPr/>
                    <a:lstStyle/>
                    <a:p>
                      <a:pPr algn="ctr"/>
                      <a:r>
                        <a:rPr lang="en-US" sz="2000" dirty="0" smtClean="0"/>
                        <a:t>Hazard rate</a:t>
                      </a:r>
                    </a:p>
                    <a:p>
                      <a:pPr algn="ctr"/>
                      <a:r>
                        <a:rPr lang="en-US" sz="1800" dirty="0" smtClean="0"/>
                        <a:t>(h=hazard=</a:t>
                      </a:r>
                    </a:p>
                    <a:p>
                      <a:pPr algn="ctr"/>
                      <a:r>
                        <a:rPr lang="en-US" sz="1800" dirty="0" smtClean="0"/>
                        <a:t>events/time)</a:t>
                      </a:r>
                      <a:endParaRPr lang="en-US" sz="1800" dirty="0"/>
                    </a:p>
                  </a:txBody>
                  <a:tcPr marT="45719" marB="45719"/>
                </a:tc>
                <a:tc>
                  <a:txBody>
                    <a:bodyPr/>
                    <a:lstStyle/>
                    <a:p>
                      <a:pPr algn="ctr"/>
                      <a:r>
                        <a:rPr lang="en-US" sz="2000" dirty="0" smtClean="0">
                          <a:solidFill>
                            <a:schemeClr val="tx1"/>
                          </a:solidFill>
                        </a:rPr>
                        <a:t>Cox </a:t>
                      </a:r>
                      <a:endParaRPr lang="en-US" sz="2000" dirty="0">
                        <a:solidFill>
                          <a:schemeClr val="tx1"/>
                        </a:solidFill>
                      </a:endParaRPr>
                    </a:p>
                  </a:txBody>
                  <a:tcPr marT="45719" marB="45719"/>
                </a:tc>
                <a:tc>
                  <a:txBody>
                    <a:bodyPr/>
                    <a:lstStyle/>
                    <a:p>
                      <a:pPr algn="ctr"/>
                      <a:r>
                        <a:rPr lang="en-US" sz="2000" dirty="0" smtClean="0">
                          <a:solidFill>
                            <a:schemeClr val="tx1"/>
                          </a:solidFill>
                        </a:rPr>
                        <a:t>exp(b)=</a:t>
                      </a:r>
                      <a:r>
                        <a:rPr lang="en-US" sz="2000" dirty="0" smtClean="0">
                          <a:solidFill>
                            <a:srgbClr val="FF0000"/>
                          </a:solidFill>
                        </a:rPr>
                        <a:t>hazard rate ratio (HR) </a:t>
                      </a:r>
                      <a:r>
                        <a:rPr lang="en-US" sz="2000" dirty="0" smtClean="0">
                          <a:solidFill>
                            <a:schemeClr val="tx1"/>
                          </a:solidFill>
                        </a:rPr>
                        <a:t>for a one unit increase in X </a:t>
                      </a:r>
                    </a:p>
                    <a:p>
                      <a:pPr algn="ctr"/>
                      <a:endParaRPr lang="en-US" sz="2000" dirty="0" smtClean="0">
                        <a:solidFill>
                          <a:schemeClr val="tx1"/>
                        </a:solidFill>
                      </a:endParaRPr>
                    </a:p>
                    <a:p>
                      <a:pPr algn="ctr"/>
                      <a:r>
                        <a:rPr lang="en-US" sz="2400" dirty="0" smtClean="0">
                          <a:solidFill>
                            <a:schemeClr val="tx1"/>
                          </a:solidFill>
                        </a:rPr>
                        <a:t>S(t)</a:t>
                      </a:r>
                      <a:r>
                        <a:rPr lang="en-US" sz="2400" baseline="0" dirty="0" smtClean="0">
                          <a:solidFill>
                            <a:schemeClr val="tx1"/>
                          </a:solidFill>
                        </a:rPr>
                        <a:t> = S</a:t>
                      </a:r>
                      <a:r>
                        <a:rPr lang="en-US" sz="2400" baseline="-25000" dirty="0" smtClean="0">
                          <a:solidFill>
                            <a:schemeClr val="tx1"/>
                          </a:solidFill>
                        </a:rPr>
                        <a:t>0</a:t>
                      </a:r>
                      <a:r>
                        <a:rPr lang="en-US" sz="2400" baseline="0" dirty="0" smtClean="0">
                          <a:solidFill>
                            <a:schemeClr val="tx1"/>
                          </a:solidFill>
                        </a:rPr>
                        <a:t>(t)</a:t>
                      </a:r>
                      <a:r>
                        <a:rPr lang="en-US" sz="2400" baseline="30000" dirty="0" smtClean="0">
                          <a:solidFill>
                            <a:schemeClr val="tx1"/>
                          </a:solidFill>
                        </a:rPr>
                        <a:t>HR</a:t>
                      </a:r>
                      <a:endParaRPr lang="en-US" sz="2400" baseline="30000" dirty="0">
                        <a:solidFill>
                          <a:schemeClr val="tx1"/>
                        </a:solidFill>
                      </a:endParaRPr>
                    </a:p>
                  </a:txBody>
                  <a:tcPr marT="45719" marB="45719"/>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506736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4525963"/>
          </a:xfrm>
        </p:spPr>
        <p:txBody>
          <a:bodyPr/>
          <a:lstStyle/>
          <a:p>
            <a:pPr marL="0" indent="0">
              <a:buNone/>
            </a:pPr>
            <a:r>
              <a:rPr lang="en-US" dirty="0" smtClean="0"/>
              <a:t>Known confounders should be almost always be included in the regression equation whether they are significant or not. </a:t>
            </a:r>
          </a:p>
          <a:p>
            <a:pPr marL="0" indent="0">
              <a:buNone/>
            </a:pPr>
            <a:endParaRPr lang="en-US" dirty="0" smtClean="0"/>
          </a:p>
          <a:p>
            <a:pPr marL="0" indent="0">
              <a:buNone/>
            </a:pPr>
            <a:r>
              <a:rPr lang="en-US" dirty="0" smtClean="0"/>
              <a:t>Example: When determining if fertility drug dose is related to proportion who get pregnant, must include age, even if the p value for age is p=0.17.   </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54</a:t>
            </a:fld>
            <a:endParaRPr lang="en-US"/>
          </a:p>
        </p:txBody>
      </p:sp>
    </p:spTree>
    <p:extLst>
      <p:ext uri="{BB962C8B-B14F-4D97-AF65-F5344CB8AC3E}">
        <p14:creationId xmlns:p14="http://schemas.microsoft.com/office/powerpoint/2010/main" val="38811688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47700" y="87313"/>
            <a:ext cx="8229600" cy="1143000"/>
          </a:xfrm>
        </p:spPr>
        <p:txBody>
          <a:bodyPr/>
          <a:lstStyle/>
          <a:p>
            <a:r>
              <a:rPr lang="en-US" altLang="en-US" sz="3600" dirty="0" smtClean="0"/>
              <a:t>Linear </a:t>
            </a:r>
            <a:r>
              <a:rPr lang="en-US" altLang="en-US" sz="3600" dirty="0"/>
              <a:t>-</a:t>
            </a:r>
            <a:r>
              <a:rPr lang="en-US" altLang="en-US" sz="3600" dirty="0" smtClean="0"/>
              <a:t>Predictors of Y=SBP in children</a:t>
            </a:r>
            <a:br>
              <a:rPr lang="en-US" altLang="en-US" sz="3600" dirty="0" smtClean="0"/>
            </a:br>
            <a:r>
              <a:rPr lang="en-US" altLang="en-US" sz="2200" u="sng" dirty="0" smtClean="0"/>
              <a:t>Gilman et. al. JAMA, v 267, no 17, May 1992</a:t>
            </a:r>
          </a:p>
        </p:txBody>
      </p:sp>
      <p:pic>
        <p:nvPicPr>
          <p:cNvPr id="819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93888"/>
            <a:ext cx="845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1"/>
          <p:cNvSpPr txBox="1">
            <a:spLocks noChangeArrowheads="1"/>
          </p:cNvSpPr>
          <p:nvPr/>
        </p:nvSpPr>
        <p:spPr bwMode="auto">
          <a:xfrm>
            <a:off x="555625" y="1377950"/>
            <a:ext cx="8077200"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b="1"/>
              <a:t>Predicted SBP= -9.20 -2.27 Ca + 4.03 sex + 0.25 Ht + 2.02 BMI + 0.51 HR</a:t>
            </a:r>
          </a:p>
        </p:txBody>
      </p:sp>
    </p:spTree>
    <p:extLst>
      <p:ext uri="{BB962C8B-B14F-4D97-AF65-F5344CB8AC3E}">
        <p14:creationId xmlns:p14="http://schemas.microsoft.com/office/powerpoint/2010/main" val="15687479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57200" y="274638"/>
            <a:ext cx="8229600" cy="868362"/>
          </a:xfrm>
        </p:spPr>
        <p:txBody>
          <a:bodyPr/>
          <a:lstStyle/>
          <a:p>
            <a:r>
              <a:rPr lang="en-US" altLang="en-US" u="sng" smtClean="0"/>
              <a:t>Logistic regression</a:t>
            </a:r>
          </a:p>
        </p:txBody>
      </p:sp>
      <p:sp>
        <p:nvSpPr>
          <p:cNvPr id="11267" name="Rectangle 3"/>
          <p:cNvSpPr>
            <a:spLocks noGrp="1" noChangeArrowheads="1"/>
          </p:cNvSpPr>
          <p:nvPr>
            <p:ph type="body" idx="4294967295"/>
          </p:nvPr>
        </p:nvSpPr>
        <p:spPr>
          <a:xfrm>
            <a:off x="457200" y="1066800"/>
            <a:ext cx="8229600" cy="5257800"/>
          </a:xfrm>
        </p:spPr>
        <p:txBody>
          <a:bodyPr/>
          <a:lstStyle/>
          <a:p>
            <a:pPr>
              <a:buFontTx/>
              <a:buNone/>
            </a:pPr>
            <a:r>
              <a:rPr lang="en-US" altLang="en-US" sz="2800" b="1" smtClean="0"/>
              <a:t>       Predictors of in hospital infection </a:t>
            </a:r>
          </a:p>
          <a:p>
            <a:pPr>
              <a:buFontTx/>
              <a:buNone/>
            </a:pPr>
            <a:r>
              <a:rPr lang="en-US" altLang="en-US" sz="2800" b="1" u="sng" smtClean="0"/>
              <a:t>Characteristic    Odds Ratio (95% CI)  p</a:t>
            </a:r>
            <a:r>
              <a:rPr lang="en-US" altLang="en-US" sz="2800" b="1" i="1" u="sng" smtClean="0"/>
              <a:t> </a:t>
            </a:r>
            <a:r>
              <a:rPr lang="en-US" altLang="en-US" sz="2800" b="1" u="sng" smtClean="0"/>
              <a:t>value</a:t>
            </a:r>
            <a:endParaRPr lang="en-US" altLang="en-US" sz="2800" smtClean="0"/>
          </a:p>
          <a:p>
            <a:pPr>
              <a:buFontTx/>
              <a:buNone/>
            </a:pPr>
            <a:r>
              <a:rPr lang="fr-FR" altLang="en-US" sz="2800" smtClean="0"/>
              <a:t>  Incr APACHE score   1.15   (1.11-1.18)   &lt;.001</a:t>
            </a:r>
            <a:endParaRPr lang="en-US" altLang="en-US" sz="2800" smtClean="0"/>
          </a:p>
          <a:p>
            <a:pPr>
              <a:buFontTx/>
              <a:buNone/>
            </a:pPr>
            <a:r>
              <a:rPr lang="en-US" altLang="en-US" sz="2800" smtClean="0"/>
              <a:t>  </a:t>
            </a:r>
            <a:r>
              <a:rPr lang="fr-FR" altLang="en-US" sz="2800" smtClean="0"/>
              <a:t>Transfusion  (y/n)       4.15   (2.46-6.99)   &lt;.001</a:t>
            </a:r>
            <a:endParaRPr lang="en-US" altLang="en-US" sz="2800" smtClean="0"/>
          </a:p>
          <a:p>
            <a:pPr>
              <a:buFontTx/>
              <a:buNone/>
            </a:pPr>
            <a:r>
              <a:rPr lang="en-US" altLang="en-US" sz="2800" smtClean="0"/>
              <a:t>  Increasing age (yr)     1.03   (1.02-1.05)   &lt;.001</a:t>
            </a:r>
          </a:p>
          <a:p>
            <a:pPr>
              <a:buFontTx/>
              <a:buNone/>
            </a:pPr>
            <a:r>
              <a:rPr lang="en-US" altLang="en-US" sz="2800" smtClean="0"/>
              <a:t>  Malignancy                 2.60   (1.62-4.17)   &lt;.001</a:t>
            </a:r>
          </a:p>
          <a:p>
            <a:pPr>
              <a:buFontTx/>
              <a:buNone/>
            </a:pPr>
            <a:r>
              <a:rPr lang="en-US" altLang="en-US" sz="2800" smtClean="0"/>
              <a:t>  Max Temperature       0.70   (0.58-0.85)   &lt;.001</a:t>
            </a:r>
          </a:p>
          <a:p>
            <a:pPr>
              <a:buFontTx/>
              <a:buNone/>
            </a:pPr>
            <a:r>
              <a:rPr lang="en-US" altLang="en-US" sz="2800" smtClean="0"/>
              <a:t>  Adm to treat&gt;7 d        1.66   (1.05-2.61)    0.03</a:t>
            </a:r>
          </a:p>
          <a:p>
            <a:pPr>
              <a:buFontTx/>
              <a:buNone/>
            </a:pPr>
            <a:r>
              <a:rPr lang="en-US" altLang="en-US" sz="2800" smtClean="0"/>
              <a:t>  Female  (y/n)              1.32   (0.90-1.94)    0.16 </a:t>
            </a:r>
            <a:endParaRPr lang="en-US" altLang="en-US" sz="2400" smtClean="0"/>
          </a:p>
          <a:p>
            <a:pPr>
              <a:buFontTx/>
              <a:buNone/>
            </a:pPr>
            <a:r>
              <a:rPr lang="en-US" altLang="en-US" sz="2400" smtClean="0"/>
              <a:t>        </a:t>
            </a:r>
            <a:r>
              <a:rPr lang="en-US" altLang="en-US" sz="1800" smtClean="0"/>
              <a:t>*APACHE = Acute Physiology &amp; Chronic Health Evaluation Score</a:t>
            </a:r>
            <a:endParaRPr lang="en-US" altLang="en-US" smtClean="0"/>
          </a:p>
        </p:txBody>
      </p:sp>
    </p:spTree>
    <p:extLst>
      <p:ext uri="{BB962C8B-B14F-4D97-AF65-F5344CB8AC3E}">
        <p14:creationId xmlns:p14="http://schemas.microsoft.com/office/powerpoint/2010/main" val="33499392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lstStyle/>
          <a:p>
            <a:r>
              <a:rPr lang="en-US" dirty="0" smtClean="0"/>
              <a:t>Chung Overall survival (“at mean”) </a:t>
            </a: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57</a:t>
            </a:fld>
            <a:endParaRPr lang="en-US"/>
          </a:p>
        </p:txBody>
      </p:sp>
      <p:graphicFrame>
        <p:nvGraphicFramePr>
          <p:cNvPr id="5" name="Content Placeholder 4"/>
          <p:cNvGraphicFramePr>
            <a:graphicFrameLocks noGrp="1"/>
          </p:cNvGraphicFramePr>
          <p:nvPr>
            <p:ph idx="1"/>
            <p:extLst/>
          </p:nvPr>
        </p:nvGraphicFramePr>
        <p:xfrm>
          <a:off x="457200" y="14478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48065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99" y="93423"/>
            <a:ext cx="8229600" cy="1066800"/>
          </a:xfrm>
        </p:spPr>
        <p:txBody>
          <a:bodyPr>
            <a:normAutofit fontScale="90000"/>
          </a:bodyPr>
          <a:lstStyle/>
          <a:p>
            <a:r>
              <a:rPr lang="en-US" dirty="0" smtClean="0"/>
              <a:t> Breast Cancer recur/death</a:t>
            </a:r>
            <a:br>
              <a:rPr lang="en-US" dirty="0" smtClean="0"/>
            </a:br>
            <a:r>
              <a:rPr lang="en-US" sz="3100" dirty="0" smtClean="0"/>
              <a:t>(Chung) n=86 of </a:t>
            </a:r>
            <a:r>
              <a:rPr lang="en-US" sz="3100" dirty="0" smtClean="0">
                <a:solidFill>
                  <a:srgbClr val="FF0000"/>
                </a:solidFill>
              </a:rPr>
              <a:t>95</a:t>
            </a:r>
            <a:r>
              <a:rPr lang="en-US" sz="3100" dirty="0" smtClean="0"/>
              <a:t>, 23 failures, C=0.84 </a:t>
            </a:r>
            <a:endParaRPr lang="en-US" sz="31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0265492"/>
              </p:ext>
            </p:extLst>
          </p:nvPr>
        </p:nvGraphicFramePr>
        <p:xfrm>
          <a:off x="152400" y="1237561"/>
          <a:ext cx="8762999" cy="5341990"/>
        </p:xfrm>
        <a:graphic>
          <a:graphicData uri="http://schemas.openxmlformats.org/drawingml/2006/table">
            <a:tbl>
              <a:tblPr firstRow="1" firstCol="1" bandRow="1">
                <a:tableStyleId>{5C22544A-7EE6-4342-B048-85BDC9FD1C3A}</a:tableStyleId>
              </a:tblPr>
              <a:tblGrid>
                <a:gridCol w="2513635">
                  <a:extLst>
                    <a:ext uri="{9D8B030D-6E8A-4147-A177-3AD203B41FA5}">
                      <a16:colId xmlns="" xmlns:a16="http://schemas.microsoft.com/office/drawing/2014/main" val="20000"/>
                    </a:ext>
                  </a:extLst>
                </a:gridCol>
                <a:gridCol w="762965">
                  <a:extLst>
                    <a:ext uri="{9D8B030D-6E8A-4147-A177-3AD203B41FA5}">
                      <a16:colId xmlns="" xmlns:a16="http://schemas.microsoft.com/office/drawing/2014/main" val="20001"/>
                    </a:ext>
                  </a:extLst>
                </a:gridCol>
                <a:gridCol w="903531">
                  <a:extLst>
                    <a:ext uri="{9D8B030D-6E8A-4147-A177-3AD203B41FA5}">
                      <a16:colId xmlns="" xmlns:a16="http://schemas.microsoft.com/office/drawing/2014/main" val="20002"/>
                    </a:ext>
                  </a:extLst>
                </a:gridCol>
                <a:gridCol w="1333198">
                  <a:extLst>
                    <a:ext uri="{9D8B030D-6E8A-4147-A177-3AD203B41FA5}">
                      <a16:colId xmlns="" xmlns:a16="http://schemas.microsoft.com/office/drawing/2014/main" val="20003"/>
                    </a:ext>
                  </a:extLst>
                </a:gridCol>
                <a:gridCol w="1166548">
                  <a:extLst>
                    <a:ext uri="{9D8B030D-6E8A-4147-A177-3AD203B41FA5}">
                      <a16:colId xmlns="" xmlns:a16="http://schemas.microsoft.com/office/drawing/2014/main" val="20004"/>
                    </a:ext>
                  </a:extLst>
                </a:gridCol>
                <a:gridCol w="1166548">
                  <a:extLst>
                    <a:ext uri="{9D8B030D-6E8A-4147-A177-3AD203B41FA5}">
                      <a16:colId xmlns="" xmlns:a16="http://schemas.microsoft.com/office/drawing/2014/main" val="20005"/>
                    </a:ext>
                  </a:extLst>
                </a:gridCol>
                <a:gridCol w="916574">
                  <a:extLst>
                    <a:ext uri="{9D8B030D-6E8A-4147-A177-3AD203B41FA5}">
                      <a16:colId xmlns="" xmlns:a16="http://schemas.microsoft.com/office/drawing/2014/main" val="20006"/>
                    </a:ext>
                  </a:extLst>
                </a:gridCol>
              </a:tblGrid>
              <a:tr h="385845">
                <a:tc>
                  <a:txBody>
                    <a:bodyPr/>
                    <a:lstStyle/>
                    <a:p>
                      <a:pPr marL="0" marR="0" algn="ctr">
                        <a:lnSpc>
                          <a:spcPct val="115000"/>
                        </a:lnSpc>
                        <a:spcBef>
                          <a:spcPts val="0"/>
                        </a:spcBef>
                        <a:spcAft>
                          <a:spcPts val="0"/>
                        </a:spcAft>
                      </a:pPr>
                      <a:r>
                        <a:rPr lang="en-US" sz="1700" u="sng" dirty="0">
                          <a:solidFill>
                            <a:schemeClr val="tx1"/>
                          </a:solidFill>
                          <a:effectLst/>
                        </a:rPr>
                        <a:t>Predictor</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smtClean="0">
                          <a:solidFill>
                            <a:schemeClr val="tx1"/>
                          </a:solidFill>
                          <a:effectLst/>
                          <a:latin typeface="+mn-lt"/>
                          <a:ea typeface="+mn-ea"/>
                          <a:cs typeface="+mn-cs"/>
                        </a:rPr>
                        <a:t>b</a:t>
                      </a:r>
                      <a:endParaRPr lang="en-US" sz="14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smtClean="0">
                          <a:solidFill>
                            <a:schemeClr val="tx1"/>
                          </a:solidFill>
                          <a:effectLst/>
                        </a:rPr>
                        <a:t>SE(b)</a:t>
                      </a:r>
                      <a:endParaRPr lang="en-US" sz="14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err="1">
                          <a:solidFill>
                            <a:schemeClr val="tx1"/>
                          </a:solidFill>
                          <a:effectLst/>
                        </a:rPr>
                        <a:t>Haz</a:t>
                      </a:r>
                      <a:r>
                        <a:rPr lang="en-US" sz="1400" u="sng" dirty="0">
                          <a:solidFill>
                            <a:schemeClr val="tx1"/>
                          </a:solidFill>
                          <a:effectLst/>
                        </a:rPr>
                        <a:t> Rate Ratio</a:t>
                      </a:r>
                      <a:endParaRPr lang="en-US" sz="14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solidFill>
                            <a:schemeClr val="tx1"/>
                          </a:solidFill>
                          <a:effectLst/>
                        </a:rPr>
                        <a:t>Lower CL</a:t>
                      </a:r>
                      <a:endParaRPr lang="en-US" sz="14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solidFill>
                            <a:schemeClr val="tx1"/>
                          </a:solidFill>
                          <a:effectLst/>
                        </a:rPr>
                        <a:t>Upper CL</a:t>
                      </a:r>
                      <a:endParaRPr lang="en-US" sz="14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400" u="sng" dirty="0">
                          <a:solidFill>
                            <a:schemeClr val="tx1"/>
                          </a:solidFill>
                          <a:effectLst/>
                        </a:rPr>
                        <a:t>p value</a:t>
                      </a:r>
                      <a:endParaRPr lang="en-US" sz="1400" dirty="0">
                        <a:solidFill>
                          <a:schemeClr val="tx1"/>
                        </a:solidFill>
                        <a:effectLst/>
                        <a:latin typeface="Calibri"/>
                        <a:ea typeface="Calibri"/>
                        <a:cs typeface="Arial"/>
                      </a:endParaRPr>
                    </a:p>
                  </a:txBody>
                  <a:tcPr marL="68580" marR="68580" marT="0" marB="0" anchor="ctr"/>
                </a:tc>
                <a:extLst>
                  <a:ext uri="{0D108BD9-81ED-4DB2-BD59-A6C34878D82A}">
                    <a16:rowId xmlns="" xmlns:a16="http://schemas.microsoft.com/office/drawing/2014/main" val="10000"/>
                  </a:ext>
                </a:extLst>
              </a:tr>
              <a:tr h="602491">
                <a:tc>
                  <a:txBody>
                    <a:bodyPr/>
                    <a:lstStyle/>
                    <a:p>
                      <a:pPr marL="0" marR="0" algn="ctr">
                        <a:lnSpc>
                          <a:spcPct val="115000"/>
                        </a:lnSpc>
                        <a:spcBef>
                          <a:spcPts val="0"/>
                        </a:spcBef>
                        <a:spcAft>
                          <a:spcPts val="0"/>
                        </a:spcAft>
                      </a:pPr>
                      <a:r>
                        <a:rPr lang="en-US" sz="1700" dirty="0" smtClean="0">
                          <a:solidFill>
                            <a:schemeClr val="tx1"/>
                          </a:solidFill>
                          <a:effectLst/>
                        </a:rPr>
                        <a:t>Pre-Menopausal </a:t>
                      </a:r>
                      <a:r>
                        <a:rPr lang="en-US" sz="1700" dirty="0">
                          <a:solidFill>
                            <a:schemeClr val="tx1"/>
                          </a:solidFill>
                          <a:effectLst/>
                        </a:rPr>
                        <a:t>(vs </a:t>
                      </a:r>
                      <a:r>
                        <a:rPr lang="en-US" sz="1700" dirty="0" smtClean="0">
                          <a:solidFill>
                            <a:schemeClr val="tx1"/>
                          </a:solidFill>
                          <a:effectLst/>
                        </a:rPr>
                        <a:t>post)</a:t>
                      </a:r>
                    </a:p>
                  </a:txBody>
                  <a:tcPr marL="68580" marR="68580" marT="0" marB="0" anchor="ctr"/>
                </a:tc>
                <a:tc>
                  <a:txBody>
                    <a:bodyPr/>
                    <a:lstStyle/>
                    <a:p>
                      <a:pPr marL="0" marR="0" algn="ctr">
                        <a:lnSpc>
                          <a:spcPct val="115000"/>
                        </a:lnSpc>
                        <a:spcBef>
                          <a:spcPts val="0"/>
                        </a:spcBef>
                        <a:spcAft>
                          <a:spcPts val="0"/>
                        </a:spcAft>
                      </a:pPr>
                      <a:r>
                        <a:rPr lang="en-US" sz="1700" dirty="0" smtClean="0">
                          <a:effectLst/>
                        </a:rPr>
                        <a:t>0.750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0.552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2.12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0.72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6.25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0.1853</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1"/>
                  </a:ext>
                </a:extLst>
              </a:tr>
              <a:tr h="318636">
                <a:tc>
                  <a:txBody>
                    <a:bodyPr/>
                    <a:lstStyle/>
                    <a:p>
                      <a:endParaRPr lang="en-US" sz="1700" dirty="0">
                        <a:solidFill>
                          <a:schemeClr val="tx1"/>
                        </a:solidFill>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 xmlns:a16="http://schemas.microsoft.com/office/drawing/2014/main" val="10002"/>
                  </a:ext>
                </a:extLst>
              </a:tr>
              <a:tr h="598059">
                <a:tc>
                  <a:txBody>
                    <a:bodyPr/>
                    <a:lstStyle/>
                    <a:p>
                      <a:pPr marL="0" marR="0" algn="ctr">
                        <a:lnSpc>
                          <a:spcPct val="115000"/>
                        </a:lnSpc>
                        <a:spcBef>
                          <a:spcPts val="0"/>
                        </a:spcBef>
                        <a:spcAft>
                          <a:spcPts val="0"/>
                        </a:spcAft>
                      </a:pPr>
                      <a:r>
                        <a:rPr lang="en-US" sz="1700" dirty="0">
                          <a:solidFill>
                            <a:schemeClr val="tx1"/>
                          </a:solidFill>
                          <a:effectLst/>
                        </a:rPr>
                        <a:t>Positive nodes (yes or no)</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1.29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0.52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3.63</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1.29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10.28</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0.0152</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3"/>
                  </a:ext>
                </a:extLst>
              </a:tr>
              <a:tr h="318636">
                <a:tc>
                  <a:txBody>
                    <a:bodyPr/>
                    <a:lstStyle/>
                    <a:p>
                      <a:endParaRPr lang="en-US" sz="1700" dirty="0">
                        <a:solidFill>
                          <a:schemeClr val="tx1"/>
                        </a:solidFill>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 xmlns:a16="http://schemas.microsoft.com/office/drawing/2014/main" val="10004"/>
                  </a:ext>
                </a:extLst>
              </a:tr>
              <a:tr h="559474">
                <a:tc>
                  <a:txBody>
                    <a:bodyPr/>
                    <a:lstStyle/>
                    <a:p>
                      <a:pPr marL="0" marR="0" algn="ctr">
                        <a:lnSpc>
                          <a:spcPct val="115000"/>
                        </a:lnSpc>
                        <a:spcBef>
                          <a:spcPts val="0"/>
                        </a:spcBef>
                        <a:spcAft>
                          <a:spcPts val="0"/>
                        </a:spcAft>
                      </a:pPr>
                      <a:r>
                        <a:rPr lang="en-US" sz="1700" dirty="0">
                          <a:solidFill>
                            <a:schemeClr val="tx1"/>
                          </a:solidFill>
                          <a:effectLst/>
                        </a:rPr>
                        <a:t>Stage 2 vs 1</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2.12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0.70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8.30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2.11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32.59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0.0007</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5"/>
                  </a:ext>
                </a:extLst>
              </a:tr>
              <a:tr h="390473">
                <a:tc>
                  <a:txBody>
                    <a:bodyPr/>
                    <a:lstStyle/>
                    <a:p>
                      <a:pPr marL="0" marR="0" algn="ctr">
                        <a:lnSpc>
                          <a:spcPct val="115000"/>
                        </a:lnSpc>
                        <a:spcBef>
                          <a:spcPts val="0"/>
                        </a:spcBef>
                        <a:spcAft>
                          <a:spcPts val="0"/>
                        </a:spcAft>
                      </a:pPr>
                      <a:r>
                        <a:rPr lang="en-US" sz="1700" dirty="0">
                          <a:solidFill>
                            <a:schemeClr val="tx1"/>
                          </a:solidFill>
                          <a:effectLst/>
                        </a:rPr>
                        <a:t>Stage 3 vs 1</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0.98</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0.95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2.67</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0.42</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17.07</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0.3063</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6"/>
                  </a:ext>
                </a:extLst>
              </a:tr>
              <a:tr h="424428">
                <a:tc>
                  <a:txBody>
                    <a:bodyPr/>
                    <a:lstStyle/>
                    <a:p>
                      <a:pPr marL="0" marR="0" algn="ctr">
                        <a:lnSpc>
                          <a:spcPct val="115000"/>
                        </a:lnSpc>
                        <a:spcBef>
                          <a:spcPts val="0"/>
                        </a:spcBef>
                        <a:spcAft>
                          <a:spcPts val="0"/>
                        </a:spcAft>
                      </a:pPr>
                      <a:r>
                        <a:rPr lang="en-US" sz="1700" dirty="0">
                          <a:solidFill>
                            <a:schemeClr val="tx1"/>
                          </a:solidFill>
                          <a:effectLst/>
                        </a:rPr>
                        <a:t>Stage 4 vs 1</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3.85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0.91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46.83</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7.94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276.3</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&lt; 0.001</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7"/>
                  </a:ext>
                </a:extLst>
              </a:tr>
              <a:tr h="318636">
                <a:tc>
                  <a:txBody>
                    <a:bodyPr/>
                    <a:lstStyle/>
                    <a:p>
                      <a:endParaRPr lang="en-US" sz="1700" dirty="0">
                        <a:solidFill>
                          <a:schemeClr val="tx1"/>
                        </a:solidFill>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 </a:t>
                      </a:r>
                      <a:endParaRPr lang="en-US" sz="1700" dirty="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 xmlns:a16="http://schemas.microsoft.com/office/drawing/2014/main" val="10008"/>
                  </a:ext>
                </a:extLst>
              </a:tr>
              <a:tr h="540182">
                <a:tc>
                  <a:txBody>
                    <a:bodyPr/>
                    <a:lstStyle/>
                    <a:p>
                      <a:pPr marL="0" marR="0" algn="ctr">
                        <a:lnSpc>
                          <a:spcPct val="115000"/>
                        </a:lnSpc>
                        <a:spcBef>
                          <a:spcPts val="0"/>
                        </a:spcBef>
                        <a:spcAft>
                          <a:spcPts val="0"/>
                        </a:spcAft>
                      </a:pPr>
                      <a:r>
                        <a:rPr lang="en-US" sz="1700" dirty="0">
                          <a:solidFill>
                            <a:schemeClr val="tx1"/>
                          </a:solidFill>
                          <a:effectLst/>
                        </a:rPr>
                        <a:t>Positive tumor margin</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1.15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0.51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3.14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1.15</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latin typeface="+mn-lt"/>
                          <a:ea typeface="+mn-ea"/>
                          <a:cs typeface="+mn-cs"/>
                        </a:rPr>
                        <a:t>8.59</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0.0350</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09"/>
                  </a:ext>
                </a:extLst>
              </a:tr>
              <a:tr h="68096">
                <a:tc>
                  <a:txBody>
                    <a:bodyPr/>
                    <a:lstStyle/>
                    <a:p>
                      <a:endParaRPr lang="en-US" sz="1700" dirty="0">
                        <a:solidFill>
                          <a:schemeClr val="tx1"/>
                        </a:solidFill>
                        <a:effectLst/>
                        <a:latin typeface="Calibri"/>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a:effectLst/>
                        </a:rPr>
                        <a:t> </a:t>
                      </a:r>
                      <a:endParaRPr lang="en-US" sz="1700">
                        <a:effectLst/>
                        <a:latin typeface="Calibri"/>
                        <a:ea typeface="Calibri"/>
                        <a:cs typeface="Arial"/>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tc>
                  <a:txBody>
                    <a:bodyPr/>
                    <a:lstStyle/>
                    <a:p>
                      <a:endParaRPr lang="en-US" sz="1700" dirty="0">
                        <a:effectLst/>
                        <a:latin typeface="Calibri"/>
                      </a:endParaRPr>
                    </a:p>
                  </a:txBody>
                  <a:tcPr marL="68580" marR="68580" marT="0" marB="0" anchor="ctr"/>
                </a:tc>
                <a:extLst>
                  <a:ext uri="{0D108BD9-81ED-4DB2-BD59-A6C34878D82A}">
                    <a16:rowId xmlns="" xmlns:a16="http://schemas.microsoft.com/office/drawing/2014/main" val="10010"/>
                  </a:ext>
                </a:extLst>
              </a:tr>
              <a:tr h="482305">
                <a:tc>
                  <a:txBody>
                    <a:bodyPr/>
                    <a:lstStyle/>
                    <a:p>
                      <a:pPr marL="0" marR="0" algn="ctr">
                        <a:lnSpc>
                          <a:spcPct val="115000"/>
                        </a:lnSpc>
                        <a:spcBef>
                          <a:spcPts val="0"/>
                        </a:spcBef>
                        <a:spcAft>
                          <a:spcPts val="0"/>
                        </a:spcAft>
                      </a:pPr>
                      <a:r>
                        <a:rPr lang="en-US" sz="1700" dirty="0">
                          <a:solidFill>
                            <a:schemeClr val="tx1"/>
                          </a:solidFill>
                          <a:effectLst/>
                        </a:rPr>
                        <a:t>Neoadjuvant chemo</a:t>
                      </a:r>
                      <a:endParaRPr lang="en-US" sz="1700" dirty="0">
                        <a:solidFill>
                          <a:schemeClr val="tx1"/>
                        </a:solidFill>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a:effectLst/>
                        </a:rPr>
                        <a:t>-</a:t>
                      </a:r>
                      <a:r>
                        <a:rPr lang="en-US" sz="1700" dirty="0" smtClean="0">
                          <a:effectLst/>
                        </a:rPr>
                        <a:t>1.61</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0.84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0.20</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0.04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1.04</a:t>
                      </a:r>
                      <a:endParaRPr lang="en-US" sz="1700" dirty="0">
                        <a:effectLst/>
                        <a:latin typeface="Calibri"/>
                        <a:ea typeface="Calibri"/>
                        <a:cs typeface="Arial"/>
                      </a:endParaRPr>
                    </a:p>
                  </a:txBody>
                  <a:tcPr marL="68580" marR="68580" marT="0" marB="0" anchor="ctr"/>
                </a:tc>
                <a:tc>
                  <a:txBody>
                    <a:bodyPr/>
                    <a:lstStyle/>
                    <a:p>
                      <a:pPr marL="0" marR="0" algn="ctr">
                        <a:lnSpc>
                          <a:spcPct val="115000"/>
                        </a:lnSpc>
                        <a:spcBef>
                          <a:spcPts val="0"/>
                        </a:spcBef>
                        <a:spcAft>
                          <a:spcPts val="0"/>
                        </a:spcAft>
                      </a:pPr>
                      <a:r>
                        <a:rPr lang="en-US" sz="1700" dirty="0" smtClean="0">
                          <a:effectLst/>
                        </a:rPr>
                        <a:t>0.0483</a:t>
                      </a:r>
                      <a:endParaRPr lang="en-US" sz="1700" dirty="0">
                        <a:effectLst/>
                        <a:latin typeface="Calibri"/>
                        <a:ea typeface="Calibri"/>
                        <a:cs typeface="Arial"/>
                      </a:endParaRPr>
                    </a:p>
                  </a:txBody>
                  <a:tcPr marL="68580" marR="68580" marT="0" marB="0" anchor="ctr"/>
                </a:tc>
                <a:extLst>
                  <a:ext uri="{0D108BD9-81ED-4DB2-BD59-A6C34878D82A}">
                    <a16:rowId xmlns="" xmlns:a16="http://schemas.microsoft.com/office/drawing/2014/main" val="10011"/>
                  </a:ext>
                </a:extLst>
              </a:tr>
            </a:tbl>
          </a:graphicData>
        </a:graphic>
      </p:graphicFrame>
      <p:sp>
        <p:nvSpPr>
          <p:cNvPr id="4" name="Slide Number Placeholder 3"/>
          <p:cNvSpPr>
            <a:spLocks noGrp="1"/>
          </p:cNvSpPr>
          <p:nvPr>
            <p:ph type="sldNum" sz="quarter" idx="12"/>
          </p:nvPr>
        </p:nvSpPr>
        <p:spPr>
          <a:xfrm>
            <a:off x="8229600" y="6439458"/>
            <a:ext cx="762000" cy="476250"/>
          </a:xfrm>
        </p:spPr>
        <p:txBody>
          <a:bodyPr/>
          <a:lstStyle/>
          <a:p>
            <a:fld id="{C39143DD-354A-4EFA-A092-21C168AE65E5}" type="slidenum">
              <a:rPr lang="en-US" smtClean="0"/>
              <a:pPr/>
              <a:t>58</a:t>
            </a:fld>
            <a:endParaRPr lang="en-US" dirty="0"/>
          </a:p>
        </p:txBody>
      </p:sp>
      <p:sp>
        <p:nvSpPr>
          <p:cNvPr id="6" name="Rectangle 1"/>
          <p:cNvSpPr>
            <a:spLocks noChangeArrowheads="1"/>
          </p:cNvSpPr>
          <p:nvPr/>
        </p:nvSpPr>
        <p:spPr bwMode="auto">
          <a:xfrm>
            <a:off x="1566863" y="24590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99335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fontScale="90000"/>
          </a:bodyPr>
          <a:lstStyle/>
          <a:p>
            <a:r>
              <a:rPr lang="en-US" dirty="0" smtClean="0"/>
              <a:t>Forest plot- Chung model</a:t>
            </a:r>
            <a:endParaRPr lang="en-US" dirty="0"/>
          </a:p>
        </p:txBody>
      </p:sp>
      <p:sp>
        <p:nvSpPr>
          <p:cNvPr id="4" name="Slide Number Placeholder 3"/>
          <p:cNvSpPr>
            <a:spLocks noGrp="1"/>
          </p:cNvSpPr>
          <p:nvPr>
            <p:ph type="sldNum" sz="quarter" idx="12"/>
          </p:nvPr>
        </p:nvSpPr>
        <p:spPr/>
        <p:txBody>
          <a:bodyPr/>
          <a:lstStyle/>
          <a:p>
            <a:fld id="{C39143DD-354A-4EFA-A092-21C168AE65E5}" type="slidenum">
              <a:rPr lang="en-US" smtClean="0"/>
              <a:pPr/>
              <a:t>59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81084"/>
            <a:ext cx="7075487" cy="527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274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“Yardstick” is critical </a:t>
            </a:r>
            <a:endParaRPr lang="en-US" dirty="0"/>
          </a:p>
        </p:txBody>
      </p:sp>
      <p:sp>
        <p:nvSpPr>
          <p:cNvPr id="3" name="Content Placeholder 2"/>
          <p:cNvSpPr>
            <a:spLocks noGrp="1"/>
          </p:cNvSpPr>
          <p:nvPr>
            <p:ph idx="1"/>
          </p:nvPr>
        </p:nvSpPr>
        <p:spPr>
          <a:xfrm>
            <a:off x="457200" y="5562600"/>
            <a:ext cx="8229600" cy="563563"/>
          </a:xfrm>
        </p:spPr>
        <p:txBody>
          <a:bodyPr>
            <a:normAutofit lnSpcReduction="10000"/>
          </a:bodyPr>
          <a:lstStyle/>
          <a:p>
            <a:pPr marL="0" indent="0">
              <a:buNone/>
            </a:pPr>
            <a:r>
              <a:rPr lang="en-US" dirty="0" smtClean="0"/>
              <a:t>               </a:t>
            </a:r>
            <a:r>
              <a:rPr lang="en-US" dirty="0" smtClean="0">
                <a:solidFill>
                  <a:srgbClr val="FF0000"/>
                </a:solidFill>
              </a:rPr>
              <a:t>yardstick:</a:t>
            </a:r>
            <a:r>
              <a:rPr lang="en-US" dirty="0" smtClean="0"/>
              <a:t>  </a:t>
            </a:r>
            <a:r>
              <a:rPr lang="en-US" dirty="0" smtClean="0">
                <a:solidFill>
                  <a:srgbClr val="FF0000"/>
                </a:solidFill>
              </a:rPr>
              <a:t>_________  10 meters </a:t>
            </a:r>
            <a:endParaRPr lang="en-US" dirty="0">
              <a:solidFill>
                <a:srgbClr val="FF0000"/>
              </a:solidFill>
            </a:endParaRPr>
          </a:p>
        </p:txBody>
      </p:sp>
      <p:pic>
        <p:nvPicPr>
          <p:cNvPr id="1026" name="Picture 2" descr="http://www.publicdomainpictures.net/pictures/10000/nahled/fallen-boulder-rock-14531279383917feY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270" y="1295400"/>
            <a:ext cx="58578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3633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602" y="1066800"/>
            <a:ext cx="8229600" cy="4525963"/>
          </a:xfrm>
        </p:spPr>
        <p:txBody>
          <a:bodyPr/>
          <a:lstStyle/>
          <a:p>
            <a:pPr marL="0" indent="0" algn="ctr">
              <a:buNone/>
            </a:pPr>
            <a:r>
              <a:rPr lang="en-US" dirty="0" smtClean="0"/>
              <a:t>Cox model calculator demo here. </a:t>
            </a:r>
            <a:endParaRPr lang="en-US" dirty="0"/>
          </a:p>
        </p:txBody>
      </p:sp>
      <p:sp>
        <p:nvSpPr>
          <p:cNvPr id="4" name="Slide Number Placeholder 3"/>
          <p:cNvSpPr>
            <a:spLocks noGrp="1"/>
          </p:cNvSpPr>
          <p:nvPr>
            <p:ph type="sldNum" sz="quarter" idx="12"/>
          </p:nvPr>
        </p:nvSpPr>
        <p:spPr/>
        <p:txBody>
          <a:bodyPr/>
          <a:lstStyle/>
          <a:p>
            <a:pPr>
              <a:defRPr/>
            </a:pPr>
            <a:fld id="{B35C6452-CA96-4378-9110-FAFB105E9115}" type="slidenum">
              <a:rPr lang="en-US" smtClean="0"/>
              <a:pPr>
                <a:defRPr/>
              </a:pPr>
              <a:t>60</a:t>
            </a:fld>
            <a:endParaRPr lang="en-US"/>
          </a:p>
        </p:txBody>
      </p:sp>
    </p:spTree>
    <p:extLst>
      <p:ext uri="{BB962C8B-B14F-4D97-AF65-F5344CB8AC3E}">
        <p14:creationId xmlns:p14="http://schemas.microsoft.com/office/powerpoint/2010/main" val="379416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Weight loss comparison</a:t>
            </a:r>
            <a:endParaRPr lang="en-US" b="1"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      </a:t>
            </a:r>
            <a:r>
              <a:rPr lang="en-US" u="sng" dirty="0" smtClean="0"/>
              <a:t>Diet       mean weight loss (</a:t>
            </a:r>
            <a:r>
              <a:rPr lang="en-US" u="sng" dirty="0" err="1" smtClean="0"/>
              <a:t>lbs</a:t>
            </a:r>
            <a:r>
              <a:rPr lang="en-US" u="sng" dirty="0" smtClean="0"/>
              <a:t>)    n</a:t>
            </a:r>
          </a:p>
          <a:p>
            <a:pPr marL="0" indent="0">
              <a:buNone/>
            </a:pPr>
            <a:r>
              <a:rPr lang="en-US" dirty="0" smtClean="0"/>
              <a:t>       </a:t>
            </a:r>
            <a:r>
              <a:rPr lang="en-US" dirty="0" err="1" smtClean="0"/>
              <a:t>Pritikin</a:t>
            </a:r>
            <a:r>
              <a:rPr lang="en-US" dirty="0" smtClean="0"/>
              <a:t>               5.0                    20</a:t>
            </a:r>
          </a:p>
          <a:p>
            <a:pPr marL="0" indent="0">
              <a:buNone/>
            </a:pPr>
            <a:r>
              <a:rPr lang="en-US" dirty="0"/>
              <a:t> </a:t>
            </a:r>
            <a:r>
              <a:rPr lang="en-US" dirty="0" smtClean="0"/>
              <a:t>      </a:t>
            </a:r>
            <a:r>
              <a:rPr lang="en-US" u="sng" dirty="0" smtClean="0"/>
              <a:t>UCLA GS          9.0                    20</a:t>
            </a:r>
          </a:p>
          <a:p>
            <a:pPr marL="0" indent="0">
              <a:buNone/>
            </a:pPr>
            <a:r>
              <a:rPr lang="en-US" dirty="0" smtClean="0"/>
              <a:t>  mean difference     4.0 </a:t>
            </a:r>
          </a:p>
          <a:p>
            <a:pPr marL="0" indent="0">
              <a:buNone/>
            </a:pPr>
            <a:endParaRPr lang="en-US" dirty="0" smtClean="0"/>
          </a:p>
          <a:p>
            <a:pPr marL="0" indent="0">
              <a:buNone/>
            </a:pPr>
            <a:r>
              <a:rPr lang="en-US" b="1" dirty="0" smtClean="0"/>
              <a:t>          Is 4.0 </a:t>
            </a:r>
            <a:r>
              <a:rPr lang="en-US" b="1" dirty="0" err="1" smtClean="0"/>
              <a:t>lbs</a:t>
            </a:r>
            <a:r>
              <a:rPr lang="en-US" b="1" dirty="0" smtClean="0"/>
              <a:t>  a “big” difference?  </a:t>
            </a:r>
          </a:p>
          <a:p>
            <a:pPr marL="0" indent="0">
              <a:buNone/>
            </a:pPr>
            <a:r>
              <a:rPr lang="en-US" dirty="0" smtClean="0"/>
              <a:t>Compared to what?  What is the “yardstick”?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3507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smtClean="0"/>
              <a:t>The variation yardstick</a:t>
            </a:r>
            <a:endParaRPr lang="en-US" dirty="0"/>
          </a:p>
        </p:txBody>
      </p:sp>
      <p:sp>
        <p:nvSpPr>
          <p:cNvPr id="3" name="Content Placeholder 2"/>
          <p:cNvSpPr>
            <a:spLocks noGrp="1"/>
          </p:cNvSpPr>
          <p:nvPr>
            <p:ph idx="1"/>
          </p:nvPr>
        </p:nvSpPr>
        <p:spPr>
          <a:xfrm>
            <a:off x="762000" y="990601"/>
            <a:ext cx="7924800" cy="685799"/>
          </a:xfrm>
        </p:spPr>
        <p:txBody>
          <a:bodyPr>
            <a:normAutofit fontScale="77500" lnSpcReduction="20000"/>
          </a:bodyPr>
          <a:lstStyle/>
          <a:p>
            <a:pPr marL="0" indent="0">
              <a:buNone/>
            </a:pPr>
            <a:r>
              <a:rPr lang="en-US" dirty="0"/>
              <a:t> </a:t>
            </a:r>
            <a:r>
              <a:rPr lang="en-US" dirty="0" smtClean="0"/>
              <a:t>        </a:t>
            </a:r>
            <a:r>
              <a:rPr lang="en-US" b="1" dirty="0" smtClean="0"/>
              <a:t>SD = 1 </a:t>
            </a:r>
            <a:r>
              <a:rPr lang="en-US" b="1" dirty="0" err="1" smtClean="0"/>
              <a:t>lb</a:t>
            </a:r>
            <a:r>
              <a:rPr lang="en-US" dirty="0" smtClean="0"/>
              <a:t>, </a:t>
            </a:r>
            <a:r>
              <a:rPr lang="en-US" dirty="0" err="1" smtClean="0"/>
              <a:t>SE</a:t>
            </a:r>
            <a:r>
              <a:rPr lang="en-US" baseline="-25000" dirty="0" err="1" smtClean="0"/>
              <a:t>diff</a:t>
            </a:r>
            <a:r>
              <a:rPr lang="en-US" dirty="0" smtClean="0"/>
              <a:t>=0.32 ,  t=12.6, p value &lt; 0.0001</a:t>
            </a:r>
            <a:endParaRPr lang="en-US" dirty="0"/>
          </a:p>
        </p:txBody>
      </p:sp>
      <p:graphicFrame>
        <p:nvGraphicFramePr>
          <p:cNvPr id="5" name="Chart 4"/>
          <p:cNvGraphicFramePr>
            <a:graphicFrameLocks/>
          </p:cNvGraphicFramePr>
          <p:nvPr>
            <p:extLst/>
          </p:nvPr>
        </p:nvGraphicFramePr>
        <p:xfrm>
          <a:off x="1371600" y="1676400"/>
          <a:ext cx="6705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38974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lstStyle/>
          <a:p>
            <a:r>
              <a:rPr lang="en-US" dirty="0" smtClean="0"/>
              <a:t>The variation yardstick</a:t>
            </a:r>
            <a:endParaRPr lang="en-US" dirty="0"/>
          </a:p>
        </p:txBody>
      </p:sp>
      <p:sp>
        <p:nvSpPr>
          <p:cNvPr id="3" name="Content Placeholder 2"/>
          <p:cNvSpPr>
            <a:spLocks noGrp="1"/>
          </p:cNvSpPr>
          <p:nvPr>
            <p:ph idx="1"/>
          </p:nvPr>
        </p:nvSpPr>
        <p:spPr>
          <a:xfrm>
            <a:off x="381000" y="1016172"/>
            <a:ext cx="8458200" cy="533399"/>
          </a:xfrm>
        </p:spPr>
        <p:txBody>
          <a:bodyPr>
            <a:normAutofit fontScale="85000" lnSpcReduction="10000"/>
          </a:bodyPr>
          <a:lstStyle/>
          <a:p>
            <a:pPr marL="0" indent="0">
              <a:buNone/>
            </a:pPr>
            <a:r>
              <a:rPr lang="en-US" dirty="0"/>
              <a:t> </a:t>
            </a:r>
            <a:r>
              <a:rPr lang="en-US" dirty="0" smtClean="0"/>
              <a:t>        </a:t>
            </a:r>
            <a:r>
              <a:rPr lang="en-US" b="1" dirty="0" smtClean="0"/>
              <a:t>SD = 5 </a:t>
            </a:r>
            <a:r>
              <a:rPr lang="en-US" b="1" dirty="0" err="1" smtClean="0"/>
              <a:t>lbs</a:t>
            </a:r>
            <a:r>
              <a:rPr lang="en-US" b="1" dirty="0" smtClean="0"/>
              <a:t> </a:t>
            </a:r>
            <a:r>
              <a:rPr lang="en-US" dirty="0" smtClean="0"/>
              <a:t>, </a:t>
            </a:r>
            <a:r>
              <a:rPr lang="en-US" dirty="0" err="1" smtClean="0"/>
              <a:t>SE</a:t>
            </a:r>
            <a:r>
              <a:rPr lang="en-US" baseline="-25000" dirty="0" err="1" smtClean="0"/>
              <a:t>diff</a:t>
            </a:r>
            <a:r>
              <a:rPr lang="en-US" dirty="0" smtClean="0"/>
              <a:t>=1.58,  t= 2.5, p value = 0.02</a:t>
            </a:r>
            <a:endParaRPr lang="en-US" dirty="0"/>
          </a:p>
        </p:txBody>
      </p:sp>
      <p:graphicFrame>
        <p:nvGraphicFramePr>
          <p:cNvPr id="5" name="Chart 4"/>
          <p:cNvGraphicFramePr>
            <a:graphicFrameLocks/>
          </p:cNvGraphicFramePr>
          <p:nvPr>
            <p:extLst/>
          </p:nvPr>
        </p:nvGraphicFramePr>
        <p:xfrm>
          <a:off x="1752600" y="1581150"/>
          <a:ext cx="6400800" cy="44386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1976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1469</TotalTime>
  <Words>3046</Words>
  <Application>Microsoft Office PowerPoint</Application>
  <PresentationFormat>On-screen Show (4:3)</PresentationFormat>
  <Paragraphs>738</Paragraphs>
  <Slides>60</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8" baseType="lpstr">
      <vt:lpstr>Arial</vt:lpstr>
      <vt:lpstr>Calibri</vt:lpstr>
      <vt:lpstr>Cambria Math</vt:lpstr>
      <vt:lpstr>Symbol</vt:lpstr>
      <vt:lpstr>Times New Roman</vt:lpstr>
      <vt:lpstr>Wingdings</vt:lpstr>
      <vt:lpstr>Default Design</vt:lpstr>
      <vt:lpstr>Acrobat Document</vt:lpstr>
      <vt:lpstr>PowerPoint Presentation</vt:lpstr>
      <vt:lpstr>Comparing means-ANOVA</vt:lpstr>
      <vt:lpstr>Fundamentals- comparing means</vt:lpstr>
      <vt:lpstr>The “Yardstick” is critical </vt:lpstr>
      <vt:lpstr>The “Yardstick” is critical </vt:lpstr>
      <vt:lpstr>The “Yardstick” is critical </vt:lpstr>
      <vt:lpstr>Weight loss comparison</vt:lpstr>
      <vt:lpstr>The variation yardstick</vt:lpstr>
      <vt:lpstr>The variation yardstick</vt:lpstr>
      <vt:lpstr>The SD is the yardstick</vt:lpstr>
      <vt:lpstr>Variance (SD) homogeneity assumed true for usual ANOVA, SDs are pooled</vt:lpstr>
      <vt:lpstr>For ANOVA- Pooled SDe   the common yardstick</vt:lpstr>
      <vt:lpstr>t test vs ANOVA – not the same</vt:lpstr>
      <vt:lpstr>t tests vs ANOVA (cont.) </vt:lpstr>
      <vt:lpstr>t tests vs ANOVA (cont.) </vt:lpstr>
      <vt:lpstr>TBI expt-time to fall off rotating rod</vt:lpstr>
      <vt:lpstr>Means &amp; SDs in seconds</vt:lpstr>
      <vt:lpstr>Example: KO-no TBI vs KO-TBI</vt:lpstr>
      <vt:lpstr>Multiplicity &amp; F tests</vt:lpstr>
      <vt:lpstr>PowerPoint Presentation</vt:lpstr>
      <vt:lpstr>Overall F screening test</vt:lpstr>
      <vt:lpstr>One way analysis of variance time to fall data,  k= 4 groups,  df= k-1=3  </vt:lpstr>
      <vt:lpstr>Post hoc: t vs Tukey q, k=4</vt:lpstr>
      <vt:lpstr>When to do non parametric tests</vt:lpstr>
      <vt:lpstr> Does data follow a Gaussian distribution?  (Yoon et. al., Sleep Medicine, 2019). ESS=Epworth Sleep Scale, NOSE=Nasal Obstruction Symptom AHI= apnea-hypopnea index=# apneas/hr  ODI=Oxygen Desaturation Index </vt:lpstr>
      <vt:lpstr>Example: Estradiol=E2 (pg/mL) (menstruating females)</vt:lpstr>
      <vt:lpstr>PowerPoint Presentation</vt:lpstr>
      <vt:lpstr>Ex: Riddle, J. of Perinatology (2006) 26, 556–561 </vt:lpstr>
      <vt:lpstr>Simple Linear Regression statistics</vt:lpstr>
      <vt:lpstr>Ex:  X=age (yrs) vs Y=SBP (mmHg)</vt:lpstr>
      <vt:lpstr>“Residual” error</vt:lpstr>
      <vt:lpstr> age vs SBP in women - Predicted SBP (mmHg) = 81.5 + 1.22 age, r=0.72,  R2=0.515</vt:lpstr>
      <vt:lpstr>Confidence intervals (CI) Prediction intervals (PI)</vt:lpstr>
      <vt:lpstr>R squared statistic measure of model accuracy </vt:lpstr>
      <vt:lpstr>How big should R2 be?</vt:lpstr>
      <vt:lpstr>Correlation coefficient (r)</vt:lpstr>
      <vt:lpstr>Correlation-interpretation,  |r| &lt; 1</vt:lpstr>
      <vt:lpstr>Slope is related to correlation (simple regression)</vt:lpstr>
      <vt:lpstr>Pearson vs Spearman corr=r</vt:lpstr>
      <vt:lpstr>Pearson r vs Spearman rs</vt:lpstr>
      <vt:lpstr>Pearson r vs Spearman rs</vt:lpstr>
      <vt:lpstr>PowerPoint Presentation</vt:lpstr>
      <vt:lpstr>Limits to linear regression – “Pathological” Behavior  Ŷ = 3 + 0.5 X,     r = 0.817,    SDe = 13.75,     n=11 (for all four datasets below) </vt:lpstr>
      <vt:lpstr>Simpson’s paradox</vt:lpstr>
      <vt:lpstr>Simpson’s paradox (cont.)</vt:lpstr>
      <vt:lpstr>Mean changes do not imply correlation </vt:lpstr>
      <vt:lpstr>Check –Linearity, (restricted) cubic spline</vt:lpstr>
      <vt:lpstr>Check linearity - ANDRO by BMI assume linear, R2=0.153 assume spline, R2=0.165 p value = 0.8130 (LR test, null is linear)</vt:lpstr>
      <vt:lpstr>PowerPoint Presentation</vt:lpstr>
      <vt:lpstr>Supervised Machine Learning</vt:lpstr>
      <vt:lpstr>Multiple Regressions are equations  </vt:lpstr>
      <vt:lpstr>“Regressions-generalized linear model”</vt:lpstr>
      <vt:lpstr>Regression coefficient (b) interpretation</vt:lpstr>
      <vt:lpstr>PowerPoint Presentation</vt:lpstr>
      <vt:lpstr>Linear -Predictors of Y=SBP in children Gilman et. al. JAMA, v 267, no 17, May 1992</vt:lpstr>
      <vt:lpstr>Logistic regression</vt:lpstr>
      <vt:lpstr>Chung Overall survival (“at mean”) </vt:lpstr>
      <vt:lpstr> Breast Cancer recur/death (Chung) n=86 of 95, 23 failures, C=0.84 </vt:lpstr>
      <vt:lpstr>Forest plot- Chung model</vt:lpstr>
      <vt:lpstr>PowerPoint Presentation</vt:lpstr>
    </vt:vector>
  </TitlesOfParts>
  <Company>UCLA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Gornbein</dc:creator>
  <cp:lastModifiedBy>gornbein</cp:lastModifiedBy>
  <cp:revision>510</cp:revision>
  <dcterms:created xsi:type="dcterms:W3CDTF">2007-07-18T20:26:58Z</dcterms:created>
  <dcterms:modified xsi:type="dcterms:W3CDTF">2022-06-10T00:47:35Z</dcterms:modified>
</cp:coreProperties>
</file>