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95" r:id="rId2"/>
    <p:sldId id="396" r:id="rId3"/>
    <p:sldId id="397" r:id="rId4"/>
    <p:sldId id="406" r:id="rId5"/>
    <p:sldId id="398" r:id="rId6"/>
    <p:sldId id="399" r:id="rId7"/>
    <p:sldId id="400" r:id="rId8"/>
    <p:sldId id="470" r:id="rId9"/>
    <p:sldId id="401" r:id="rId10"/>
    <p:sldId id="411" r:id="rId11"/>
    <p:sldId id="403" r:id="rId12"/>
    <p:sldId id="404" r:id="rId13"/>
    <p:sldId id="435" r:id="rId14"/>
    <p:sldId id="436" r:id="rId15"/>
    <p:sldId id="405" r:id="rId16"/>
    <p:sldId id="407" r:id="rId17"/>
    <p:sldId id="408" r:id="rId18"/>
    <p:sldId id="409" r:id="rId19"/>
    <p:sldId id="412" r:id="rId20"/>
    <p:sldId id="410" r:id="rId21"/>
    <p:sldId id="413" r:id="rId22"/>
    <p:sldId id="414" r:id="rId23"/>
    <p:sldId id="416" r:id="rId24"/>
    <p:sldId id="415"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34" r:id="rId38"/>
    <p:sldId id="429" r:id="rId39"/>
    <p:sldId id="430" r:id="rId40"/>
    <p:sldId id="431" r:id="rId41"/>
    <p:sldId id="432" r:id="rId42"/>
    <p:sldId id="43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3603" autoAdjust="0"/>
  </p:normalViewPr>
  <p:slideViewPr>
    <p:cSldViewPr>
      <p:cViewPr varScale="1">
        <p:scale>
          <a:sx n="87" d="100"/>
          <a:sy n="87" d="100"/>
        </p:scale>
        <p:origin x="108" y="384"/>
      </p:cViewPr>
      <p:guideLst>
        <p:guide orient="horz" pos="2160"/>
        <p:guide pos="2880"/>
      </p:guideLst>
    </p:cSldViewPr>
  </p:slideViewPr>
  <p:outlineViewPr>
    <p:cViewPr>
      <p:scale>
        <a:sx n="33" d="100"/>
        <a:sy n="33" d="100"/>
      </p:scale>
      <p:origin x="0" y="412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biom-fs01.ad.medctr.ucla.edu\home\jgornbein\CLASS%20&amp;%20my%20talks\ObGynCourse-Brennan\course-2022\normalDi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mean </a:t>
            </a:r>
            <a:r>
              <a:rPr lang="en-US"/>
              <a:t>BMI</a:t>
            </a:r>
          </a:p>
        </c:rich>
      </c:tx>
      <c:layout>
        <c:manualLayout>
          <c:xMode val="edge"/>
          <c:yMode val="edge"/>
          <c:x val="0.46784029176585484"/>
          <c:y val="4.76190178608812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43744531933508"/>
          <c:y val="0.14365070388032503"/>
          <c:w val="0.82987630268714596"/>
          <c:h val="0.59460342794436438"/>
        </c:manualLayout>
      </c:layout>
      <c:scatterChart>
        <c:scatterStyle val="lineMarker"/>
        <c:varyColors val="0"/>
        <c:ser>
          <c:idx val="0"/>
          <c:order val="0"/>
          <c:tx>
            <c:strRef>
              <c:f>Sheet1!$D$3</c:f>
              <c:strCache>
                <c:ptCount val="1"/>
                <c:pt idx="0">
                  <c:v>f</c:v>
                </c:pt>
              </c:strCache>
            </c:strRef>
          </c:tx>
          <c:spPr>
            <a:ln w="19050" cap="rnd">
              <a:solidFill>
                <a:schemeClr val="tx2"/>
              </a:solidFill>
              <a:round/>
            </a:ln>
            <a:effectLst/>
          </c:spPr>
          <c:marker>
            <c:symbol val="none"/>
          </c:marker>
          <c:xVal>
            <c:numRef>
              <c:f>Sheet1!$C$4:$C$54</c:f>
              <c:numCache>
                <c:formatCode>0.0</c:formatCode>
                <c:ptCount val="51"/>
                <c:pt idx="0">
                  <c:v>20.5</c:v>
                </c:pt>
                <c:pt idx="1">
                  <c:v>20.6</c:v>
                </c:pt>
                <c:pt idx="2">
                  <c:v>20.7</c:v>
                </c:pt>
                <c:pt idx="3">
                  <c:v>20.8</c:v>
                </c:pt>
                <c:pt idx="4">
                  <c:v>20.900000000000002</c:v>
                </c:pt>
                <c:pt idx="5">
                  <c:v>21</c:v>
                </c:pt>
                <c:pt idx="6">
                  <c:v>21.1</c:v>
                </c:pt>
                <c:pt idx="7">
                  <c:v>21.200000000000003</c:v>
                </c:pt>
                <c:pt idx="8">
                  <c:v>21.3</c:v>
                </c:pt>
                <c:pt idx="9">
                  <c:v>21.400000000000002</c:v>
                </c:pt>
                <c:pt idx="10">
                  <c:v>21.5</c:v>
                </c:pt>
                <c:pt idx="11">
                  <c:v>21.6</c:v>
                </c:pt>
                <c:pt idx="12">
                  <c:v>21.700000000000003</c:v>
                </c:pt>
                <c:pt idx="13">
                  <c:v>21.8</c:v>
                </c:pt>
                <c:pt idx="14">
                  <c:v>21.900000000000002</c:v>
                </c:pt>
                <c:pt idx="15">
                  <c:v>22</c:v>
                </c:pt>
                <c:pt idx="16">
                  <c:v>22.1</c:v>
                </c:pt>
                <c:pt idx="17">
                  <c:v>22.200000000000003</c:v>
                </c:pt>
                <c:pt idx="18">
                  <c:v>22.3</c:v>
                </c:pt>
                <c:pt idx="19">
                  <c:v>22.400000000000002</c:v>
                </c:pt>
                <c:pt idx="20">
                  <c:v>22.5</c:v>
                </c:pt>
                <c:pt idx="21">
                  <c:v>22.6</c:v>
                </c:pt>
                <c:pt idx="22">
                  <c:v>22.700000000000003</c:v>
                </c:pt>
                <c:pt idx="23">
                  <c:v>22.8</c:v>
                </c:pt>
                <c:pt idx="24">
                  <c:v>22.900000000000002</c:v>
                </c:pt>
                <c:pt idx="25">
                  <c:v>23</c:v>
                </c:pt>
                <c:pt idx="26">
                  <c:v>23.1</c:v>
                </c:pt>
                <c:pt idx="27">
                  <c:v>23.200000000000003</c:v>
                </c:pt>
                <c:pt idx="28">
                  <c:v>23.3</c:v>
                </c:pt>
                <c:pt idx="29">
                  <c:v>23.400000000000002</c:v>
                </c:pt>
                <c:pt idx="30">
                  <c:v>23.5</c:v>
                </c:pt>
                <c:pt idx="31">
                  <c:v>23.6</c:v>
                </c:pt>
                <c:pt idx="32">
                  <c:v>23.700000000000003</c:v>
                </c:pt>
                <c:pt idx="33">
                  <c:v>23.8</c:v>
                </c:pt>
                <c:pt idx="34">
                  <c:v>23.900000000000002</c:v>
                </c:pt>
                <c:pt idx="35">
                  <c:v>24</c:v>
                </c:pt>
                <c:pt idx="36">
                  <c:v>24.1</c:v>
                </c:pt>
                <c:pt idx="37">
                  <c:v>24.200000000000003</c:v>
                </c:pt>
                <c:pt idx="38">
                  <c:v>24.3</c:v>
                </c:pt>
                <c:pt idx="39">
                  <c:v>24.400000000000002</c:v>
                </c:pt>
                <c:pt idx="40">
                  <c:v>24.500000000000004</c:v>
                </c:pt>
                <c:pt idx="41">
                  <c:v>24.6</c:v>
                </c:pt>
                <c:pt idx="42">
                  <c:v>24.700000000000003</c:v>
                </c:pt>
                <c:pt idx="43">
                  <c:v>24.8</c:v>
                </c:pt>
                <c:pt idx="44">
                  <c:v>24.900000000000002</c:v>
                </c:pt>
                <c:pt idx="45">
                  <c:v>25.000000000000004</c:v>
                </c:pt>
                <c:pt idx="46">
                  <c:v>25.1</c:v>
                </c:pt>
                <c:pt idx="47">
                  <c:v>25.200000000000003</c:v>
                </c:pt>
                <c:pt idx="48">
                  <c:v>25.300000000000004</c:v>
                </c:pt>
                <c:pt idx="49">
                  <c:v>25.400000000000002</c:v>
                </c:pt>
                <c:pt idx="50">
                  <c:v>25.500000000000004</c:v>
                </c:pt>
              </c:numCache>
            </c:numRef>
          </c:xVal>
          <c:yVal>
            <c:numRef>
              <c:f>Sheet1!$D$4:$D$54</c:f>
              <c:numCache>
                <c:formatCode>General</c:formatCode>
                <c:ptCount val="51"/>
                <c:pt idx="0">
                  <c:v>1.7528300493568554E-2</c:v>
                </c:pt>
                <c:pt idx="1">
                  <c:v>2.2394530294842931E-2</c:v>
                </c:pt>
                <c:pt idx="2">
                  <c:v>2.832703774160121E-2</c:v>
                </c:pt>
                <c:pt idx="3">
                  <c:v>3.5474592846231487E-2</c:v>
                </c:pt>
                <c:pt idx="4">
                  <c:v>4.3983595980427267E-2</c:v>
                </c:pt>
                <c:pt idx="5">
                  <c:v>5.3990966513188146E-2</c:v>
                </c:pt>
                <c:pt idx="6">
                  <c:v>6.561581477467672E-2</c:v>
                </c:pt>
                <c:pt idx="7">
                  <c:v>7.8950158300894302E-2</c:v>
                </c:pt>
                <c:pt idx="8">
                  <c:v>9.4049077376887114E-2</c:v>
                </c:pt>
                <c:pt idx="9">
                  <c:v>0.11092083467945579</c:v>
                </c:pt>
                <c:pt idx="10">
                  <c:v>0.12951759566589199</c:v>
                </c:pt>
                <c:pt idx="11">
                  <c:v>0.14972746563574515</c:v>
                </c:pt>
                <c:pt idx="12">
                  <c:v>0.17136859204780769</c:v>
                </c:pt>
                <c:pt idx="13">
                  <c:v>0.19418605498321331</c:v>
                </c:pt>
                <c:pt idx="14">
                  <c:v>0.21785217703255097</c:v>
                </c:pt>
                <c:pt idx="15">
                  <c:v>0.24197072451914375</c:v>
                </c:pt>
                <c:pt idx="16">
                  <c:v>0.26608524989875521</c:v>
                </c:pt>
                <c:pt idx="17">
                  <c:v>0.28969155276148312</c:v>
                </c:pt>
                <c:pt idx="18">
                  <c:v>0.3122539333667616</c:v>
                </c:pt>
                <c:pt idx="19">
                  <c:v>0.33322460289179995</c:v>
                </c:pt>
                <c:pt idx="20">
                  <c:v>0.3520653267642998</c:v>
                </c:pt>
                <c:pt idx="21">
                  <c:v>0.36827014030332356</c:v>
                </c:pt>
                <c:pt idx="22">
                  <c:v>0.38138781546052425</c:v>
                </c:pt>
                <c:pt idx="23">
                  <c:v>0.39104269397545599</c:v>
                </c:pt>
                <c:pt idx="24">
                  <c:v>0.39695254747701186</c:v>
                </c:pt>
                <c:pt idx="25">
                  <c:v>0.3989422804014327</c:v>
                </c:pt>
                <c:pt idx="26">
                  <c:v>0.39695254747701175</c:v>
                </c:pt>
                <c:pt idx="27">
                  <c:v>0.39104269397545577</c:v>
                </c:pt>
                <c:pt idx="28">
                  <c:v>0.38138781546052397</c:v>
                </c:pt>
                <c:pt idx="29">
                  <c:v>0.36827014030332311</c:v>
                </c:pt>
                <c:pt idx="30">
                  <c:v>0.35206532676429919</c:v>
                </c:pt>
                <c:pt idx="31">
                  <c:v>0.33322460289179934</c:v>
                </c:pt>
                <c:pt idx="32">
                  <c:v>0.31225393336676094</c:v>
                </c:pt>
                <c:pt idx="33">
                  <c:v>0.2896915527614824</c:v>
                </c:pt>
                <c:pt idx="34">
                  <c:v>0.26608524989875448</c:v>
                </c:pt>
                <c:pt idx="35">
                  <c:v>0.241970724519143</c:v>
                </c:pt>
                <c:pt idx="36">
                  <c:v>0.21785217703255014</c:v>
                </c:pt>
                <c:pt idx="37">
                  <c:v>0.19418605498321254</c:v>
                </c:pt>
                <c:pt idx="38">
                  <c:v>0.17136859204780694</c:v>
                </c:pt>
                <c:pt idx="39">
                  <c:v>0.14972746563574449</c:v>
                </c:pt>
                <c:pt idx="40">
                  <c:v>0.12951759566589133</c:v>
                </c:pt>
                <c:pt idx="41">
                  <c:v>0.1109208346794552</c:v>
                </c:pt>
                <c:pt idx="42">
                  <c:v>9.4049077376886586E-2</c:v>
                </c:pt>
                <c:pt idx="43">
                  <c:v>7.8950158300893844E-2</c:v>
                </c:pt>
                <c:pt idx="44">
                  <c:v>6.5615814774676304E-2</c:v>
                </c:pt>
                <c:pt idx="45">
                  <c:v>5.3990966513187813E-2</c:v>
                </c:pt>
                <c:pt idx="46">
                  <c:v>4.3983595980426976E-2</c:v>
                </c:pt>
                <c:pt idx="47">
                  <c:v>3.5474592846231251E-2</c:v>
                </c:pt>
                <c:pt idx="48">
                  <c:v>2.8327037741601009E-2</c:v>
                </c:pt>
                <c:pt idx="49">
                  <c:v>2.2394530294842761E-2</c:v>
                </c:pt>
                <c:pt idx="50">
                  <c:v>1.7528300493568419E-2</c:v>
                </c:pt>
              </c:numCache>
            </c:numRef>
          </c:yVal>
          <c:smooth val="0"/>
        </c:ser>
        <c:dLbls>
          <c:showLegendKey val="0"/>
          <c:showVal val="0"/>
          <c:showCatName val="0"/>
          <c:showSerName val="0"/>
          <c:showPercent val="0"/>
          <c:showBubbleSize val="0"/>
        </c:dLbls>
        <c:axId val="276329896"/>
        <c:axId val="276330288"/>
      </c:scatterChart>
      <c:valAx>
        <c:axId val="276329896"/>
        <c:scaling>
          <c:orientation val="minMax"/>
          <c:max val="41"/>
          <c:min val="5"/>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330288"/>
        <c:crosses val="autoZero"/>
        <c:crossBetween val="midCat"/>
        <c:majorUnit val="2"/>
      </c:valAx>
      <c:valAx>
        <c:axId val="27633028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329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0000FF"/>
                </a:solidFill>
              </a:rPr>
              <a:t>individual</a:t>
            </a:r>
            <a:r>
              <a:rPr lang="en-US" baseline="0" dirty="0">
                <a:solidFill>
                  <a:srgbClr val="0000FF"/>
                </a:solidFill>
              </a:rPr>
              <a:t>  BMI</a:t>
            </a:r>
            <a:endParaRPr lang="en-US" dirty="0">
              <a:solidFill>
                <a:srgbClr val="0000FF"/>
              </a:solidFill>
            </a:endParaRPr>
          </a:p>
        </c:rich>
      </c:tx>
      <c:layout>
        <c:manualLayout>
          <c:xMode val="edge"/>
          <c:yMode val="edge"/>
          <c:x val="0.43410730986212925"/>
          <c:y val="0.48180302129965724"/>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60928590822699"/>
          <c:y val="6.0998433413085792E-2"/>
          <c:w val="0.85690944881889763"/>
          <c:h val="0.69238218795906314"/>
        </c:manualLayout>
      </c:layout>
      <c:scatterChart>
        <c:scatterStyle val="lineMarker"/>
        <c:varyColors val="0"/>
        <c:ser>
          <c:idx val="0"/>
          <c:order val="0"/>
          <c:tx>
            <c:strRef>
              <c:f>Sheet1!$E$3</c:f>
              <c:strCache>
                <c:ptCount val="1"/>
                <c:pt idx="0">
                  <c:v>f</c:v>
                </c:pt>
              </c:strCache>
            </c:strRef>
          </c:tx>
          <c:spPr>
            <a:ln w="19050" cap="rnd">
              <a:solidFill>
                <a:srgbClr val="0000FF"/>
              </a:solidFill>
              <a:round/>
            </a:ln>
            <a:effectLst/>
          </c:spPr>
          <c:marker>
            <c:symbol val="none"/>
          </c:marker>
          <c:xVal>
            <c:numRef>
              <c:f>Sheet1!$C$4:$C$54</c:f>
              <c:numCache>
                <c:formatCode>0.0</c:formatCode>
                <c:ptCount val="51"/>
                <c:pt idx="0">
                  <c:v>8.0000000000000036</c:v>
                </c:pt>
                <c:pt idx="1">
                  <c:v>8.6000000000000032</c:v>
                </c:pt>
                <c:pt idx="2">
                  <c:v>9.2000000000000028</c:v>
                </c:pt>
                <c:pt idx="3">
                  <c:v>9.8000000000000043</c:v>
                </c:pt>
                <c:pt idx="4">
                  <c:v>10.400000000000006</c:v>
                </c:pt>
                <c:pt idx="5">
                  <c:v>11.000000000000005</c:v>
                </c:pt>
                <c:pt idx="6">
                  <c:v>11.600000000000005</c:v>
                </c:pt>
                <c:pt idx="7">
                  <c:v>12.200000000000006</c:v>
                </c:pt>
                <c:pt idx="8">
                  <c:v>12.800000000000008</c:v>
                </c:pt>
                <c:pt idx="9">
                  <c:v>13.400000000000007</c:v>
                </c:pt>
                <c:pt idx="10">
                  <c:v>14.000000000000007</c:v>
                </c:pt>
                <c:pt idx="11">
                  <c:v>14.600000000000009</c:v>
                </c:pt>
                <c:pt idx="12">
                  <c:v>15.20000000000001</c:v>
                </c:pt>
                <c:pt idx="13">
                  <c:v>15.80000000000001</c:v>
                </c:pt>
                <c:pt idx="14">
                  <c:v>16.400000000000009</c:v>
                </c:pt>
                <c:pt idx="15">
                  <c:v>17.000000000000011</c:v>
                </c:pt>
                <c:pt idx="16">
                  <c:v>17.600000000000009</c:v>
                </c:pt>
                <c:pt idx="17">
                  <c:v>18.20000000000001</c:v>
                </c:pt>
                <c:pt idx="18">
                  <c:v>18.800000000000011</c:v>
                </c:pt>
                <c:pt idx="19">
                  <c:v>19.400000000000009</c:v>
                </c:pt>
                <c:pt idx="20">
                  <c:v>20.000000000000011</c:v>
                </c:pt>
                <c:pt idx="21">
                  <c:v>20.600000000000009</c:v>
                </c:pt>
                <c:pt idx="22">
                  <c:v>21.20000000000001</c:v>
                </c:pt>
                <c:pt idx="23">
                  <c:v>21.800000000000008</c:v>
                </c:pt>
                <c:pt idx="24">
                  <c:v>22.400000000000009</c:v>
                </c:pt>
                <c:pt idx="25">
                  <c:v>23.000000000000011</c:v>
                </c:pt>
                <c:pt idx="26">
                  <c:v>23.600000000000009</c:v>
                </c:pt>
                <c:pt idx="27">
                  <c:v>24.20000000000001</c:v>
                </c:pt>
                <c:pt idx="28">
                  <c:v>24.800000000000008</c:v>
                </c:pt>
                <c:pt idx="29">
                  <c:v>25.400000000000009</c:v>
                </c:pt>
                <c:pt idx="30">
                  <c:v>26.000000000000011</c:v>
                </c:pt>
                <c:pt idx="31">
                  <c:v>26.600000000000009</c:v>
                </c:pt>
                <c:pt idx="32">
                  <c:v>27.20000000000001</c:v>
                </c:pt>
                <c:pt idx="33">
                  <c:v>27.800000000000008</c:v>
                </c:pt>
                <c:pt idx="34">
                  <c:v>28.400000000000009</c:v>
                </c:pt>
                <c:pt idx="35">
                  <c:v>29.000000000000007</c:v>
                </c:pt>
                <c:pt idx="36">
                  <c:v>29.600000000000009</c:v>
                </c:pt>
                <c:pt idx="37">
                  <c:v>30.20000000000001</c:v>
                </c:pt>
                <c:pt idx="38">
                  <c:v>30.800000000000011</c:v>
                </c:pt>
                <c:pt idx="39">
                  <c:v>31.400000000000013</c:v>
                </c:pt>
                <c:pt idx="40">
                  <c:v>32.000000000000014</c:v>
                </c:pt>
                <c:pt idx="41">
                  <c:v>32.600000000000009</c:v>
                </c:pt>
                <c:pt idx="42">
                  <c:v>33.200000000000017</c:v>
                </c:pt>
                <c:pt idx="43">
                  <c:v>33.800000000000011</c:v>
                </c:pt>
                <c:pt idx="44">
                  <c:v>34.400000000000013</c:v>
                </c:pt>
                <c:pt idx="45">
                  <c:v>35.000000000000014</c:v>
                </c:pt>
                <c:pt idx="46">
                  <c:v>35.600000000000016</c:v>
                </c:pt>
                <c:pt idx="47">
                  <c:v>36.200000000000017</c:v>
                </c:pt>
                <c:pt idx="48">
                  <c:v>36.800000000000011</c:v>
                </c:pt>
                <c:pt idx="49">
                  <c:v>37.40000000000002</c:v>
                </c:pt>
                <c:pt idx="50">
                  <c:v>38.000000000000014</c:v>
                </c:pt>
              </c:numCache>
            </c:numRef>
          </c:xVal>
          <c:yVal>
            <c:numRef>
              <c:f>Sheet1!$E$4:$E$54</c:f>
              <c:numCache>
                <c:formatCode>General</c:formatCode>
                <c:ptCount val="51"/>
                <c:pt idx="0">
                  <c:v>1.7528300493568554E-2</c:v>
                </c:pt>
                <c:pt idx="1">
                  <c:v>2.2394530294842931E-2</c:v>
                </c:pt>
                <c:pt idx="2">
                  <c:v>2.832703774160121E-2</c:v>
                </c:pt>
                <c:pt idx="3">
                  <c:v>3.5474592846231487E-2</c:v>
                </c:pt>
                <c:pt idx="4">
                  <c:v>4.3983595980427267E-2</c:v>
                </c:pt>
                <c:pt idx="5">
                  <c:v>5.3990966513188146E-2</c:v>
                </c:pt>
                <c:pt idx="6">
                  <c:v>6.561581477467672E-2</c:v>
                </c:pt>
                <c:pt idx="7">
                  <c:v>7.8950158300894302E-2</c:v>
                </c:pt>
                <c:pt idx="8">
                  <c:v>9.4049077376887114E-2</c:v>
                </c:pt>
                <c:pt idx="9">
                  <c:v>0.11092083467945579</c:v>
                </c:pt>
                <c:pt idx="10">
                  <c:v>0.12951759566589199</c:v>
                </c:pt>
                <c:pt idx="11">
                  <c:v>0.14972746563574515</c:v>
                </c:pt>
                <c:pt idx="12">
                  <c:v>0.17136859204780769</c:v>
                </c:pt>
                <c:pt idx="13">
                  <c:v>0.19418605498321331</c:v>
                </c:pt>
                <c:pt idx="14">
                  <c:v>0.21785217703255097</c:v>
                </c:pt>
                <c:pt idx="15">
                  <c:v>0.24197072451914375</c:v>
                </c:pt>
                <c:pt idx="16">
                  <c:v>0.26608524989875521</c:v>
                </c:pt>
                <c:pt idx="17">
                  <c:v>0.28969155276148312</c:v>
                </c:pt>
                <c:pt idx="18">
                  <c:v>0.3122539333667616</c:v>
                </c:pt>
                <c:pt idx="19">
                  <c:v>0.33322460289179995</c:v>
                </c:pt>
                <c:pt idx="20">
                  <c:v>0.3520653267642998</c:v>
                </c:pt>
                <c:pt idx="21">
                  <c:v>0.36827014030332356</c:v>
                </c:pt>
                <c:pt idx="22">
                  <c:v>0.38138781546052425</c:v>
                </c:pt>
                <c:pt idx="23">
                  <c:v>0.39104269397545599</c:v>
                </c:pt>
                <c:pt idx="24">
                  <c:v>0.39695254747701186</c:v>
                </c:pt>
                <c:pt idx="25">
                  <c:v>0.3989422804014327</c:v>
                </c:pt>
                <c:pt idx="26">
                  <c:v>0.39695254747701175</c:v>
                </c:pt>
                <c:pt idx="27">
                  <c:v>0.39104269397545577</c:v>
                </c:pt>
                <c:pt idx="28">
                  <c:v>0.38138781546052397</c:v>
                </c:pt>
                <c:pt idx="29">
                  <c:v>0.36827014030332311</c:v>
                </c:pt>
                <c:pt idx="30">
                  <c:v>0.35206532676429919</c:v>
                </c:pt>
                <c:pt idx="31">
                  <c:v>0.33322460289179934</c:v>
                </c:pt>
                <c:pt idx="32">
                  <c:v>0.31225393336676094</c:v>
                </c:pt>
                <c:pt idx="33">
                  <c:v>0.2896915527614824</c:v>
                </c:pt>
                <c:pt idx="34">
                  <c:v>0.26608524989875448</c:v>
                </c:pt>
                <c:pt idx="35">
                  <c:v>0.241970724519143</c:v>
                </c:pt>
                <c:pt idx="36">
                  <c:v>0.21785217703255014</c:v>
                </c:pt>
                <c:pt idx="37">
                  <c:v>0.19418605498321254</c:v>
                </c:pt>
                <c:pt idx="38">
                  <c:v>0.17136859204780694</c:v>
                </c:pt>
                <c:pt idx="39">
                  <c:v>0.14972746563574449</c:v>
                </c:pt>
                <c:pt idx="40">
                  <c:v>0.12951759566589133</c:v>
                </c:pt>
                <c:pt idx="41">
                  <c:v>0.1109208346794552</c:v>
                </c:pt>
                <c:pt idx="42">
                  <c:v>9.4049077376886586E-2</c:v>
                </c:pt>
                <c:pt idx="43">
                  <c:v>7.8950158300893844E-2</c:v>
                </c:pt>
                <c:pt idx="44">
                  <c:v>6.5615814774676304E-2</c:v>
                </c:pt>
                <c:pt idx="45">
                  <c:v>5.3990966513187813E-2</c:v>
                </c:pt>
                <c:pt idx="46">
                  <c:v>4.3983595980426976E-2</c:v>
                </c:pt>
                <c:pt idx="47">
                  <c:v>3.5474592846231251E-2</c:v>
                </c:pt>
                <c:pt idx="48">
                  <c:v>2.8327037741601009E-2</c:v>
                </c:pt>
                <c:pt idx="49">
                  <c:v>2.2394530294842761E-2</c:v>
                </c:pt>
                <c:pt idx="50">
                  <c:v>1.7528300493568419E-2</c:v>
                </c:pt>
              </c:numCache>
            </c:numRef>
          </c:yVal>
          <c:smooth val="0"/>
        </c:ser>
        <c:dLbls>
          <c:showLegendKey val="0"/>
          <c:showVal val="0"/>
          <c:showCatName val="0"/>
          <c:showSerName val="0"/>
          <c:showPercent val="0"/>
          <c:showBubbleSize val="0"/>
        </c:dLbls>
        <c:axId val="395268728"/>
        <c:axId val="395262848"/>
      </c:scatterChart>
      <c:valAx>
        <c:axId val="395268728"/>
        <c:scaling>
          <c:orientation val="minMax"/>
          <c:min val="5"/>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262848"/>
        <c:crosses val="autoZero"/>
        <c:crossBetween val="midCat"/>
        <c:majorUnit val="2"/>
      </c:valAx>
      <c:valAx>
        <c:axId val="395262848"/>
        <c:scaling>
          <c:orientation val="minMax"/>
        </c:scaling>
        <c:delete val="0"/>
        <c:axPos val="l"/>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26872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DD8C02-9773-4285-BDAB-8DE85173F6FF}" type="datetimeFigureOut">
              <a:rPr lang="en-US"/>
              <a:pPr>
                <a:defRPr/>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0D6F9B-2203-4319-9BCB-0CDB0B5499D4}" type="slidenum">
              <a:rPr lang="en-US"/>
              <a:pPr>
                <a:defRPr/>
              </a:pPr>
              <a:t>‹#›</a:t>
            </a:fld>
            <a:endParaRPr lang="en-US"/>
          </a:p>
        </p:txBody>
      </p:sp>
    </p:spTree>
    <p:extLst>
      <p:ext uri="{BB962C8B-B14F-4D97-AF65-F5344CB8AC3E}">
        <p14:creationId xmlns:p14="http://schemas.microsoft.com/office/powerpoint/2010/main" val="322595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998D6D-7126-4952-A69B-F79E11DA5A52}" type="datetimeFigureOut">
              <a:rPr lang="en-US"/>
              <a:pPr>
                <a:defRPr/>
              </a:pPr>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CCFEA2-738B-4924-B07C-7149DA74FEB9}" type="slidenum">
              <a:rPr lang="en-US"/>
              <a:pPr>
                <a:defRPr/>
              </a:pPr>
              <a:t>‹#›</a:t>
            </a:fld>
            <a:endParaRPr lang="en-US"/>
          </a:p>
        </p:txBody>
      </p:sp>
    </p:spTree>
    <p:extLst>
      <p:ext uri="{BB962C8B-B14F-4D97-AF65-F5344CB8AC3E}">
        <p14:creationId xmlns:p14="http://schemas.microsoft.com/office/powerpoint/2010/main" val="2717283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750 x 0.05 = 37.5 </a:t>
            </a:r>
            <a:endParaRPr lang="en-US" dirty="0"/>
          </a:p>
        </p:txBody>
      </p:sp>
      <p:sp>
        <p:nvSpPr>
          <p:cNvPr id="4" name="Slide Number Placeholder 3"/>
          <p:cNvSpPr>
            <a:spLocks noGrp="1"/>
          </p:cNvSpPr>
          <p:nvPr>
            <p:ph type="sldNum" sz="quarter" idx="10"/>
          </p:nvPr>
        </p:nvSpPr>
        <p:spPr/>
        <p:txBody>
          <a:bodyPr/>
          <a:lstStyle/>
          <a:p>
            <a:pPr>
              <a:defRPr/>
            </a:pPr>
            <a:fld id="{DCCCFEA2-738B-4924-B07C-7149DA74FEB9}" type="slidenum">
              <a:rPr lang="en-US" smtClean="0"/>
              <a:pPr>
                <a:defRPr/>
              </a:pPr>
              <a:t>38</a:t>
            </a:fld>
            <a:endParaRPr lang="en-US"/>
          </a:p>
        </p:txBody>
      </p:sp>
    </p:spTree>
    <p:extLst>
      <p:ext uri="{BB962C8B-B14F-4D97-AF65-F5344CB8AC3E}">
        <p14:creationId xmlns:p14="http://schemas.microsoft.com/office/powerpoint/2010/main" val="225849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33B-3FE2-480D-8DDB-DA8CBCDD0F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52193-342C-4A87-8747-192A13D1A6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FD38F-D52C-4474-973D-1B03FDA0C4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EEBF17-D475-49F3-84A4-EE8BCBAF06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4541A-CD20-45C6-B30C-53569009614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E5F66A0-96D9-400C-9D1A-274ACDE954D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3C651-EAB7-4E38-B803-A07E063A31D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00CB6-512E-4AD7-937B-A6648EE19FF4}" type="slidenum">
              <a:rPr lang="en-US"/>
              <a:pPr>
                <a:defRPr/>
              </a:pPr>
              <a:t>‹#›</a:t>
            </a:fld>
            <a:endParaRPr lang="en-US"/>
          </a:p>
        </p:txBody>
      </p:sp>
    </p:spTree>
    <p:extLst>
      <p:ext uri="{BB962C8B-B14F-4D97-AF65-F5344CB8AC3E}">
        <p14:creationId xmlns:p14="http://schemas.microsoft.com/office/powerpoint/2010/main" val="134720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D899092-F1E8-40A2-90B9-6CC929EFBE7B}" type="slidenum">
              <a:rPr lang="en-US"/>
              <a:pPr>
                <a:defRPr/>
              </a:pPr>
              <a:t>‹#›</a:t>
            </a:fld>
            <a:endParaRPr lang="en-US"/>
          </a:p>
        </p:txBody>
      </p:sp>
    </p:spTree>
    <p:extLst>
      <p:ext uri="{BB962C8B-B14F-4D97-AF65-F5344CB8AC3E}">
        <p14:creationId xmlns:p14="http://schemas.microsoft.com/office/powerpoint/2010/main" val="195382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E63C3E-FD11-4B2B-AC0A-6C4A5315EE42}" type="slidenum">
              <a:rPr lang="en-US"/>
              <a:pPr>
                <a:defRPr/>
              </a:pPr>
              <a:t>‹#›</a:t>
            </a:fld>
            <a:endParaRPr lang="en-US"/>
          </a:p>
        </p:txBody>
      </p:sp>
    </p:spTree>
    <p:extLst>
      <p:ext uri="{BB962C8B-B14F-4D97-AF65-F5344CB8AC3E}">
        <p14:creationId xmlns:p14="http://schemas.microsoft.com/office/powerpoint/2010/main" val="32622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C6452-CA96-4378-9110-FAFB105E91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B939C-C66A-473C-B37C-CC7E099306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5A20F-91FB-423A-87D3-DC951FB8DB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4CB8E0-8F55-490F-B625-95160DFA6F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090CE4-E1E8-4D8F-B810-177862CE01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E0D637-620E-49C5-8398-EC1E3B01FC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6ACA4-38ED-45D5-B9A0-814F89F9CE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CA875-4BDA-4F27-9231-C475F1C84A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0F0178-09E4-4429-A573-1B0F8278B2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biomath.info/power/ttest.htm" TargetMode="External"/><Relationship Id="rId2" Type="http://schemas.openxmlformats.org/officeDocument/2006/relationships/hyperlink" Target="https://www.psychologie.hhu.de/arbeitsgruppen/allgemeine-psychologie-und-arbeitspsychologie/gpower.html" TargetMode="External"/><Relationship Id="rId1" Type="http://schemas.openxmlformats.org/officeDocument/2006/relationships/slideLayout" Target="../slideLayouts/slideLayout15.xml"/><Relationship Id="rId4" Type="http://schemas.openxmlformats.org/officeDocument/2006/relationships/hyperlink" Target="http://hedwig.mgh.harvard.edu/sample_siz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ftc.gov/system/files/documents/cases/quincy_bioscience_complaint-filed_version.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spinet.org/news/prevagen-how-can-memory-supplement-flunk-its-one-trial-and-still-be-advertised-effective" TargetMode="External"/><Relationship Id="rId2" Type="http://schemas.openxmlformats.org/officeDocument/2006/relationships/hyperlink" Target="https://pubmed.ncbi.nlm.nih.gov/8934374/"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sz="6000" b="1" dirty="0" smtClean="0"/>
              <a:t>3-Hypothesis testing &amp; p values, </a:t>
            </a:r>
            <a:r>
              <a:rPr lang="en-US" sz="6000" b="1" smtClean="0"/>
              <a:t>confidence intervals, power</a:t>
            </a:r>
            <a:endParaRPr lang="en-US" sz="6000" b="1" dirty="0"/>
          </a:p>
        </p:txBody>
      </p:sp>
      <p:sp>
        <p:nvSpPr>
          <p:cNvPr id="4" name="Slide Number Placeholder 3"/>
          <p:cNvSpPr>
            <a:spLocks noGrp="1"/>
          </p:cNvSpPr>
          <p:nvPr>
            <p:ph type="sldNum" sz="quarter" idx="12"/>
          </p:nvPr>
        </p:nvSpPr>
        <p:spPr/>
        <p:txBody>
          <a:bodyPr/>
          <a:lstStyle/>
          <a:p>
            <a:pPr>
              <a:defRPr/>
            </a:pPr>
            <a:fld id="{9583C651-EAB7-4E38-B803-A07E063A31D3}" type="slidenum">
              <a:rPr lang="en-US" smtClean="0"/>
              <a:pPr>
                <a:defRPr/>
              </a:pPr>
              <a:t>1</a:t>
            </a:fld>
            <a:endParaRPr lang="en-US"/>
          </a:p>
        </p:txBody>
      </p:sp>
    </p:spTree>
    <p:extLst>
      <p:ext uri="{BB962C8B-B14F-4D97-AF65-F5344CB8AC3E}">
        <p14:creationId xmlns:p14="http://schemas.microsoft.com/office/powerpoint/2010/main" val="71977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What are p values?</a:t>
            </a:r>
            <a:endParaRPr lang="en-US" u="sng" dirty="0"/>
          </a:p>
        </p:txBody>
      </p:sp>
      <p:sp>
        <p:nvSpPr>
          <p:cNvPr id="3" name="Content Placeholder 2"/>
          <p:cNvSpPr>
            <a:spLocks noGrp="1"/>
          </p:cNvSpPr>
          <p:nvPr>
            <p:ph idx="1"/>
          </p:nvPr>
        </p:nvSpPr>
        <p:spPr>
          <a:xfrm>
            <a:off x="152400" y="937772"/>
            <a:ext cx="8839200" cy="5615428"/>
          </a:xfrm>
        </p:spPr>
        <p:txBody>
          <a:bodyPr/>
          <a:lstStyle/>
          <a:p>
            <a:pPr marL="0" indent="0">
              <a:buNone/>
            </a:pPr>
            <a:r>
              <a:rPr lang="en-US" dirty="0" smtClean="0"/>
              <a:t>The p value is </a:t>
            </a:r>
            <a:r>
              <a:rPr lang="en-US" dirty="0" smtClean="0">
                <a:solidFill>
                  <a:srgbClr val="FF0000"/>
                </a:solidFill>
              </a:rPr>
              <a:t>NOT</a:t>
            </a:r>
            <a:r>
              <a:rPr lang="en-US" dirty="0" smtClean="0"/>
              <a:t> the probability of the (null) hypothesis. </a:t>
            </a:r>
          </a:p>
          <a:p>
            <a:pPr marL="0" indent="0">
              <a:buNone/>
            </a:pPr>
            <a:r>
              <a:rPr lang="en-US" dirty="0" smtClean="0"/>
              <a:t>The p value is the probability of observing the statistic (computed from data) or a more extreme value of the statistic, </a:t>
            </a:r>
            <a:r>
              <a:rPr lang="en-US" b="1" u="sng" dirty="0" smtClean="0"/>
              <a:t>if</a:t>
            </a:r>
            <a:r>
              <a:rPr lang="en-US" dirty="0" smtClean="0"/>
              <a:t> the null hypothesis is true. </a:t>
            </a:r>
          </a:p>
          <a:p>
            <a:pPr marL="0" indent="0">
              <a:buNone/>
            </a:pPr>
            <a:r>
              <a:rPr lang="en-US" dirty="0" smtClean="0"/>
              <a:t>“</a:t>
            </a:r>
            <a:r>
              <a:rPr lang="en-US" b="1" dirty="0" smtClean="0"/>
              <a:t>Proof by contradiction</a:t>
            </a:r>
            <a:r>
              <a:rPr lang="en-US" dirty="0" smtClean="0"/>
              <a:t>”. If the null hypothesis is “no difference” or “no relationship” and is true, then p should be </a:t>
            </a:r>
            <a:r>
              <a:rPr lang="en-US" b="1" dirty="0" smtClean="0"/>
              <a:t>large</a:t>
            </a:r>
            <a:r>
              <a:rPr lang="en-US" dirty="0" smtClean="0"/>
              <a:t>. If p is small, this is not consistent with null, so difference or relationship is “statistically significant”.</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10</a:t>
            </a:fld>
            <a:endParaRPr lang="en-US"/>
          </a:p>
        </p:txBody>
      </p:sp>
    </p:spTree>
    <p:extLst>
      <p:ext uri="{BB962C8B-B14F-4D97-AF65-F5344CB8AC3E}">
        <p14:creationId xmlns:p14="http://schemas.microsoft.com/office/powerpoint/2010/main" val="156327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Confidence intervals &amp; p values</a:t>
            </a:r>
            <a:endParaRPr lang="en-US" u="sng" dirty="0"/>
          </a:p>
        </p:txBody>
      </p:sp>
      <p:sp>
        <p:nvSpPr>
          <p:cNvPr id="5" name="Slide Number Placeholder 4"/>
          <p:cNvSpPr>
            <a:spLocks noGrp="1"/>
          </p:cNvSpPr>
          <p:nvPr>
            <p:ph type="sldNum" sz="quarter" idx="12"/>
          </p:nvPr>
        </p:nvSpPr>
        <p:spPr/>
        <p:txBody>
          <a:bodyPr/>
          <a:lstStyle/>
          <a:p>
            <a:pPr>
              <a:defRPr/>
            </a:pPr>
            <a:fld id="{C2300CB6-512E-4AD7-937B-A6648EE19FF4}" type="slidenum">
              <a:rPr lang="en-US" smtClean="0"/>
              <a:pPr>
                <a:defRPr/>
              </a:pPr>
              <a:t>11</a:t>
            </a:fld>
            <a:endParaRPr lang="en-US"/>
          </a:p>
        </p:txBody>
      </p:sp>
      <p:sp>
        <p:nvSpPr>
          <p:cNvPr id="6" name="TextBox 5"/>
          <p:cNvSpPr txBox="1"/>
          <p:nvPr/>
        </p:nvSpPr>
        <p:spPr>
          <a:xfrm>
            <a:off x="190500" y="1081889"/>
            <a:ext cx="8763000" cy="4801314"/>
          </a:xfrm>
          <a:prstGeom prst="rect">
            <a:avLst/>
          </a:prstGeom>
          <a:noFill/>
        </p:spPr>
        <p:txBody>
          <a:bodyPr wrap="square" rtlCol="0">
            <a:spAutoFit/>
          </a:bodyPr>
          <a:lstStyle/>
          <a:p>
            <a:r>
              <a:rPr lang="en-US" sz="2400" dirty="0" smtClean="0"/>
              <a:t>When the 95% confidence interval </a:t>
            </a:r>
            <a:r>
              <a:rPr lang="en-US" sz="2400" b="1" dirty="0" smtClean="0">
                <a:solidFill>
                  <a:srgbClr val="FF0000"/>
                </a:solidFill>
              </a:rPr>
              <a:t>contains</a:t>
            </a:r>
            <a:r>
              <a:rPr lang="en-US" sz="2400" b="1" dirty="0" smtClean="0"/>
              <a:t> </a:t>
            </a:r>
            <a:r>
              <a:rPr lang="en-US" sz="2400" dirty="0" smtClean="0"/>
              <a:t>the null value, the two sided p value is &gt; 0.05. When the 95% confidence interval </a:t>
            </a:r>
            <a:r>
              <a:rPr lang="en-US" sz="2400" b="1" dirty="0" smtClean="0">
                <a:solidFill>
                  <a:srgbClr val="FF0000"/>
                </a:solidFill>
              </a:rPr>
              <a:t>excludes</a:t>
            </a:r>
            <a:r>
              <a:rPr lang="en-US" sz="2400" dirty="0" smtClean="0"/>
              <a:t> the null value, the two sided p value is &lt; 0.05.  </a:t>
            </a:r>
          </a:p>
          <a:p>
            <a:endParaRPr lang="en-US" dirty="0" smtClean="0"/>
          </a:p>
          <a:p>
            <a:r>
              <a:rPr lang="en-US" dirty="0" smtClean="0"/>
              <a:t>In general, the same applies for the 1-</a:t>
            </a:r>
            <a:r>
              <a:rPr lang="el-GR" dirty="0" smtClean="0"/>
              <a:t>α</a:t>
            </a:r>
            <a:r>
              <a:rPr lang="en-US" dirty="0" smtClean="0"/>
              <a:t> level confidence interval and </a:t>
            </a:r>
            <a:r>
              <a:rPr lang="el-GR" dirty="0" smtClean="0"/>
              <a:t>α</a:t>
            </a:r>
            <a:r>
              <a:rPr lang="en-US" dirty="0" smtClean="0"/>
              <a:t>. </a:t>
            </a:r>
          </a:p>
          <a:p>
            <a:endParaRPr lang="en-US" dirty="0" smtClean="0"/>
          </a:p>
          <a:p>
            <a:r>
              <a:rPr lang="en-US" dirty="0" smtClean="0"/>
              <a:t>When the (1-</a:t>
            </a:r>
            <a:r>
              <a:rPr lang="el-GR" dirty="0" smtClean="0"/>
              <a:t>α</a:t>
            </a:r>
            <a:r>
              <a:rPr lang="en-US" dirty="0" smtClean="0"/>
              <a:t>) level confidence interval </a:t>
            </a:r>
            <a:r>
              <a:rPr lang="en-US" b="1" dirty="0" smtClean="0">
                <a:solidFill>
                  <a:srgbClr val="FF0000"/>
                </a:solidFill>
              </a:rPr>
              <a:t>contains </a:t>
            </a:r>
            <a:r>
              <a:rPr lang="en-US" dirty="0" smtClean="0"/>
              <a:t>the null value, the corresponding two sided p value is &gt; </a:t>
            </a:r>
            <a:r>
              <a:rPr lang="el-GR" dirty="0" smtClean="0"/>
              <a:t>α</a:t>
            </a:r>
            <a:r>
              <a:rPr lang="en-US" dirty="0" smtClean="0"/>
              <a:t>.  </a:t>
            </a:r>
          </a:p>
          <a:p>
            <a:r>
              <a:rPr lang="en-US" dirty="0"/>
              <a:t>When the (1-</a:t>
            </a:r>
            <a:r>
              <a:rPr lang="el-GR" dirty="0"/>
              <a:t>α</a:t>
            </a:r>
            <a:r>
              <a:rPr lang="en-US" dirty="0"/>
              <a:t>) level confidence interval </a:t>
            </a:r>
            <a:r>
              <a:rPr lang="en-US" b="1" dirty="0" smtClean="0">
                <a:solidFill>
                  <a:srgbClr val="FF0000"/>
                </a:solidFill>
              </a:rPr>
              <a:t>excludes</a:t>
            </a:r>
            <a:r>
              <a:rPr lang="en-US" dirty="0" smtClean="0"/>
              <a:t> </a:t>
            </a:r>
            <a:r>
              <a:rPr lang="en-US" dirty="0"/>
              <a:t>the null value, the corresponding </a:t>
            </a:r>
            <a:r>
              <a:rPr lang="en-US" dirty="0" smtClean="0"/>
              <a:t>two sided p </a:t>
            </a:r>
            <a:r>
              <a:rPr lang="en-US" dirty="0"/>
              <a:t>value is </a:t>
            </a:r>
            <a:r>
              <a:rPr lang="en-US" dirty="0" smtClean="0"/>
              <a:t>&lt; </a:t>
            </a:r>
            <a:r>
              <a:rPr lang="el-GR" dirty="0"/>
              <a:t>α</a:t>
            </a:r>
            <a:r>
              <a:rPr lang="en-US" dirty="0"/>
              <a:t>.  </a:t>
            </a:r>
          </a:p>
          <a:p>
            <a:endParaRPr lang="en-US" dirty="0"/>
          </a:p>
          <a:p>
            <a:pPr algn="ctr"/>
            <a:r>
              <a:rPr lang="en-US" sz="2400" b="1" dirty="0" smtClean="0"/>
              <a:t>But many prefer confidence intervals to p values. Confidence intervals are less prone to misinterpretation and do not depend on a null hypothesis. </a:t>
            </a:r>
          </a:p>
          <a:p>
            <a:endParaRPr lang="en-US" b="1" dirty="0"/>
          </a:p>
        </p:txBody>
      </p:sp>
    </p:spTree>
    <p:extLst>
      <p:ext uri="{BB962C8B-B14F-4D97-AF65-F5344CB8AC3E}">
        <p14:creationId xmlns:p14="http://schemas.microsoft.com/office/powerpoint/2010/main" val="11143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66" y="33074"/>
            <a:ext cx="8229600" cy="848624"/>
          </a:xfrm>
        </p:spPr>
        <p:txBody>
          <a:bodyPr/>
          <a:lstStyle/>
          <a:p>
            <a:r>
              <a:rPr lang="en-US" u="sng" dirty="0" smtClean="0"/>
              <a:t>Forest plot</a:t>
            </a:r>
            <a:endParaRPr lang="en-US" u="sng" dirty="0"/>
          </a:p>
        </p:txBody>
      </p:sp>
      <p:sp>
        <p:nvSpPr>
          <p:cNvPr id="5" name="Slide Number Placeholder 4"/>
          <p:cNvSpPr>
            <a:spLocks noGrp="1"/>
          </p:cNvSpPr>
          <p:nvPr>
            <p:ph type="sldNum" sz="quarter" idx="12"/>
          </p:nvPr>
        </p:nvSpPr>
        <p:spPr/>
        <p:txBody>
          <a:bodyPr/>
          <a:lstStyle/>
          <a:p>
            <a:pPr>
              <a:defRPr/>
            </a:pPr>
            <a:fld id="{C2300CB6-512E-4AD7-937B-A6648EE19FF4}" type="slidenum">
              <a:rPr lang="en-US" smtClean="0"/>
              <a:pPr>
                <a:defRPr/>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688" y="1646926"/>
            <a:ext cx="6562621" cy="4598299"/>
          </a:xfrm>
          <a:prstGeom prst="rect">
            <a:avLst/>
          </a:prstGeom>
          <a:ln>
            <a:solidFill>
              <a:schemeClr val="accent1"/>
            </a:solidFill>
          </a:ln>
        </p:spPr>
      </p:pic>
      <p:sp>
        <p:nvSpPr>
          <p:cNvPr id="7" name="TextBox 6"/>
          <p:cNvSpPr txBox="1"/>
          <p:nvPr/>
        </p:nvSpPr>
        <p:spPr>
          <a:xfrm>
            <a:off x="1752600" y="935157"/>
            <a:ext cx="5867400" cy="369332"/>
          </a:xfrm>
          <a:prstGeom prst="rect">
            <a:avLst/>
          </a:prstGeom>
          <a:noFill/>
        </p:spPr>
        <p:txBody>
          <a:bodyPr wrap="square" rtlCol="0">
            <a:spAutoFit/>
          </a:bodyPr>
          <a:lstStyle/>
          <a:p>
            <a:r>
              <a:rPr lang="en-US" dirty="0" smtClean="0"/>
              <a:t>Odds of different outcomes when exposed to a toxin</a:t>
            </a:r>
            <a:endParaRPr lang="en-US" dirty="0"/>
          </a:p>
        </p:txBody>
      </p:sp>
    </p:spTree>
    <p:extLst>
      <p:ext uri="{BB962C8B-B14F-4D97-AF65-F5344CB8AC3E}">
        <p14:creationId xmlns:p14="http://schemas.microsoft.com/office/powerpoint/2010/main" val="171139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dirty="0" smtClean="0">
                <a:latin typeface="Times New Roman" pitchFamily="18" charset="0"/>
              </a:rPr>
              <a:t>Difference &amp; Non inferiority (equivalence) hypothesis testing</a:t>
            </a:r>
          </a:p>
        </p:txBody>
      </p:sp>
      <p:sp>
        <p:nvSpPr>
          <p:cNvPr id="24579" name="Rectangle 3"/>
          <p:cNvSpPr>
            <a:spLocks noGrp="1" noChangeArrowheads="1"/>
          </p:cNvSpPr>
          <p:nvPr>
            <p:ph type="body" idx="1"/>
          </p:nvPr>
        </p:nvSpPr>
        <p:spPr>
          <a:xfrm>
            <a:off x="457200" y="1600200"/>
            <a:ext cx="8229600" cy="4876800"/>
          </a:xfrm>
        </p:spPr>
        <p:txBody>
          <a:bodyPr/>
          <a:lstStyle/>
          <a:p>
            <a:pPr eaLnBrk="1" hangingPunct="1">
              <a:buFontTx/>
              <a:buNone/>
            </a:pPr>
            <a:r>
              <a:rPr lang="en-US" u="sng" dirty="0" smtClean="0">
                <a:latin typeface="Times New Roman" pitchFamily="18" charset="0"/>
              </a:rPr>
              <a:t>Difference Testing:</a:t>
            </a:r>
          </a:p>
          <a:p>
            <a:pPr eaLnBrk="1" hangingPunct="1">
              <a:buFontTx/>
              <a:buNone/>
            </a:pPr>
            <a:r>
              <a:rPr lang="en-US" dirty="0" smtClean="0">
                <a:latin typeface="Times New Roman" pitchFamily="18" charset="0"/>
              </a:rPr>
              <a:t>Null </a:t>
            </a:r>
            <a:r>
              <a:rPr lang="en-US" dirty="0" err="1" smtClean="0">
                <a:latin typeface="Times New Roman" pitchFamily="18" charset="0"/>
              </a:rPr>
              <a:t>Hyp</a:t>
            </a:r>
            <a:r>
              <a:rPr lang="en-US" dirty="0" smtClean="0">
                <a:latin typeface="Times New Roman" pitchFamily="18" charset="0"/>
              </a:rPr>
              <a:t>:  A=B (or A-B=0),  Alternative: A</a:t>
            </a:r>
            <a:r>
              <a:rPr lang="en-US" dirty="0" smtClean="0">
                <a:latin typeface="Times New Roman" pitchFamily="18" charset="0"/>
                <a:cs typeface="Arial" charset="0"/>
              </a:rPr>
              <a:t>≠B</a:t>
            </a:r>
          </a:p>
          <a:p>
            <a:pPr eaLnBrk="1" hangingPunct="1">
              <a:buFontTx/>
              <a:buNone/>
            </a:pPr>
            <a:r>
              <a:rPr lang="en-US" dirty="0" smtClean="0">
                <a:latin typeface="Times New Roman" pitchFamily="18" charset="0"/>
                <a:cs typeface="Arial" charset="0"/>
              </a:rPr>
              <a:t>   </a:t>
            </a:r>
            <a:r>
              <a:rPr lang="en-US" dirty="0" err="1" smtClean="0">
                <a:latin typeface="Times New Roman" pitchFamily="18" charset="0"/>
                <a:cs typeface="Arial" charset="0"/>
              </a:rPr>
              <a:t>Z</a:t>
            </a:r>
            <a:r>
              <a:rPr lang="en-US" baseline="-25000" dirty="0" err="1" smtClean="0">
                <a:latin typeface="Times New Roman" pitchFamily="18" charset="0"/>
                <a:cs typeface="Arial" charset="0"/>
              </a:rPr>
              <a:t>obs</a:t>
            </a:r>
            <a:r>
              <a:rPr lang="en-US" dirty="0" smtClean="0">
                <a:latin typeface="Times New Roman" pitchFamily="18" charset="0"/>
                <a:cs typeface="Arial" charset="0"/>
              </a:rPr>
              <a:t> =   (observed stat – </a:t>
            </a:r>
            <a:r>
              <a:rPr lang="en-US" b="1" dirty="0" smtClean="0">
                <a:latin typeface="Times New Roman" pitchFamily="18" charset="0"/>
                <a:cs typeface="Arial" charset="0"/>
              </a:rPr>
              <a:t>0</a:t>
            </a:r>
            <a:r>
              <a:rPr lang="en-US" dirty="0" smtClean="0">
                <a:latin typeface="Times New Roman" pitchFamily="18" charset="0"/>
                <a:cs typeface="Arial" charset="0"/>
              </a:rPr>
              <a:t>) / SE   </a:t>
            </a:r>
          </a:p>
          <a:p>
            <a:pPr eaLnBrk="1" hangingPunct="1">
              <a:buFontTx/>
              <a:buNone/>
            </a:pPr>
            <a:endParaRPr lang="en-US" sz="1200" dirty="0" smtClean="0">
              <a:cs typeface="Arial" charset="0"/>
            </a:endParaRPr>
          </a:p>
          <a:p>
            <a:pPr eaLnBrk="1" hangingPunct="1">
              <a:buFontTx/>
              <a:buNone/>
            </a:pPr>
            <a:r>
              <a:rPr lang="en-US" u="sng" dirty="0" smtClean="0">
                <a:latin typeface="Times New Roman" pitchFamily="18" charset="0"/>
                <a:cs typeface="Arial" charset="0"/>
              </a:rPr>
              <a:t>Non inferiority (within </a:t>
            </a:r>
            <a:r>
              <a:rPr lang="en-US" u="sng" dirty="0" smtClean="0">
                <a:solidFill>
                  <a:srgbClr val="FF0000"/>
                </a:solidFill>
                <a:latin typeface="Times New Roman" pitchFamily="18" charset="0"/>
              </a:rPr>
              <a:t>δ</a:t>
            </a:r>
            <a:r>
              <a:rPr lang="en-US" u="sng" dirty="0" smtClean="0">
                <a:latin typeface="Times New Roman" pitchFamily="18" charset="0"/>
                <a:cs typeface="Arial" charset="0"/>
              </a:rPr>
              <a:t>) Testing</a:t>
            </a:r>
            <a:r>
              <a:rPr lang="en-US" dirty="0" smtClean="0">
                <a:latin typeface="Times New Roman" pitchFamily="18" charset="0"/>
                <a:cs typeface="Arial" charset="0"/>
              </a:rPr>
              <a:t>:</a:t>
            </a:r>
          </a:p>
          <a:p>
            <a:pPr eaLnBrk="1" hangingPunct="1">
              <a:buFontTx/>
              <a:buNone/>
            </a:pPr>
            <a:r>
              <a:rPr lang="en-US" dirty="0" smtClean="0">
                <a:latin typeface="Times New Roman" pitchFamily="18" charset="0"/>
                <a:cs typeface="Arial" charset="0"/>
              </a:rPr>
              <a:t> Null </a:t>
            </a:r>
            <a:r>
              <a:rPr lang="en-US" dirty="0" err="1" smtClean="0">
                <a:latin typeface="Times New Roman" pitchFamily="18" charset="0"/>
                <a:cs typeface="Arial" charset="0"/>
              </a:rPr>
              <a:t>Hyp</a:t>
            </a:r>
            <a:r>
              <a:rPr lang="en-US" dirty="0" smtClean="0">
                <a:latin typeface="Times New Roman" pitchFamily="18" charset="0"/>
                <a:cs typeface="Arial" charset="0"/>
              </a:rPr>
              <a:t>:  A &gt; B + </a:t>
            </a:r>
            <a:r>
              <a:rPr lang="en-US" dirty="0" smtClean="0">
                <a:solidFill>
                  <a:srgbClr val="FF0000"/>
                </a:solidFill>
                <a:latin typeface="Times New Roman" pitchFamily="18" charset="0"/>
              </a:rPr>
              <a:t>δ</a:t>
            </a:r>
            <a:r>
              <a:rPr lang="en-US" dirty="0" smtClean="0">
                <a:latin typeface="Times New Roman" pitchFamily="18" charset="0"/>
                <a:cs typeface="Arial" charset="0"/>
              </a:rPr>
              <a:t>, Alternative: A &lt;= B + </a:t>
            </a:r>
            <a:r>
              <a:rPr lang="en-US" dirty="0" smtClean="0">
                <a:solidFill>
                  <a:srgbClr val="FF0000"/>
                </a:solidFill>
                <a:latin typeface="Times New Roman" pitchFamily="18" charset="0"/>
              </a:rPr>
              <a:t>δ</a:t>
            </a:r>
            <a:endParaRPr lang="el-GR" dirty="0" smtClean="0">
              <a:latin typeface="Times New Roman" pitchFamily="18" charset="0"/>
              <a:cs typeface="Arial" charset="0"/>
            </a:endParaRPr>
          </a:p>
          <a:p>
            <a:pPr eaLnBrk="1" hangingPunct="1">
              <a:buFontTx/>
              <a:buNone/>
            </a:pPr>
            <a:r>
              <a:rPr lang="en-US" dirty="0" smtClean="0">
                <a:latin typeface="Times New Roman" pitchFamily="18" charset="0"/>
                <a:cs typeface="Arial" charset="0"/>
              </a:rPr>
              <a:t>   </a:t>
            </a:r>
            <a:r>
              <a:rPr lang="en-US" dirty="0" err="1" smtClean="0">
                <a:latin typeface="Times New Roman" pitchFamily="18" charset="0"/>
                <a:cs typeface="Arial" charset="0"/>
              </a:rPr>
              <a:t>Z</a:t>
            </a:r>
            <a:r>
              <a:rPr lang="en-US" baseline="-25000" dirty="0" err="1" smtClean="0">
                <a:latin typeface="Times New Roman" pitchFamily="18" charset="0"/>
                <a:cs typeface="Arial" charset="0"/>
              </a:rPr>
              <a:t>eq</a:t>
            </a:r>
            <a:r>
              <a:rPr lang="en-US" dirty="0" smtClean="0">
                <a:latin typeface="Times New Roman" pitchFamily="18" charset="0"/>
                <a:cs typeface="Arial" charset="0"/>
              </a:rPr>
              <a:t> =    (observed stat – </a:t>
            </a:r>
            <a:r>
              <a:rPr lang="en-US" dirty="0" smtClean="0">
                <a:solidFill>
                  <a:srgbClr val="FF0000"/>
                </a:solidFill>
                <a:latin typeface="Times New Roman" pitchFamily="18" charset="0"/>
              </a:rPr>
              <a:t>δ</a:t>
            </a:r>
            <a:r>
              <a:rPr lang="en-US" dirty="0" smtClean="0">
                <a:latin typeface="Times New Roman" pitchFamily="18" charset="0"/>
                <a:cs typeface="Arial" charset="0"/>
              </a:rPr>
              <a:t> )/ SE </a:t>
            </a:r>
          </a:p>
          <a:p>
            <a:pPr eaLnBrk="1" hangingPunct="1">
              <a:buFontTx/>
              <a:buNone/>
            </a:pPr>
            <a:r>
              <a:rPr lang="en-US" dirty="0" smtClean="0">
                <a:latin typeface="Times New Roman" pitchFamily="18" charset="0"/>
                <a:cs typeface="Arial" charset="0"/>
              </a:rPr>
              <a:t>Must specify </a:t>
            </a:r>
            <a:r>
              <a:rPr lang="en-US" dirty="0" smtClean="0">
                <a:solidFill>
                  <a:srgbClr val="FF0000"/>
                </a:solidFill>
                <a:latin typeface="Times New Roman" pitchFamily="18" charset="0"/>
              </a:rPr>
              <a:t>δ</a:t>
            </a:r>
            <a:r>
              <a:rPr lang="en-US" dirty="0" smtClean="0">
                <a:latin typeface="Times New Roman" pitchFamily="18" charset="0"/>
                <a:cs typeface="Arial" charset="0"/>
              </a:rPr>
              <a:t> for non inferiority testing</a:t>
            </a:r>
          </a:p>
          <a:p>
            <a:pPr eaLnBrk="1" hangingPunct="1">
              <a:buFontTx/>
              <a:buNone/>
            </a:pPr>
            <a:r>
              <a:rPr lang="en-US" dirty="0">
                <a:latin typeface="Times New Roman" pitchFamily="18" charset="0"/>
                <a:cs typeface="Arial" charset="0"/>
              </a:rPr>
              <a:t> </a:t>
            </a:r>
            <a:r>
              <a:rPr lang="en-US" dirty="0" smtClean="0">
                <a:latin typeface="Times New Roman" pitchFamily="18" charset="0"/>
                <a:cs typeface="Arial" charset="0"/>
              </a:rPr>
              <a:t>         </a:t>
            </a:r>
            <a:r>
              <a:rPr lang="en-US" sz="2800" dirty="0" smtClean="0">
                <a:latin typeface="Times New Roman" pitchFamily="18" charset="0"/>
                <a:cs typeface="Arial" charset="0"/>
              </a:rPr>
              <a:t>use t instead of Z if variance is not known</a:t>
            </a:r>
            <a:endParaRPr lang="el-GR" sz="2800" dirty="0" smtClean="0">
              <a:latin typeface="Times New Roman" pitchFamily="18" charset="0"/>
              <a:cs typeface="Arial" charset="0"/>
            </a:endParaRPr>
          </a:p>
          <a:p>
            <a:pPr eaLnBrk="1" hangingPunct="1">
              <a:buFontTx/>
              <a:buNone/>
            </a:pPr>
            <a:endParaRPr lang="en-US" dirty="0" smtClean="0">
              <a:cs typeface="Arial" charset="0"/>
            </a:endParaRPr>
          </a:p>
        </p:txBody>
      </p:sp>
      <p:sp>
        <p:nvSpPr>
          <p:cNvPr id="4" name="Slide Number Placeholder 3"/>
          <p:cNvSpPr>
            <a:spLocks noGrp="1"/>
          </p:cNvSpPr>
          <p:nvPr>
            <p:ph type="sldNum" sz="quarter" idx="12"/>
          </p:nvPr>
        </p:nvSpPr>
        <p:spPr/>
        <p:txBody>
          <a:bodyPr/>
          <a:lstStyle/>
          <a:p>
            <a:pPr>
              <a:defRPr/>
            </a:pPr>
            <a:fld id="{64EC11F7-DFD1-49ED-AB86-627220F48216}" type="slidenum">
              <a:rPr lang="en-US" smtClean="0"/>
              <a:pPr>
                <a:defRPr/>
              </a:pPr>
              <a:t>13</a:t>
            </a:fld>
            <a:endParaRPr lang="en-US"/>
          </a:p>
        </p:txBody>
      </p:sp>
    </p:spTree>
    <p:extLst>
      <p:ext uri="{BB962C8B-B14F-4D97-AF65-F5344CB8AC3E}">
        <p14:creationId xmlns:p14="http://schemas.microsoft.com/office/powerpoint/2010/main" val="538214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latin typeface="Times New Roman" pitchFamily="18" charset="0"/>
              </a:rPr>
              <a:t>Confidence intervals</a:t>
            </a:r>
            <a:br>
              <a:rPr lang="en-US" sz="3600" dirty="0" smtClean="0">
                <a:latin typeface="Times New Roman" pitchFamily="18" charset="0"/>
              </a:rPr>
            </a:br>
            <a:r>
              <a:rPr lang="en-US" sz="3600" dirty="0" smtClean="0">
                <a:latin typeface="Times New Roman" pitchFamily="18" charset="0"/>
              </a:rPr>
              <a:t>versus hypothesis testing</a:t>
            </a:r>
          </a:p>
        </p:txBody>
      </p:sp>
      <p:sp>
        <p:nvSpPr>
          <p:cNvPr id="26627" name="Rectangle 3"/>
          <p:cNvSpPr>
            <a:spLocks noGrp="1" noChangeArrowheads="1"/>
          </p:cNvSpPr>
          <p:nvPr>
            <p:ph type="body" idx="1"/>
          </p:nvPr>
        </p:nvSpPr>
        <p:spPr/>
        <p:txBody>
          <a:bodyPr/>
          <a:lstStyle/>
          <a:p>
            <a:pPr eaLnBrk="1" hangingPunct="1">
              <a:lnSpc>
                <a:spcPct val="80000"/>
              </a:lnSpc>
              <a:buFontTx/>
              <a:buNone/>
            </a:pP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Study		    equivalence demonstrated only from –</a:t>
            </a:r>
            <a:r>
              <a:rPr lang="el-GR" sz="1400" dirty="0" smtClean="0">
                <a:latin typeface="Times New Roman" pitchFamily="18" charset="0"/>
              </a:rPr>
              <a:t>δ</a:t>
            </a:r>
            <a:r>
              <a:rPr lang="en-US" sz="1400" dirty="0" smtClean="0">
                <a:latin typeface="Times New Roman" pitchFamily="18" charset="0"/>
              </a:rPr>
              <a:t> to +</a:t>
            </a:r>
            <a:r>
              <a:rPr lang="el-GR" sz="1400" dirty="0" smtClean="0">
                <a:latin typeface="Times New Roman" pitchFamily="18" charset="0"/>
              </a:rPr>
              <a:t>δ</a:t>
            </a: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(1‑8)	 	      (brackets show 95% confidence intervals)</a:t>
            </a:r>
          </a:p>
          <a:p>
            <a:pPr eaLnBrk="1" hangingPunct="1">
              <a:lnSpc>
                <a:spcPct val="80000"/>
              </a:lnSpc>
              <a:buFontTx/>
              <a:buNone/>
            </a:pP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    Stat </a:t>
            </a:r>
          </a:p>
          <a:p>
            <a:pPr eaLnBrk="1" hangingPunct="1">
              <a:lnSpc>
                <a:spcPct val="80000"/>
              </a:lnSpc>
              <a:buFontTx/>
              <a:buNone/>
            </a:pPr>
            <a:r>
              <a:rPr lang="en-US" sz="1400" dirty="0" smtClean="0">
                <a:latin typeface="Times New Roman" pitchFamily="18" charset="0"/>
              </a:rPr>
              <a:t>    Sig	</a:t>
            </a:r>
          </a:p>
          <a:p>
            <a:pPr eaLnBrk="1" hangingPunct="1">
              <a:lnSpc>
                <a:spcPct val="80000"/>
              </a:lnSpc>
              <a:buFontTx/>
              <a:buNone/>
            </a:pPr>
            <a:r>
              <a:rPr lang="en-US" sz="1400" dirty="0" smtClean="0">
                <a:latin typeface="Times New Roman" pitchFamily="18" charset="0"/>
              </a:rPr>
              <a:t>1. Yes ----------------------------------------------------------------------------------------------- &lt; not equivalent &gt;</a:t>
            </a:r>
          </a:p>
          <a:p>
            <a:pPr eaLnBrk="1" hangingPunct="1">
              <a:lnSpc>
                <a:spcPct val="80000"/>
              </a:lnSpc>
              <a:buFontTx/>
              <a:buNone/>
            </a:pPr>
            <a:r>
              <a:rPr lang="en-US" sz="1400" dirty="0" smtClean="0">
                <a:latin typeface="Times New Roman" pitchFamily="18" charset="0"/>
              </a:rPr>
              <a:t>2. Yes -----------------------------------------------------------------------------&lt;    uncertain     &gt;--------------------</a:t>
            </a:r>
          </a:p>
          <a:p>
            <a:pPr eaLnBrk="1" hangingPunct="1">
              <a:lnSpc>
                <a:spcPct val="80000"/>
              </a:lnSpc>
              <a:buFontTx/>
              <a:buNone/>
            </a:pPr>
            <a:r>
              <a:rPr lang="en-US" sz="1400" dirty="0" smtClean="0">
                <a:latin typeface="Times New Roman" pitchFamily="18" charset="0"/>
              </a:rPr>
              <a:t>3. Yes ------------------------------------------------------------------&lt; equivalent &gt;-----------------------------------</a:t>
            </a:r>
          </a:p>
          <a:p>
            <a:pPr eaLnBrk="1" hangingPunct="1">
              <a:lnSpc>
                <a:spcPct val="80000"/>
              </a:lnSpc>
              <a:buFontTx/>
              <a:buNone/>
            </a:pPr>
            <a:r>
              <a:rPr lang="en-US" sz="1400" dirty="0" smtClean="0">
                <a:latin typeface="Times New Roman" pitchFamily="18" charset="0"/>
              </a:rPr>
              <a:t>4. No ---------------------------------------------------&lt; equivalent &gt;---------------------------------------------------</a:t>
            </a:r>
          </a:p>
          <a:p>
            <a:pPr eaLnBrk="1" hangingPunct="1">
              <a:lnSpc>
                <a:spcPct val="80000"/>
              </a:lnSpc>
              <a:buFontTx/>
              <a:buNone/>
            </a:pPr>
            <a:r>
              <a:rPr lang="en-US" sz="1400" dirty="0" smtClean="0">
                <a:latin typeface="Times New Roman" pitchFamily="18" charset="0"/>
              </a:rPr>
              <a:t>5. Yes ----------------------------------&lt; equivalent &gt;	----------------------------------------------------------------</a:t>
            </a:r>
          </a:p>
          <a:p>
            <a:pPr eaLnBrk="1" hangingPunct="1">
              <a:lnSpc>
                <a:spcPct val="80000"/>
              </a:lnSpc>
              <a:buFontTx/>
              <a:buNone/>
            </a:pPr>
            <a:r>
              <a:rPr lang="en-US" sz="1400" dirty="0" smtClean="0">
                <a:latin typeface="Times New Roman" pitchFamily="18" charset="0"/>
              </a:rPr>
              <a:t>6. Yes ---------------------&lt; uncertain&gt;----------------------------------------------------------------------------------</a:t>
            </a:r>
          </a:p>
          <a:p>
            <a:pPr eaLnBrk="1" hangingPunct="1">
              <a:lnSpc>
                <a:spcPct val="80000"/>
              </a:lnSpc>
              <a:buFontTx/>
              <a:buNone/>
            </a:pPr>
            <a:r>
              <a:rPr lang="en-US" sz="1400" dirty="0" smtClean="0">
                <a:latin typeface="Times New Roman" pitchFamily="18" charset="0"/>
              </a:rPr>
              <a:t>7. Yes -&lt; not equivalent &gt;-----------------------------------------------------------------------------------------------</a:t>
            </a:r>
          </a:p>
          <a:p>
            <a:pPr eaLnBrk="1" hangingPunct="1">
              <a:lnSpc>
                <a:spcPct val="80000"/>
              </a:lnSpc>
              <a:buFontTx/>
              <a:buNone/>
            </a:pPr>
            <a:r>
              <a:rPr lang="en-US" sz="1400" dirty="0" smtClean="0">
                <a:latin typeface="Times New Roman" pitchFamily="18" charset="0"/>
              </a:rPr>
              <a:t>8. No ---------&lt;___________________________uncertain________________________________&gt;------</a:t>
            </a:r>
          </a:p>
          <a:p>
            <a:pPr eaLnBrk="1" hangingPunct="1">
              <a:lnSpc>
                <a:spcPct val="80000"/>
              </a:lnSpc>
              <a:buFontTx/>
              <a:buNone/>
            </a:pP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                                                      |                                                                    |</a:t>
            </a:r>
          </a:p>
          <a:p>
            <a:pPr eaLnBrk="1" hangingPunct="1">
              <a:lnSpc>
                <a:spcPct val="80000"/>
              </a:lnSpc>
              <a:buFontTx/>
              <a:buNone/>
            </a:pPr>
            <a:r>
              <a:rPr lang="en-US" sz="1400" dirty="0" smtClean="0">
                <a:latin typeface="Times New Roman" pitchFamily="18" charset="0"/>
              </a:rPr>
              <a:t>                                                    ‑</a:t>
            </a:r>
            <a:r>
              <a:rPr lang="el-GR" sz="1400" dirty="0" smtClean="0">
                <a:latin typeface="Times New Roman" pitchFamily="18" charset="0"/>
              </a:rPr>
              <a:t>δ</a:t>
            </a:r>
            <a:r>
              <a:rPr lang="en-US" sz="1400" dirty="0" smtClean="0">
                <a:latin typeface="Times New Roman" pitchFamily="18" charset="0"/>
              </a:rPr>
              <a:t>                          O                                    +</a:t>
            </a:r>
            <a:r>
              <a:rPr lang="el-GR" sz="1400" dirty="0" smtClean="0">
                <a:latin typeface="Times New Roman" pitchFamily="18" charset="0"/>
              </a:rPr>
              <a:t>δ</a:t>
            </a: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                                                                          true difference</a:t>
            </a:r>
          </a:p>
          <a:p>
            <a:pPr eaLnBrk="1" hangingPunct="1">
              <a:lnSpc>
                <a:spcPct val="80000"/>
              </a:lnSpc>
              <a:buFontTx/>
              <a:buNone/>
            </a:pPr>
            <a:endParaRPr lang="en-US" sz="1400" dirty="0" smtClean="0">
              <a:latin typeface="Times New Roman" pitchFamily="18" charset="0"/>
            </a:endParaRPr>
          </a:p>
          <a:p>
            <a:pPr eaLnBrk="1" hangingPunct="1">
              <a:lnSpc>
                <a:spcPct val="80000"/>
              </a:lnSpc>
              <a:buFontTx/>
              <a:buNone/>
            </a:pPr>
            <a:r>
              <a:rPr lang="en-US" sz="1400" dirty="0" smtClean="0">
                <a:latin typeface="Times New Roman" pitchFamily="18" charset="0"/>
              </a:rPr>
              <a:t>Ref:  Statistics Applied to Clinical Trials- </a:t>
            </a:r>
            <a:r>
              <a:rPr lang="en-US" sz="1400" dirty="0" err="1" smtClean="0">
                <a:latin typeface="Times New Roman" pitchFamily="18" charset="0"/>
              </a:rPr>
              <a:t>Cleophas</a:t>
            </a:r>
            <a:r>
              <a:rPr lang="en-US" sz="1400" dirty="0" smtClean="0">
                <a:latin typeface="Times New Roman" pitchFamily="18" charset="0"/>
              </a:rPr>
              <a:t>, </a:t>
            </a:r>
            <a:r>
              <a:rPr lang="en-US" sz="1400" dirty="0" err="1" smtClean="0">
                <a:latin typeface="Times New Roman" pitchFamily="18" charset="0"/>
              </a:rPr>
              <a:t>Zwinderman</a:t>
            </a:r>
            <a:r>
              <a:rPr lang="en-US" sz="1400" dirty="0" smtClean="0">
                <a:latin typeface="Times New Roman" pitchFamily="18" charset="0"/>
              </a:rPr>
              <a:t>, </a:t>
            </a:r>
            <a:r>
              <a:rPr lang="en-US" sz="1400" dirty="0" err="1" smtClean="0">
                <a:latin typeface="Times New Roman" pitchFamily="18" charset="0"/>
              </a:rPr>
              <a:t>Cleopahas</a:t>
            </a:r>
            <a:r>
              <a:rPr lang="en-US" sz="1400" dirty="0" smtClean="0">
                <a:latin typeface="Times New Roman" pitchFamily="18" charset="0"/>
              </a:rPr>
              <a:t> 2000 </a:t>
            </a:r>
          </a:p>
          <a:p>
            <a:pPr eaLnBrk="1" hangingPunct="1">
              <a:lnSpc>
                <a:spcPct val="80000"/>
              </a:lnSpc>
              <a:buFontTx/>
              <a:buNone/>
            </a:pPr>
            <a:r>
              <a:rPr lang="en-US" sz="1400" dirty="0" smtClean="0">
                <a:latin typeface="Times New Roman" pitchFamily="18" charset="0"/>
              </a:rPr>
              <a:t>         Kluwer Academic Pub   Page 35 </a:t>
            </a:r>
          </a:p>
        </p:txBody>
      </p:sp>
      <p:sp>
        <p:nvSpPr>
          <p:cNvPr id="26628" name="Line 5"/>
          <p:cNvSpPr>
            <a:spLocks noChangeShapeType="1"/>
          </p:cNvSpPr>
          <p:nvPr/>
        </p:nvSpPr>
        <p:spPr bwMode="auto">
          <a:xfrm>
            <a:off x="609600" y="2286000"/>
            <a:ext cx="0" cy="609600"/>
          </a:xfrm>
          <a:prstGeom prst="line">
            <a:avLst/>
          </a:prstGeom>
          <a:noFill/>
          <a:ln w="9525">
            <a:solidFill>
              <a:schemeClr val="tx1"/>
            </a:solidFill>
            <a:round/>
            <a:headEnd/>
            <a:tailEnd type="triangle" w="med" len="med"/>
          </a:ln>
        </p:spPr>
        <p:txBody>
          <a:bodyPr/>
          <a:lstStyle/>
          <a:p>
            <a:endParaRPr lang="en-US"/>
          </a:p>
        </p:txBody>
      </p:sp>
      <p:sp>
        <p:nvSpPr>
          <p:cNvPr id="5" name="Slide Number Placeholder 4"/>
          <p:cNvSpPr>
            <a:spLocks noGrp="1"/>
          </p:cNvSpPr>
          <p:nvPr>
            <p:ph type="sldNum" sz="quarter" idx="12"/>
          </p:nvPr>
        </p:nvSpPr>
        <p:spPr/>
        <p:txBody>
          <a:bodyPr/>
          <a:lstStyle/>
          <a:p>
            <a:pPr>
              <a:defRPr/>
            </a:pPr>
            <a:fld id="{894C48CE-DE67-4A97-88DF-679C80CE67E5}" type="slidenum">
              <a:rPr lang="en-US" smtClean="0"/>
              <a:pPr>
                <a:defRPr/>
              </a:pPr>
              <a:t>14</a:t>
            </a:fld>
            <a:endParaRPr lang="en-US"/>
          </a:p>
        </p:txBody>
      </p:sp>
    </p:spTree>
    <p:extLst>
      <p:ext uri="{BB962C8B-B14F-4D97-AF65-F5344CB8AC3E}">
        <p14:creationId xmlns:p14="http://schemas.microsoft.com/office/powerpoint/2010/main" val="82239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dirty="0" smtClean="0">
                <a:latin typeface="Times New Roman" pitchFamily="18" charset="0"/>
              </a:rPr>
              <a:t>Confidence Intervals,</a:t>
            </a:r>
            <a:br>
              <a:rPr lang="en-US" sz="4000" dirty="0" smtClean="0">
                <a:latin typeface="Times New Roman" pitchFamily="18" charset="0"/>
              </a:rPr>
            </a:br>
            <a:r>
              <a:rPr lang="en-US" sz="4000" dirty="0" smtClean="0">
                <a:latin typeface="Times New Roman" pitchFamily="18" charset="0"/>
              </a:rPr>
              <a:t>Hypothesis Tests</a:t>
            </a:r>
          </a:p>
        </p:txBody>
      </p:sp>
      <p:sp>
        <p:nvSpPr>
          <p:cNvPr id="29699" name="Rectangle 3"/>
          <p:cNvSpPr>
            <a:spLocks noGrp="1" noChangeArrowheads="1"/>
          </p:cNvSpPr>
          <p:nvPr>
            <p:ph type="body" idx="1"/>
          </p:nvPr>
        </p:nvSpPr>
        <p:spPr>
          <a:xfrm>
            <a:off x="457200" y="1600200"/>
            <a:ext cx="8229600" cy="4876800"/>
          </a:xfrm>
        </p:spPr>
        <p:txBody>
          <a:bodyPr/>
          <a:lstStyle/>
          <a:p>
            <a:pPr eaLnBrk="1" hangingPunct="1">
              <a:buFontTx/>
              <a:buNone/>
            </a:pPr>
            <a:r>
              <a:rPr lang="en-US" sz="2800" b="1" dirty="0" smtClean="0">
                <a:latin typeface="Times New Roman" pitchFamily="18" charset="0"/>
              </a:rPr>
              <a:t>Confidence intervals are of the form</a:t>
            </a:r>
          </a:p>
          <a:p>
            <a:pPr eaLnBrk="1" hangingPunct="1">
              <a:buFontTx/>
              <a:buNone/>
            </a:pPr>
            <a:endParaRPr lang="en-US" sz="1400" dirty="0" smtClean="0">
              <a:latin typeface="Times New Roman" pitchFamily="18" charset="0"/>
            </a:endParaRPr>
          </a:p>
          <a:p>
            <a:pPr algn="ctr" eaLnBrk="1" hangingPunct="1">
              <a:buFontTx/>
              <a:buNone/>
            </a:pPr>
            <a:r>
              <a:rPr lang="en-US" sz="2800" dirty="0" smtClean="0">
                <a:latin typeface="Times New Roman" pitchFamily="18" charset="0"/>
              </a:rPr>
              <a:t>  </a:t>
            </a:r>
            <a:r>
              <a:rPr lang="en-US" dirty="0" smtClean="0">
                <a:latin typeface="Times New Roman" pitchFamily="18" charset="0"/>
              </a:rPr>
              <a:t>Sample Statistic +/- (</a:t>
            </a:r>
            <a:r>
              <a:rPr lang="en-US" dirty="0" err="1" smtClean="0">
                <a:latin typeface="Times New Roman" pitchFamily="18" charset="0"/>
              </a:rPr>
              <a:t>Z</a:t>
            </a:r>
            <a:r>
              <a:rPr lang="en-US" baseline="-25000" dirty="0" err="1" smtClean="0">
                <a:latin typeface="Times New Roman" pitchFamily="18" charset="0"/>
              </a:rPr>
              <a:t>percentile</a:t>
            </a:r>
            <a:r>
              <a:rPr lang="en-US" dirty="0" smtClean="0">
                <a:solidFill>
                  <a:srgbClr val="FF0000"/>
                </a:solidFill>
                <a:latin typeface="Times New Roman" pitchFamily="18" charset="0"/>
              </a:rPr>
              <a:t>*</a:t>
            </a:r>
            <a:r>
              <a:rPr lang="en-US" dirty="0" smtClean="0">
                <a:latin typeface="Times New Roman" pitchFamily="18" charset="0"/>
              </a:rPr>
              <a:t>) (Standard error)</a:t>
            </a:r>
          </a:p>
          <a:p>
            <a:pPr algn="ctr" eaLnBrk="1" hangingPunct="1">
              <a:buFontTx/>
              <a:buNone/>
            </a:pPr>
            <a:endParaRPr lang="en-US" sz="1400" dirty="0" smtClean="0">
              <a:latin typeface="Times New Roman" pitchFamily="18" charset="0"/>
            </a:endParaRPr>
          </a:p>
          <a:p>
            <a:pPr eaLnBrk="1" hangingPunct="1">
              <a:buFontTx/>
              <a:buNone/>
            </a:pPr>
            <a:r>
              <a:rPr lang="en-US" sz="2800" dirty="0" smtClean="0">
                <a:latin typeface="Times New Roman" pitchFamily="18" charset="0"/>
              </a:rPr>
              <a:t>  </a:t>
            </a:r>
            <a:r>
              <a:rPr lang="en-US" sz="2400" dirty="0" smtClean="0">
                <a:latin typeface="Times New Roman" pitchFamily="18" charset="0"/>
              </a:rPr>
              <a:t>Lower bound = Sample Statistic- (</a:t>
            </a:r>
            <a:r>
              <a:rPr lang="en-US" sz="2400" dirty="0" err="1" smtClean="0">
                <a:latin typeface="Times New Roman" pitchFamily="18" charset="0"/>
              </a:rPr>
              <a:t>Z</a:t>
            </a:r>
            <a:r>
              <a:rPr lang="en-US" sz="2400" baseline="-25000" dirty="0" err="1" smtClean="0">
                <a:latin typeface="Times New Roman" pitchFamily="18" charset="0"/>
              </a:rPr>
              <a:t>percentile</a:t>
            </a:r>
            <a:r>
              <a:rPr lang="en-US" sz="2400" dirty="0" smtClean="0">
                <a:latin typeface="Times New Roman" pitchFamily="18" charset="0"/>
              </a:rPr>
              <a:t>)(Standard error)</a:t>
            </a:r>
          </a:p>
          <a:p>
            <a:pPr eaLnBrk="1" hangingPunct="1">
              <a:buFontTx/>
              <a:buNone/>
            </a:pPr>
            <a:r>
              <a:rPr lang="en-US" sz="2400" dirty="0" smtClean="0">
                <a:latin typeface="Times New Roman" pitchFamily="18" charset="0"/>
              </a:rPr>
              <a:t>  Upper bound = Sample Statistic + (</a:t>
            </a:r>
            <a:r>
              <a:rPr lang="en-US" sz="2400" dirty="0" err="1" smtClean="0">
                <a:latin typeface="Times New Roman" pitchFamily="18" charset="0"/>
              </a:rPr>
              <a:t>Z</a:t>
            </a:r>
            <a:r>
              <a:rPr lang="en-US" sz="2400" baseline="-25000" dirty="0" err="1" smtClean="0">
                <a:latin typeface="Times New Roman" pitchFamily="18" charset="0"/>
              </a:rPr>
              <a:t>percentile</a:t>
            </a:r>
            <a:r>
              <a:rPr lang="en-US" sz="2400" dirty="0" smtClean="0">
                <a:latin typeface="Times New Roman" pitchFamily="18" charset="0"/>
              </a:rPr>
              <a:t>)(Standard error)</a:t>
            </a:r>
            <a:endParaRPr lang="en-US" sz="2400" b="1" dirty="0" smtClean="0">
              <a:latin typeface="Times New Roman" pitchFamily="18" charset="0"/>
            </a:endParaRPr>
          </a:p>
          <a:p>
            <a:pPr eaLnBrk="1" hangingPunct="1">
              <a:buFontTx/>
              <a:buNone/>
            </a:pPr>
            <a:r>
              <a:rPr lang="en-US" sz="2400" b="1" dirty="0" smtClean="0">
                <a:latin typeface="Times New Roman" pitchFamily="18" charset="0"/>
              </a:rPr>
              <a:t>  </a:t>
            </a:r>
          </a:p>
          <a:p>
            <a:pPr eaLnBrk="1" hangingPunct="1">
              <a:buFontTx/>
              <a:buNone/>
            </a:pPr>
            <a:r>
              <a:rPr lang="en-US" sz="2800" b="1" dirty="0" smtClean="0">
                <a:latin typeface="Times New Roman" pitchFamily="18" charset="0"/>
              </a:rPr>
              <a:t>Hypothesis test statistics (</a:t>
            </a:r>
            <a:r>
              <a:rPr lang="en-US" sz="2800" b="1" dirty="0" err="1" smtClean="0">
                <a:latin typeface="Times New Roman" pitchFamily="18" charset="0"/>
              </a:rPr>
              <a:t>Z</a:t>
            </a:r>
            <a:r>
              <a:rPr lang="en-US" sz="2800" b="1" baseline="-25000" dirty="0" err="1" smtClean="0">
                <a:latin typeface="Times New Roman" pitchFamily="18" charset="0"/>
              </a:rPr>
              <a:t>obs</a:t>
            </a:r>
            <a:r>
              <a:rPr lang="en-US" sz="2800" b="1" dirty="0" smtClean="0">
                <a:solidFill>
                  <a:srgbClr val="FF0000"/>
                </a:solidFill>
                <a:latin typeface="Times New Roman" pitchFamily="18" charset="0"/>
              </a:rPr>
              <a:t>*</a:t>
            </a:r>
            <a:r>
              <a:rPr lang="en-US" sz="2800" b="1" dirty="0" smtClean="0">
                <a:latin typeface="Times New Roman" pitchFamily="18" charset="0"/>
              </a:rPr>
              <a:t>) are of the form</a:t>
            </a:r>
          </a:p>
          <a:p>
            <a:pPr eaLnBrk="1" hangingPunct="1">
              <a:buFontTx/>
              <a:buNone/>
            </a:pPr>
            <a:endParaRPr lang="en-US" sz="1400" dirty="0" smtClean="0">
              <a:latin typeface="Times New Roman" pitchFamily="18" charset="0"/>
            </a:endParaRPr>
          </a:p>
          <a:p>
            <a:pPr algn="ctr" eaLnBrk="1" hangingPunct="1">
              <a:buFontTx/>
              <a:buNone/>
            </a:pPr>
            <a:r>
              <a:rPr lang="en-US" sz="2800" dirty="0" smtClean="0">
                <a:latin typeface="Times New Roman" pitchFamily="18" charset="0"/>
              </a:rPr>
              <a:t>  </a:t>
            </a:r>
            <a:r>
              <a:rPr lang="en-US" sz="2800" dirty="0" err="1" smtClean="0">
                <a:latin typeface="Times New Roman" pitchFamily="18" charset="0"/>
              </a:rPr>
              <a:t>Z</a:t>
            </a:r>
            <a:r>
              <a:rPr lang="en-US" sz="2800" baseline="-25000" dirty="0" err="1" smtClean="0">
                <a:latin typeface="Times New Roman" pitchFamily="18" charset="0"/>
              </a:rPr>
              <a:t>obs</a:t>
            </a:r>
            <a:r>
              <a:rPr lang="en-US" sz="2800" dirty="0" smtClean="0">
                <a:latin typeface="Times New Roman" pitchFamily="18" charset="0"/>
              </a:rPr>
              <a:t>=(Sample Statistic – null value) / Standard error</a:t>
            </a:r>
          </a:p>
          <a:p>
            <a:pPr algn="ctr" eaLnBrk="1" hangingPunct="1">
              <a:buFontTx/>
              <a:buNone/>
            </a:pPr>
            <a:r>
              <a:rPr lang="en-US" sz="1800" dirty="0" smtClean="0">
                <a:solidFill>
                  <a:srgbClr val="FF0000"/>
                </a:solidFill>
                <a:latin typeface="Times New Roman" pitchFamily="18" charset="0"/>
              </a:rPr>
              <a:t>*</a:t>
            </a:r>
            <a:r>
              <a:rPr lang="en-US" sz="1800" dirty="0" smtClean="0">
                <a:latin typeface="Times New Roman" pitchFamily="18" charset="0"/>
              </a:rPr>
              <a:t>  t percentile or </a:t>
            </a:r>
            <a:r>
              <a:rPr lang="en-US" sz="1800" dirty="0" err="1" smtClean="0">
                <a:latin typeface="Times New Roman" pitchFamily="18" charset="0"/>
              </a:rPr>
              <a:t>t</a:t>
            </a:r>
            <a:r>
              <a:rPr lang="en-US" sz="1800" baseline="-25000" dirty="0" err="1" smtClean="0">
                <a:latin typeface="Times New Roman" pitchFamily="18" charset="0"/>
              </a:rPr>
              <a:t>obs</a:t>
            </a:r>
            <a:r>
              <a:rPr lang="en-US" sz="1800" dirty="0" smtClean="0">
                <a:latin typeface="Times New Roman" pitchFamily="18" charset="0"/>
              </a:rPr>
              <a:t> for continuous data when n is small.  When data does not follow the normal distribution and n is “small”, above are only approximate</a:t>
            </a:r>
            <a:endParaRPr lang="en-US" sz="2800" b="1" dirty="0" smtClean="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DBBF3F53-DB8B-4C92-9183-A76C57EC83DB}" type="slidenum">
              <a:rPr lang="en-US" smtClean="0"/>
              <a:pPr>
                <a:defRPr/>
              </a:pPr>
              <a:t>15</a:t>
            </a:fld>
            <a:endParaRPr lang="en-US" dirty="0"/>
          </a:p>
        </p:txBody>
      </p:sp>
    </p:spTree>
    <p:extLst>
      <p:ext uri="{BB962C8B-B14F-4D97-AF65-F5344CB8AC3E}">
        <p14:creationId xmlns:p14="http://schemas.microsoft.com/office/powerpoint/2010/main" val="3876329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dirty="0" smtClean="0">
                <a:latin typeface="Times New Roman" pitchFamily="18" charset="0"/>
              </a:rPr>
              <a:t>Statistical Hypothesis Test Guide</a:t>
            </a:r>
          </a:p>
        </p:txBody>
      </p:sp>
      <p:sp>
        <p:nvSpPr>
          <p:cNvPr id="33795" name="Rectangle 3"/>
          <p:cNvSpPr>
            <a:spLocks noGrp="1" noChangeArrowheads="1"/>
          </p:cNvSpPr>
          <p:nvPr>
            <p:ph type="body" sz="half" idx="1"/>
          </p:nvPr>
        </p:nvSpPr>
        <p:spPr/>
        <p:txBody>
          <a:bodyPr/>
          <a:lstStyle/>
          <a:p>
            <a:pPr eaLnBrk="1" hangingPunct="1">
              <a:lnSpc>
                <a:spcPct val="80000"/>
              </a:lnSpc>
              <a:buFontTx/>
              <a:buNone/>
            </a:pPr>
            <a:r>
              <a:rPr lang="en-US" sz="1800" b="1" u="sng" dirty="0" smtClean="0">
                <a:latin typeface="Times New Roman" pitchFamily="18" charset="0"/>
              </a:rPr>
              <a:t>Statistic/type of comparison</a:t>
            </a:r>
          </a:p>
          <a:p>
            <a:pPr eaLnBrk="1" hangingPunct="1">
              <a:lnSpc>
                <a:spcPct val="80000"/>
              </a:lnSpc>
              <a:buFontTx/>
              <a:buNone/>
            </a:pPr>
            <a:r>
              <a:rPr lang="en-US" sz="1800" dirty="0" smtClean="0">
                <a:latin typeface="Times New Roman" pitchFamily="18" charset="0"/>
              </a:rPr>
              <a:t>Mean comparison-unpaired </a:t>
            </a:r>
          </a:p>
          <a:p>
            <a:pPr eaLnBrk="1" hangingPunct="1">
              <a:lnSpc>
                <a:spcPct val="80000"/>
              </a:lnSpc>
              <a:buFontTx/>
              <a:buNone/>
            </a:pPr>
            <a:r>
              <a:rPr lang="en-US" sz="1800" dirty="0" smtClean="0">
                <a:latin typeface="Times New Roman" pitchFamily="18" charset="0"/>
              </a:rPr>
              <a:t>Mean comparison-paired  </a:t>
            </a:r>
          </a:p>
          <a:p>
            <a:pPr eaLnBrk="1" hangingPunct="1">
              <a:lnSpc>
                <a:spcPct val="80000"/>
              </a:lnSpc>
              <a:buFontTx/>
              <a:buNone/>
            </a:pPr>
            <a:r>
              <a:rPr lang="en-US" sz="1800" dirty="0" smtClean="0">
                <a:latin typeface="Times New Roman" pitchFamily="18" charset="0"/>
              </a:rPr>
              <a:t>Median comparison-unpaired</a:t>
            </a:r>
          </a:p>
          <a:p>
            <a:pPr eaLnBrk="1" hangingPunct="1">
              <a:lnSpc>
                <a:spcPct val="80000"/>
              </a:lnSpc>
              <a:buFontTx/>
              <a:buNone/>
            </a:pPr>
            <a:r>
              <a:rPr lang="en-US" sz="1800" dirty="0" smtClean="0">
                <a:latin typeface="Times New Roman" pitchFamily="18" charset="0"/>
              </a:rPr>
              <a:t>Median comparison-paired</a:t>
            </a:r>
          </a:p>
          <a:p>
            <a:pPr eaLnBrk="1" hangingPunct="1">
              <a:lnSpc>
                <a:spcPct val="80000"/>
              </a:lnSpc>
              <a:buFontTx/>
              <a:buNone/>
            </a:pPr>
            <a:r>
              <a:rPr lang="en-US" sz="1800" dirty="0" smtClean="0">
                <a:latin typeface="Times New Roman" pitchFamily="18" charset="0"/>
              </a:rPr>
              <a:t>Proportion comparison-unpaired</a:t>
            </a:r>
          </a:p>
          <a:p>
            <a:pPr eaLnBrk="1" hangingPunct="1">
              <a:lnSpc>
                <a:spcPct val="80000"/>
              </a:lnSpc>
              <a:buFontTx/>
              <a:buNone/>
            </a:pPr>
            <a:r>
              <a:rPr lang="en-US" sz="1800" dirty="0" smtClean="0">
                <a:latin typeface="Times New Roman" pitchFamily="18" charset="0"/>
              </a:rPr>
              <a:t>Proportion comparison-paired</a:t>
            </a:r>
          </a:p>
          <a:p>
            <a:pPr eaLnBrk="1" hangingPunct="1">
              <a:lnSpc>
                <a:spcPct val="80000"/>
              </a:lnSpc>
              <a:buFontTx/>
              <a:buNone/>
            </a:pPr>
            <a:r>
              <a:rPr lang="en-US" sz="1800" dirty="0" smtClean="0">
                <a:latin typeface="Times New Roman" pitchFamily="18" charset="0"/>
              </a:rPr>
              <a:t>Odds ratio</a:t>
            </a:r>
          </a:p>
          <a:p>
            <a:pPr eaLnBrk="1" hangingPunct="1">
              <a:lnSpc>
                <a:spcPct val="80000"/>
              </a:lnSpc>
              <a:buFontTx/>
              <a:buNone/>
            </a:pPr>
            <a:r>
              <a:rPr lang="en-US" sz="1800" dirty="0" smtClean="0">
                <a:latin typeface="Times New Roman" pitchFamily="18" charset="0"/>
              </a:rPr>
              <a:t>Risk ratio</a:t>
            </a:r>
          </a:p>
          <a:p>
            <a:pPr eaLnBrk="1" hangingPunct="1">
              <a:lnSpc>
                <a:spcPct val="80000"/>
              </a:lnSpc>
              <a:buFontTx/>
              <a:buNone/>
            </a:pPr>
            <a:r>
              <a:rPr lang="en-US" sz="1800" dirty="0" smtClean="0">
                <a:latin typeface="Times New Roman" pitchFamily="18" charset="0"/>
              </a:rPr>
              <a:t>Correlation, slope</a:t>
            </a:r>
          </a:p>
          <a:p>
            <a:pPr eaLnBrk="1" hangingPunct="1">
              <a:lnSpc>
                <a:spcPct val="80000"/>
              </a:lnSpc>
              <a:buFontTx/>
              <a:buNone/>
            </a:pPr>
            <a:r>
              <a:rPr lang="en-US" sz="1800" dirty="0" smtClean="0">
                <a:latin typeface="Times New Roman" pitchFamily="18" charset="0"/>
              </a:rPr>
              <a:t>Survival curves, hazard rates</a:t>
            </a:r>
          </a:p>
        </p:txBody>
      </p:sp>
      <p:sp>
        <p:nvSpPr>
          <p:cNvPr id="33796" name="Rectangle 5"/>
          <p:cNvSpPr>
            <a:spLocks noGrp="1" noChangeArrowheads="1"/>
          </p:cNvSpPr>
          <p:nvPr>
            <p:ph type="body" sz="half" idx="2"/>
          </p:nvPr>
        </p:nvSpPr>
        <p:spPr>
          <a:xfrm>
            <a:off x="3962400" y="1600200"/>
            <a:ext cx="4876800" cy="4495800"/>
          </a:xfrm>
        </p:spPr>
        <p:txBody>
          <a:bodyPr/>
          <a:lstStyle/>
          <a:p>
            <a:pPr eaLnBrk="1" hangingPunct="1">
              <a:lnSpc>
                <a:spcPct val="80000"/>
              </a:lnSpc>
              <a:buFontTx/>
              <a:buNone/>
            </a:pPr>
            <a:r>
              <a:rPr lang="en-US" sz="1800" b="1" u="sng" dirty="0" smtClean="0">
                <a:latin typeface="Times New Roman" pitchFamily="18" charset="0"/>
              </a:rPr>
              <a:t>Test/analysis procedure</a:t>
            </a:r>
          </a:p>
          <a:p>
            <a:pPr eaLnBrk="1" hangingPunct="1">
              <a:lnSpc>
                <a:spcPct val="80000"/>
              </a:lnSpc>
              <a:buFontTx/>
              <a:buNone/>
            </a:pPr>
            <a:r>
              <a:rPr lang="en-US" sz="1800" dirty="0" smtClean="0">
                <a:latin typeface="Times New Roman" pitchFamily="18" charset="0"/>
              </a:rPr>
              <a:t>t test (2 groups), ANOVA (3+ groups)</a:t>
            </a:r>
          </a:p>
          <a:p>
            <a:pPr eaLnBrk="1" hangingPunct="1">
              <a:lnSpc>
                <a:spcPct val="80000"/>
              </a:lnSpc>
              <a:buFontTx/>
              <a:buNone/>
            </a:pPr>
            <a:r>
              <a:rPr lang="en-US" sz="1800" dirty="0" smtClean="0">
                <a:latin typeface="Times New Roman" pitchFamily="18" charset="0"/>
              </a:rPr>
              <a:t>paired t test, repeated measures ANOVA</a:t>
            </a:r>
          </a:p>
          <a:p>
            <a:pPr eaLnBrk="1" hangingPunct="1">
              <a:lnSpc>
                <a:spcPct val="80000"/>
              </a:lnSpc>
              <a:buFontTx/>
              <a:buNone/>
            </a:pPr>
            <a:r>
              <a:rPr lang="en-US" sz="1800" dirty="0" smtClean="0">
                <a:latin typeface="Times New Roman" pitchFamily="18" charset="0"/>
              </a:rPr>
              <a:t>Wilcoxon rank sum test, </a:t>
            </a:r>
            <a:r>
              <a:rPr lang="en-US" sz="1800" dirty="0" err="1" smtClean="0">
                <a:latin typeface="Times New Roman" pitchFamily="18" charset="0"/>
              </a:rPr>
              <a:t>KruskalWallis</a:t>
            </a:r>
            <a:r>
              <a:rPr lang="en-US" sz="1800" dirty="0" smtClean="0">
                <a:latin typeface="Times New Roman" pitchFamily="18" charset="0"/>
              </a:rPr>
              <a:t> test*</a:t>
            </a:r>
          </a:p>
          <a:p>
            <a:pPr eaLnBrk="1" hangingPunct="1">
              <a:lnSpc>
                <a:spcPct val="80000"/>
              </a:lnSpc>
              <a:buFontTx/>
              <a:buNone/>
            </a:pPr>
            <a:r>
              <a:rPr lang="en-US" sz="1800" dirty="0" smtClean="0">
                <a:latin typeface="Times New Roman" pitchFamily="18" charset="0"/>
              </a:rPr>
              <a:t>Wilcoxon signed rank test on differences*</a:t>
            </a:r>
          </a:p>
          <a:p>
            <a:pPr eaLnBrk="1" hangingPunct="1">
              <a:lnSpc>
                <a:spcPct val="80000"/>
              </a:lnSpc>
              <a:buFontTx/>
              <a:buNone/>
            </a:pPr>
            <a:r>
              <a:rPr lang="en-US" sz="1800" dirty="0" smtClean="0">
                <a:latin typeface="Times New Roman" pitchFamily="18" charset="0"/>
              </a:rPr>
              <a:t>chi-square test (or Fishers test)</a:t>
            </a:r>
          </a:p>
          <a:p>
            <a:pPr eaLnBrk="1" hangingPunct="1">
              <a:lnSpc>
                <a:spcPct val="80000"/>
              </a:lnSpc>
              <a:buFontTx/>
              <a:buNone/>
            </a:pPr>
            <a:r>
              <a:rPr lang="en-US" sz="1800" dirty="0" err="1" smtClean="0">
                <a:latin typeface="Times New Roman" pitchFamily="18" charset="0"/>
              </a:rPr>
              <a:t>McNemar’s</a:t>
            </a:r>
            <a:r>
              <a:rPr lang="en-US" sz="1800" dirty="0" smtClean="0">
                <a:latin typeface="Times New Roman" pitchFamily="18" charset="0"/>
              </a:rPr>
              <a:t> chi-square test</a:t>
            </a:r>
          </a:p>
          <a:p>
            <a:pPr eaLnBrk="1" hangingPunct="1">
              <a:lnSpc>
                <a:spcPct val="80000"/>
              </a:lnSpc>
              <a:buFontTx/>
              <a:buNone/>
            </a:pPr>
            <a:r>
              <a:rPr lang="en-US" sz="1800" dirty="0" smtClean="0">
                <a:latin typeface="Times New Roman" pitchFamily="18" charset="0"/>
              </a:rPr>
              <a:t>chi-square test, Fisher test</a:t>
            </a:r>
          </a:p>
          <a:p>
            <a:pPr eaLnBrk="1" hangingPunct="1">
              <a:lnSpc>
                <a:spcPct val="80000"/>
              </a:lnSpc>
              <a:buFontTx/>
              <a:buNone/>
            </a:pPr>
            <a:r>
              <a:rPr lang="en-US" sz="1800" dirty="0" smtClean="0">
                <a:latin typeface="Times New Roman" pitchFamily="18" charset="0"/>
              </a:rPr>
              <a:t>chi-square test, Fisher test</a:t>
            </a:r>
          </a:p>
          <a:p>
            <a:pPr eaLnBrk="1" hangingPunct="1">
              <a:lnSpc>
                <a:spcPct val="80000"/>
              </a:lnSpc>
              <a:buFontTx/>
              <a:buNone/>
            </a:pPr>
            <a:r>
              <a:rPr lang="en-US" sz="1800" dirty="0" smtClean="0">
                <a:latin typeface="Times New Roman" pitchFamily="18" charset="0"/>
              </a:rPr>
              <a:t>regression, t statistic</a:t>
            </a:r>
          </a:p>
          <a:p>
            <a:pPr eaLnBrk="1" hangingPunct="1">
              <a:lnSpc>
                <a:spcPct val="80000"/>
              </a:lnSpc>
              <a:buFontTx/>
              <a:buNone/>
            </a:pPr>
            <a:r>
              <a:rPr lang="en-US" sz="1800" dirty="0" smtClean="0">
                <a:latin typeface="Times New Roman" pitchFamily="18" charset="0"/>
              </a:rPr>
              <a:t>log rank test*         </a:t>
            </a:r>
          </a:p>
          <a:p>
            <a:pPr eaLnBrk="1" hangingPunct="1">
              <a:lnSpc>
                <a:spcPct val="80000"/>
              </a:lnSpc>
              <a:buFontTx/>
              <a:buNone/>
            </a:pPr>
            <a:endParaRPr lang="en-US" sz="1800" dirty="0" smtClean="0">
              <a:latin typeface="Times New Roman" pitchFamily="18" charset="0"/>
            </a:endParaRPr>
          </a:p>
          <a:p>
            <a:pPr eaLnBrk="1" hangingPunct="1">
              <a:lnSpc>
                <a:spcPct val="80000"/>
              </a:lnSpc>
              <a:buFontTx/>
              <a:buNone/>
            </a:pPr>
            <a:r>
              <a:rPr lang="en-US" sz="1800" dirty="0" smtClean="0">
                <a:latin typeface="Times New Roman" pitchFamily="18" charset="0"/>
              </a:rPr>
              <a:t>ANOVA = analysis of variance</a:t>
            </a:r>
          </a:p>
          <a:p>
            <a:pPr eaLnBrk="1" hangingPunct="1">
              <a:lnSpc>
                <a:spcPct val="80000"/>
              </a:lnSpc>
              <a:buFontTx/>
              <a:buNone/>
            </a:pPr>
            <a:r>
              <a:rPr lang="en-US" sz="1800" dirty="0" smtClean="0">
                <a:latin typeface="Times New Roman" pitchFamily="18" charset="0"/>
              </a:rPr>
              <a:t>* non parametric – Gaussian distribution theory is not used to get the p value</a:t>
            </a:r>
          </a:p>
        </p:txBody>
      </p:sp>
      <p:sp>
        <p:nvSpPr>
          <p:cNvPr id="5" name="Slide Number Placeholder 4"/>
          <p:cNvSpPr>
            <a:spLocks noGrp="1"/>
          </p:cNvSpPr>
          <p:nvPr>
            <p:ph type="sldNum" sz="quarter" idx="12"/>
          </p:nvPr>
        </p:nvSpPr>
        <p:spPr/>
        <p:txBody>
          <a:bodyPr/>
          <a:lstStyle/>
          <a:p>
            <a:pPr>
              <a:defRPr/>
            </a:pPr>
            <a:fld id="{3F56D750-7CEE-4826-AFE1-12E1663020D1}" type="slidenum">
              <a:rPr lang="en-US" smtClean="0"/>
              <a:pPr>
                <a:defRPr/>
              </a:pPr>
              <a:t>16</a:t>
            </a:fld>
            <a:endParaRPr lang="en-US"/>
          </a:p>
        </p:txBody>
      </p:sp>
    </p:spTree>
    <p:extLst>
      <p:ext uri="{BB962C8B-B14F-4D97-AF65-F5344CB8AC3E}">
        <p14:creationId xmlns:p14="http://schemas.microsoft.com/office/powerpoint/2010/main" val="2715080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762000"/>
          </a:xfrm>
        </p:spPr>
        <p:txBody>
          <a:bodyPr/>
          <a:lstStyle/>
          <a:p>
            <a:r>
              <a:rPr lang="en-US" u="sng" dirty="0"/>
              <a:t>N</a:t>
            </a:r>
            <a:r>
              <a:rPr lang="en-US" u="sng" dirty="0" smtClean="0"/>
              <a:t>on parametric Cis &amp; tests</a:t>
            </a:r>
            <a:endParaRPr lang="en-US" u="sng" dirty="0"/>
          </a:p>
        </p:txBody>
      </p:sp>
      <p:sp>
        <p:nvSpPr>
          <p:cNvPr id="3" name="Content Placeholder 2"/>
          <p:cNvSpPr>
            <a:spLocks noGrp="1"/>
          </p:cNvSpPr>
          <p:nvPr>
            <p:ph idx="1"/>
          </p:nvPr>
        </p:nvSpPr>
        <p:spPr>
          <a:xfrm>
            <a:off x="152400" y="914400"/>
            <a:ext cx="8915400" cy="5562600"/>
          </a:xfrm>
        </p:spPr>
        <p:txBody>
          <a:bodyPr/>
          <a:lstStyle/>
          <a:p>
            <a:pPr marL="0" indent="0">
              <a:buNone/>
            </a:pPr>
            <a:r>
              <a:rPr lang="en-US" sz="3000" dirty="0" smtClean="0">
                <a:solidFill>
                  <a:srgbClr val="FF0000"/>
                </a:solidFill>
              </a:rPr>
              <a:t>When the sample size is small and when the original distribution is </a:t>
            </a:r>
            <a:r>
              <a:rPr lang="en-US" sz="3000" u="sng" dirty="0" smtClean="0">
                <a:solidFill>
                  <a:srgbClr val="FF0000"/>
                </a:solidFill>
              </a:rPr>
              <a:t>not</a:t>
            </a:r>
            <a:r>
              <a:rPr lang="en-US" sz="3000" dirty="0" smtClean="0">
                <a:solidFill>
                  <a:srgbClr val="FF0000"/>
                </a:solidFill>
              </a:rPr>
              <a:t> close to the normal distribution, the sampling distribution for the statistic may not follow the Gaussian, </a:t>
            </a:r>
            <a:r>
              <a:rPr lang="en-US" sz="3000" dirty="0" smtClean="0"/>
              <a:t>particularly in the distribution “</a:t>
            </a:r>
            <a:r>
              <a:rPr lang="en-US" sz="3000" b="1" dirty="0" smtClean="0"/>
              <a:t>tails</a:t>
            </a:r>
            <a:r>
              <a:rPr lang="en-US" sz="3000" dirty="0" smtClean="0"/>
              <a:t>”,</a:t>
            </a:r>
            <a:r>
              <a:rPr lang="en-US" sz="3000" dirty="0" smtClean="0">
                <a:solidFill>
                  <a:srgbClr val="FF0000"/>
                </a:solidFill>
              </a:rPr>
              <a:t> </a:t>
            </a:r>
            <a:r>
              <a:rPr lang="en-US" sz="3000" dirty="0" smtClean="0"/>
              <a:t>so another method is needed to generate the sampling distribution, the confidence bounds and the p value.  The bootstrap method can always be used.  Other methods based on the </a:t>
            </a:r>
            <a:r>
              <a:rPr lang="en-US" sz="3000" u="sng" dirty="0" smtClean="0"/>
              <a:t>ranks</a:t>
            </a:r>
            <a:r>
              <a:rPr lang="en-US" sz="3000" dirty="0" smtClean="0"/>
              <a:t> of the data have been devised. These are called “non parametric” since they do not use the (parametric) Gaussian.  </a:t>
            </a:r>
            <a:endParaRPr lang="en-US" sz="3000" dirty="0"/>
          </a:p>
        </p:txBody>
      </p:sp>
      <p:sp>
        <p:nvSpPr>
          <p:cNvPr id="4" name="Slide Number Placeholder 3"/>
          <p:cNvSpPr>
            <a:spLocks noGrp="1"/>
          </p:cNvSpPr>
          <p:nvPr>
            <p:ph type="sldNum" sz="quarter" idx="12"/>
          </p:nvPr>
        </p:nvSpPr>
        <p:spPr/>
        <p:txBody>
          <a:bodyPr/>
          <a:lstStyle/>
          <a:p>
            <a:pPr>
              <a:defRPr/>
            </a:pPr>
            <a:fld id="{572F8E97-562E-4A6F-BA58-D08FA348681A}" type="slidenum">
              <a:rPr lang="en-US" smtClean="0"/>
              <a:pPr>
                <a:defRPr/>
              </a:pPr>
              <a:t>17</a:t>
            </a:fld>
            <a:endParaRPr lang="en-US"/>
          </a:p>
        </p:txBody>
      </p:sp>
    </p:spTree>
    <p:extLst>
      <p:ext uri="{BB962C8B-B14F-4D97-AF65-F5344CB8AC3E}">
        <p14:creationId xmlns:p14="http://schemas.microsoft.com/office/powerpoint/2010/main" val="119627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11227"/>
            <a:ext cx="8229600" cy="792162"/>
          </a:xfrm>
        </p:spPr>
        <p:txBody>
          <a:bodyPr/>
          <a:lstStyle/>
          <a:p>
            <a:pPr eaLnBrk="1" hangingPunct="1"/>
            <a:r>
              <a:rPr lang="en-US" dirty="0" smtClean="0"/>
              <a:t>Parametric vs </a:t>
            </a:r>
            <a:r>
              <a:rPr lang="en-US" dirty="0" smtClean="0">
                <a:solidFill>
                  <a:srgbClr val="0066FF"/>
                </a:solidFill>
              </a:rPr>
              <a:t>non parametric</a:t>
            </a:r>
          </a:p>
        </p:txBody>
      </p:sp>
      <p:sp>
        <p:nvSpPr>
          <p:cNvPr id="34819" name="Rectangle 3"/>
          <p:cNvSpPr>
            <a:spLocks noGrp="1" noChangeArrowheads="1"/>
          </p:cNvSpPr>
          <p:nvPr>
            <p:ph type="body" idx="1"/>
          </p:nvPr>
        </p:nvSpPr>
        <p:spPr>
          <a:xfrm>
            <a:off x="152400" y="879070"/>
            <a:ext cx="8839200" cy="5750330"/>
          </a:xfrm>
        </p:spPr>
        <p:txBody>
          <a:bodyPr/>
          <a:lstStyle/>
          <a:p>
            <a:pPr algn="ctr" eaLnBrk="1" hangingPunct="1">
              <a:lnSpc>
                <a:spcPct val="90000"/>
              </a:lnSpc>
              <a:buFontTx/>
              <a:buNone/>
            </a:pPr>
            <a:r>
              <a:rPr lang="en-US" sz="2800" dirty="0" smtClean="0"/>
              <a:t>Compute p values </a:t>
            </a:r>
            <a:r>
              <a:rPr lang="en-US" sz="2800" dirty="0" smtClean="0">
                <a:solidFill>
                  <a:srgbClr val="0066FF"/>
                </a:solidFill>
              </a:rPr>
              <a:t>using </a:t>
            </a:r>
            <a:r>
              <a:rPr lang="en-US" sz="2800" u="sng" dirty="0" smtClean="0">
                <a:solidFill>
                  <a:srgbClr val="0066FF"/>
                </a:solidFill>
              </a:rPr>
              <a:t>ranks</a:t>
            </a:r>
            <a:r>
              <a:rPr lang="en-US" sz="2800" dirty="0" smtClean="0">
                <a:solidFill>
                  <a:srgbClr val="0066FF"/>
                </a:solidFill>
              </a:rPr>
              <a:t> of the data</a:t>
            </a:r>
            <a:r>
              <a:rPr lang="en-US" sz="2800" dirty="0" smtClean="0"/>
              <a:t>.</a:t>
            </a:r>
          </a:p>
          <a:p>
            <a:pPr algn="ctr" eaLnBrk="1" hangingPunct="1">
              <a:lnSpc>
                <a:spcPct val="90000"/>
              </a:lnSpc>
              <a:buFontTx/>
              <a:buNone/>
            </a:pPr>
            <a:r>
              <a:rPr lang="en-US" sz="2200" dirty="0" smtClean="0">
                <a:solidFill>
                  <a:srgbClr val="0066FF"/>
                </a:solidFill>
              </a:rPr>
              <a:t>Does not assume stats follow Gaussian distribution – particularly in distribution “tails”</a:t>
            </a:r>
            <a:r>
              <a:rPr lang="en-US" sz="2800" dirty="0" smtClean="0"/>
              <a:t>. </a:t>
            </a:r>
          </a:p>
          <a:p>
            <a:pPr eaLnBrk="1" hangingPunct="1">
              <a:lnSpc>
                <a:spcPct val="90000"/>
              </a:lnSpc>
              <a:buFontTx/>
              <a:buNone/>
            </a:pPr>
            <a:r>
              <a:rPr lang="en-US" sz="2800" dirty="0" smtClean="0"/>
              <a:t>       </a:t>
            </a:r>
            <a:r>
              <a:rPr lang="en-US" sz="2800" u="sng" dirty="0" smtClean="0"/>
              <a:t>Parametric</a:t>
            </a:r>
            <a:r>
              <a:rPr lang="en-US" sz="2800" dirty="0" smtClean="0"/>
              <a:t>               </a:t>
            </a:r>
            <a:r>
              <a:rPr lang="en-US" sz="2800" u="sng" dirty="0" smtClean="0">
                <a:solidFill>
                  <a:srgbClr val="0066FF"/>
                </a:solidFill>
              </a:rPr>
              <a:t>Nonparametric</a:t>
            </a:r>
          </a:p>
          <a:p>
            <a:pPr eaLnBrk="1" hangingPunct="1">
              <a:lnSpc>
                <a:spcPct val="90000"/>
              </a:lnSpc>
              <a:buFontTx/>
              <a:buNone/>
            </a:pPr>
            <a:r>
              <a:rPr lang="en-US" sz="2800" dirty="0" smtClean="0"/>
              <a:t>     2 </a:t>
            </a:r>
            <a:r>
              <a:rPr lang="en-US" sz="2400" dirty="0" err="1" smtClean="0"/>
              <a:t>indep</a:t>
            </a:r>
            <a:r>
              <a:rPr lang="en-US" sz="2400" dirty="0" smtClean="0"/>
              <a:t> means-                 </a:t>
            </a:r>
            <a:r>
              <a:rPr lang="en-US" sz="2400" dirty="0" smtClean="0">
                <a:solidFill>
                  <a:srgbClr val="0066FF"/>
                </a:solidFill>
              </a:rPr>
              <a:t>2 </a:t>
            </a:r>
            <a:r>
              <a:rPr lang="en-US" sz="2400" dirty="0" err="1" smtClean="0">
                <a:solidFill>
                  <a:srgbClr val="0066FF"/>
                </a:solidFill>
              </a:rPr>
              <a:t>indep</a:t>
            </a:r>
            <a:r>
              <a:rPr lang="en-US" sz="2400" dirty="0" smtClean="0">
                <a:solidFill>
                  <a:srgbClr val="0066FF"/>
                </a:solidFill>
              </a:rPr>
              <a:t> medians-</a:t>
            </a:r>
          </a:p>
          <a:p>
            <a:pPr eaLnBrk="1" hangingPunct="1">
              <a:lnSpc>
                <a:spcPct val="90000"/>
              </a:lnSpc>
              <a:buFontTx/>
              <a:buNone/>
            </a:pPr>
            <a:r>
              <a:rPr lang="en-US" sz="2400" dirty="0" smtClean="0"/>
              <a:t>           t test                            </a:t>
            </a:r>
            <a:r>
              <a:rPr lang="en-US" sz="2400" dirty="0" smtClean="0">
                <a:solidFill>
                  <a:srgbClr val="0066FF"/>
                </a:solidFill>
              </a:rPr>
              <a:t>Wilcoxon rank sum test=MW</a:t>
            </a:r>
          </a:p>
          <a:p>
            <a:pPr eaLnBrk="1" hangingPunct="1">
              <a:lnSpc>
                <a:spcPct val="90000"/>
              </a:lnSpc>
              <a:buFontTx/>
              <a:buNone/>
            </a:pPr>
            <a:r>
              <a:rPr lang="en-US" sz="2400" dirty="0" smtClean="0"/>
              <a:t>      3+ </a:t>
            </a:r>
            <a:r>
              <a:rPr lang="en-US" sz="2400" dirty="0" err="1" smtClean="0"/>
              <a:t>indep</a:t>
            </a:r>
            <a:r>
              <a:rPr lang="en-US" sz="2400" dirty="0" smtClean="0"/>
              <a:t> mean-                 </a:t>
            </a:r>
            <a:r>
              <a:rPr lang="en-US" sz="2400" dirty="0" smtClean="0">
                <a:solidFill>
                  <a:srgbClr val="0066FF"/>
                </a:solidFill>
              </a:rPr>
              <a:t>3+ </a:t>
            </a:r>
            <a:r>
              <a:rPr lang="en-US" sz="2400" dirty="0" err="1" smtClean="0">
                <a:solidFill>
                  <a:srgbClr val="0066FF"/>
                </a:solidFill>
              </a:rPr>
              <a:t>indep</a:t>
            </a:r>
            <a:r>
              <a:rPr lang="en-US" sz="2400" dirty="0" smtClean="0">
                <a:solidFill>
                  <a:srgbClr val="0066FF"/>
                </a:solidFill>
              </a:rPr>
              <a:t> medians-</a:t>
            </a:r>
          </a:p>
          <a:p>
            <a:pPr eaLnBrk="1" hangingPunct="1">
              <a:lnSpc>
                <a:spcPct val="90000"/>
              </a:lnSpc>
              <a:buFontTx/>
              <a:buNone/>
            </a:pPr>
            <a:r>
              <a:rPr lang="en-US" sz="2400" dirty="0" smtClean="0"/>
              <a:t>          ANOVA F test                  </a:t>
            </a:r>
            <a:r>
              <a:rPr lang="en-US" sz="2400" dirty="0" err="1" smtClean="0">
                <a:solidFill>
                  <a:srgbClr val="0066FF"/>
                </a:solidFill>
              </a:rPr>
              <a:t>Kruskal</a:t>
            </a:r>
            <a:r>
              <a:rPr lang="en-US" sz="2400" dirty="0" smtClean="0">
                <a:solidFill>
                  <a:srgbClr val="0066FF"/>
                </a:solidFill>
              </a:rPr>
              <a:t> Wallis test</a:t>
            </a:r>
          </a:p>
          <a:p>
            <a:pPr eaLnBrk="1" hangingPunct="1">
              <a:lnSpc>
                <a:spcPct val="90000"/>
              </a:lnSpc>
              <a:buFontTx/>
              <a:buNone/>
            </a:pPr>
            <a:r>
              <a:rPr lang="en-US" sz="2400" dirty="0" smtClean="0"/>
              <a:t>      Paired means-                  </a:t>
            </a:r>
            <a:r>
              <a:rPr lang="en-US" sz="2400" dirty="0" smtClean="0">
                <a:solidFill>
                  <a:srgbClr val="0066FF"/>
                </a:solidFill>
              </a:rPr>
              <a:t>Paired medians-</a:t>
            </a:r>
          </a:p>
          <a:p>
            <a:pPr eaLnBrk="1" hangingPunct="1">
              <a:lnSpc>
                <a:spcPct val="90000"/>
              </a:lnSpc>
              <a:buFontTx/>
              <a:buNone/>
            </a:pPr>
            <a:r>
              <a:rPr lang="en-US" sz="2400" dirty="0" smtClean="0"/>
              <a:t>        paired t test                     </a:t>
            </a:r>
            <a:r>
              <a:rPr lang="en-US" sz="2400" dirty="0" smtClean="0">
                <a:solidFill>
                  <a:srgbClr val="0066FF"/>
                </a:solidFill>
              </a:rPr>
              <a:t>Wilcoxon signed rank test</a:t>
            </a:r>
          </a:p>
          <a:p>
            <a:pPr eaLnBrk="1" hangingPunct="1">
              <a:lnSpc>
                <a:spcPct val="90000"/>
              </a:lnSpc>
              <a:buFontTx/>
              <a:buNone/>
            </a:pPr>
            <a:endParaRPr lang="en-US" sz="1200" dirty="0" smtClean="0">
              <a:solidFill>
                <a:srgbClr val="0066FF"/>
              </a:solidFill>
            </a:endParaRPr>
          </a:p>
          <a:p>
            <a:pPr eaLnBrk="1" hangingPunct="1">
              <a:lnSpc>
                <a:spcPct val="90000"/>
              </a:lnSpc>
              <a:buFontTx/>
              <a:buNone/>
            </a:pPr>
            <a:r>
              <a:rPr lang="en-US" sz="2400" dirty="0" smtClean="0"/>
              <a:t>   Pearson correlation             </a:t>
            </a:r>
            <a:r>
              <a:rPr lang="en-US" sz="2400" dirty="0" smtClean="0">
                <a:solidFill>
                  <a:srgbClr val="0066FF"/>
                </a:solidFill>
              </a:rPr>
              <a:t>Spearman correlation</a:t>
            </a:r>
            <a:r>
              <a:rPr lang="en-US" sz="2400" dirty="0" smtClean="0"/>
              <a:t> </a:t>
            </a:r>
          </a:p>
          <a:p>
            <a:pPr eaLnBrk="1" hangingPunct="1">
              <a:lnSpc>
                <a:spcPct val="90000"/>
              </a:lnSpc>
              <a:buFontTx/>
              <a:buNone/>
            </a:pPr>
            <a:r>
              <a:rPr lang="en-US" sz="2400" dirty="0"/>
              <a:t> </a:t>
            </a:r>
            <a:r>
              <a:rPr lang="en-US" sz="2400" dirty="0" smtClean="0"/>
              <a:t> </a:t>
            </a:r>
            <a:r>
              <a:rPr lang="en-US" sz="2400" dirty="0" smtClean="0">
                <a:solidFill>
                  <a:srgbClr val="FF0000"/>
                </a:solidFill>
              </a:rPr>
              <a:t>Any parametric test has a corresponding non parametric version. </a:t>
            </a:r>
          </a:p>
          <a:p>
            <a:pPr eaLnBrk="1" hangingPunct="1">
              <a:lnSpc>
                <a:spcPct val="90000"/>
              </a:lnSpc>
              <a:buFontTx/>
              <a:buNone/>
            </a:pPr>
            <a:r>
              <a:rPr lang="en-US" sz="2400" dirty="0" smtClean="0"/>
              <a:t>   </a:t>
            </a:r>
          </a:p>
        </p:txBody>
      </p:sp>
      <p:sp>
        <p:nvSpPr>
          <p:cNvPr id="4" name="Slide Number Placeholder 3"/>
          <p:cNvSpPr>
            <a:spLocks noGrp="1"/>
          </p:cNvSpPr>
          <p:nvPr>
            <p:ph type="sldNum" sz="quarter" idx="12"/>
          </p:nvPr>
        </p:nvSpPr>
        <p:spPr/>
        <p:txBody>
          <a:bodyPr/>
          <a:lstStyle/>
          <a:p>
            <a:pPr>
              <a:defRPr/>
            </a:pPr>
            <a:fld id="{97A37F90-F635-4536-B9D1-AE3F3ADE0EF2}" type="slidenum">
              <a:rPr lang="en-US" smtClean="0"/>
              <a:pPr>
                <a:defRPr/>
              </a:pPr>
              <a:t>18</a:t>
            </a:fld>
            <a:endParaRPr lang="en-US"/>
          </a:p>
        </p:txBody>
      </p:sp>
    </p:spTree>
    <p:extLst>
      <p:ext uri="{BB962C8B-B14F-4D97-AF65-F5344CB8AC3E}">
        <p14:creationId xmlns:p14="http://schemas.microsoft.com/office/powerpoint/2010/main" val="419255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b="1" dirty="0" smtClean="0"/>
              <a:t>Power</a:t>
            </a:r>
            <a:endParaRPr lang="en-US" sz="80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19</a:t>
            </a:fld>
            <a:endParaRPr lang="en-US"/>
          </a:p>
        </p:txBody>
      </p:sp>
    </p:spTree>
    <p:extLst>
      <p:ext uri="{BB962C8B-B14F-4D97-AF65-F5344CB8AC3E}">
        <p14:creationId xmlns:p14="http://schemas.microsoft.com/office/powerpoint/2010/main" val="11752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229600" cy="792162"/>
          </a:xfrm>
        </p:spPr>
        <p:txBody>
          <a:bodyPr/>
          <a:lstStyle/>
          <a:p>
            <a:r>
              <a:rPr lang="en-US" u="sng" dirty="0" smtClean="0"/>
              <a:t>Sampling distribution</a:t>
            </a:r>
            <a:r>
              <a:rPr lang="en-US" dirty="0" smtClean="0"/>
              <a:t>: SD ≠ SE</a:t>
            </a:r>
            <a:endParaRPr lang="en-US" dirty="0"/>
          </a:p>
        </p:txBody>
      </p:sp>
      <p:sp>
        <p:nvSpPr>
          <p:cNvPr id="4" name="Slide Number Placeholder 3"/>
          <p:cNvSpPr>
            <a:spLocks noGrp="1"/>
          </p:cNvSpPr>
          <p:nvPr>
            <p:ph type="sldNum" sz="quarter" idx="12"/>
          </p:nvPr>
        </p:nvSpPr>
        <p:spPr/>
        <p:txBody>
          <a:bodyPr/>
          <a:lstStyle/>
          <a:p>
            <a:pPr>
              <a:defRPr/>
            </a:pPr>
            <a:fld id="{9583C651-EAB7-4E38-B803-A07E063A31D3}" type="slidenum">
              <a:rPr lang="en-US" smtClean="0"/>
              <a:pPr>
                <a:defRPr/>
              </a:pPr>
              <a:t>2</a:t>
            </a:fld>
            <a:endParaRPr lang="en-US"/>
          </a:p>
        </p:txBody>
      </p:sp>
      <p:sp>
        <p:nvSpPr>
          <p:cNvPr id="5" name="TextBox 4"/>
          <p:cNvSpPr txBox="1"/>
          <p:nvPr/>
        </p:nvSpPr>
        <p:spPr>
          <a:xfrm>
            <a:off x="595265" y="792162"/>
            <a:ext cx="8077200" cy="1354217"/>
          </a:xfrm>
          <a:prstGeom prst="rect">
            <a:avLst/>
          </a:prstGeom>
          <a:noFill/>
        </p:spPr>
        <p:txBody>
          <a:bodyPr wrap="square" rtlCol="0">
            <a:spAutoFit/>
          </a:bodyPr>
          <a:lstStyle/>
          <a:p>
            <a:pPr algn="ctr"/>
            <a:r>
              <a:rPr lang="en-US" sz="3200" b="1" dirty="0" smtClean="0"/>
              <a:t>BMI has a distribution across patients</a:t>
            </a:r>
          </a:p>
          <a:p>
            <a:pPr algn="ctr"/>
            <a:r>
              <a:rPr lang="en-US" sz="3200" b="1" dirty="0" smtClean="0"/>
              <a:t> </a:t>
            </a:r>
            <a:r>
              <a:rPr lang="en-US" sz="2600" dirty="0" smtClean="0"/>
              <a:t>standard deviation, </a:t>
            </a:r>
            <a:r>
              <a:rPr lang="en-US" sz="2600" u="sng" dirty="0" smtClean="0"/>
              <a:t>SD,</a:t>
            </a:r>
            <a:r>
              <a:rPr lang="en-US" sz="2600" dirty="0" smtClean="0"/>
              <a:t> measures </a:t>
            </a:r>
            <a:r>
              <a:rPr lang="en-US" sz="2600" u="sng" dirty="0" smtClean="0"/>
              <a:t>patient</a:t>
            </a:r>
            <a:r>
              <a:rPr lang="en-US" sz="2600" dirty="0" smtClean="0"/>
              <a:t> variation</a:t>
            </a:r>
          </a:p>
          <a:p>
            <a:endParaRPr lang="en-US" dirty="0"/>
          </a:p>
        </p:txBody>
      </p:sp>
      <p:sp>
        <p:nvSpPr>
          <p:cNvPr id="6" name="TextBox 5"/>
          <p:cNvSpPr txBox="1"/>
          <p:nvPr/>
        </p:nvSpPr>
        <p:spPr>
          <a:xfrm>
            <a:off x="252365" y="3690679"/>
            <a:ext cx="8763000" cy="1200329"/>
          </a:xfrm>
          <a:prstGeom prst="rect">
            <a:avLst/>
          </a:prstGeom>
          <a:noFill/>
        </p:spPr>
        <p:txBody>
          <a:bodyPr wrap="square" rtlCol="0">
            <a:spAutoFit/>
          </a:bodyPr>
          <a:lstStyle/>
          <a:p>
            <a:pPr algn="ctr"/>
            <a:r>
              <a:rPr lang="en-US" sz="2400" b="1" u="sng" dirty="0" smtClean="0"/>
              <a:t>Mean</a:t>
            </a:r>
            <a:r>
              <a:rPr lang="en-US" sz="2400" b="1" dirty="0" smtClean="0"/>
              <a:t> BMI, a statistic, has a </a:t>
            </a:r>
            <a:r>
              <a:rPr lang="en-US" sz="2400" b="1" u="sng" dirty="0" smtClean="0"/>
              <a:t>sampling</a:t>
            </a:r>
            <a:r>
              <a:rPr lang="en-US" sz="2400" b="1" dirty="0" smtClean="0"/>
              <a:t> distribution across </a:t>
            </a:r>
            <a:r>
              <a:rPr lang="en-US" sz="2400" b="1" u="sng" dirty="0" smtClean="0"/>
              <a:t>studies,</a:t>
            </a:r>
            <a:r>
              <a:rPr lang="en-US" sz="2400" b="1" dirty="0" smtClean="0"/>
              <a:t> </a:t>
            </a:r>
            <a:r>
              <a:rPr lang="en-US" sz="2400" dirty="0" smtClean="0"/>
              <a:t>standard error,</a:t>
            </a:r>
            <a:r>
              <a:rPr lang="en-US" sz="2400" b="1" dirty="0" smtClean="0"/>
              <a:t> </a:t>
            </a:r>
            <a:r>
              <a:rPr lang="en-US" sz="2400" u="sng" dirty="0" smtClean="0"/>
              <a:t>SE, </a:t>
            </a:r>
            <a:r>
              <a:rPr lang="en-US" sz="2400" dirty="0" smtClean="0"/>
              <a:t>measures variation of the statistic </a:t>
            </a:r>
            <a:r>
              <a:rPr lang="en-US" sz="2400" u="sng" dirty="0" smtClean="0"/>
              <a:t>from study to study, SE=SD/√n</a:t>
            </a:r>
            <a:endParaRPr lang="en-US" sz="2400" u="sng" dirty="0"/>
          </a:p>
        </p:txBody>
      </p:sp>
      <p:graphicFrame>
        <p:nvGraphicFramePr>
          <p:cNvPr id="8" name="Chart 7"/>
          <p:cNvGraphicFramePr>
            <a:graphicFrameLocks/>
          </p:cNvGraphicFramePr>
          <p:nvPr>
            <p:extLst>
              <p:ext uri="{D42A27DB-BD31-4B8C-83A1-F6EECF244321}">
                <p14:modId xmlns:p14="http://schemas.microsoft.com/office/powerpoint/2010/main" val="2756310815"/>
              </p:ext>
            </p:extLst>
          </p:nvPr>
        </p:nvGraphicFramePr>
        <p:xfrm>
          <a:off x="1219200" y="4893124"/>
          <a:ext cx="7010400" cy="1600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089807938"/>
              </p:ext>
            </p:extLst>
          </p:nvPr>
        </p:nvGraphicFramePr>
        <p:xfrm>
          <a:off x="1319165" y="1714438"/>
          <a:ext cx="6629400" cy="209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74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latin typeface="Times New Roman" pitchFamily="18" charset="0"/>
              </a:rPr>
              <a:t>Nomenclature for Testing</a:t>
            </a:r>
          </a:p>
        </p:txBody>
      </p:sp>
      <p:sp>
        <p:nvSpPr>
          <p:cNvPr id="32771" name="Rectangle 3"/>
          <p:cNvSpPr>
            <a:spLocks noGrp="1" noChangeArrowheads="1"/>
          </p:cNvSpPr>
          <p:nvPr>
            <p:ph type="body" idx="1"/>
          </p:nvPr>
        </p:nvSpPr>
        <p:spPr/>
        <p:txBody>
          <a:bodyPr/>
          <a:lstStyle/>
          <a:p>
            <a:pPr eaLnBrk="1" hangingPunct="1">
              <a:lnSpc>
                <a:spcPct val="80000"/>
              </a:lnSpc>
              <a:buFontTx/>
              <a:buNone/>
            </a:pPr>
            <a:r>
              <a:rPr lang="en-US" sz="1800" dirty="0" smtClean="0">
                <a:latin typeface="Times New Roman" pitchFamily="18" charset="0"/>
                <a:cs typeface="Arial" charset="0"/>
              </a:rPr>
              <a:t>Delta (</a:t>
            </a:r>
            <a:r>
              <a:rPr lang="el-GR" sz="1800" dirty="0" smtClean="0">
                <a:latin typeface="Times New Roman" pitchFamily="18" charset="0"/>
                <a:cs typeface="Arial" charset="0"/>
              </a:rPr>
              <a:t>δ</a:t>
            </a:r>
            <a:r>
              <a:rPr lang="en-US" sz="1800" dirty="0" smtClean="0">
                <a:latin typeface="Times New Roman" pitchFamily="18" charset="0"/>
                <a:cs typeface="Arial" charset="0"/>
              </a:rPr>
              <a:t>)  = True difference or size of effect</a:t>
            </a:r>
          </a:p>
          <a:p>
            <a:pPr eaLnBrk="1" hangingPunct="1">
              <a:lnSpc>
                <a:spcPct val="80000"/>
              </a:lnSpc>
              <a:buFontTx/>
              <a:buNone/>
            </a:pPr>
            <a:endParaRPr lang="en-US" sz="1800" dirty="0" smtClean="0">
              <a:latin typeface="Times New Roman" pitchFamily="18" charset="0"/>
              <a:cs typeface="Arial" charset="0"/>
            </a:endParaRPr>
          </a:p>
          <a:p>
            <a:pPr eaLnBrk="1" hangingPunct="1">
              <a:lnSpc>
                <a:spcPct val="80000"/>
              </a:lnSpc>
              <a:buFontTx/>
              <a:buNone/>
            </a:pPr>
            <a:r>
              <a:rPr lang="en-US" sz="1800" dirty="0" smtClean="0">
                <a:latin typeface="Times New Roman" pitchFamily="18" charset="0"/>
                <a:cs typeface="Arial" charset="0"/>
              </a:rPr>
              <a:t>Alpha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 = Type I error = false positive</a:t>
            </a:r>
          </a:p>
          <a:p>
            <a:pPr eaLnBrk="1" hangingPunct="1">
              <a:lnSpc>
                <a:spcPct val="80000"/>
              </a:lnSpc>
              <a:buFontTx/>
              <a:buNone/>
            </a:pPr>
            <a:r>
              <a:rPr lang="en-US" sz="1800" dirty="0" smtClean="0">
                <a:latin typeface="Times New Roman" pitchFamily="18" charset="0"/>
                <a:cs typeface="Times New Roman" pitchFamily="18" charset="0"/>
              </a:rPr>
              <a:t>                 = Probability of rejecting the null hypothesis when it is true.   </a:t>
            </a:r>
          </a:p>
          <a:p>
            <a:pPr eaLnBrk="1" hangingPunct="1">
              <a:lnSpc>
                <a:spcPct val="80000"/>
              </a:lnSpc>
              <a:buFontTx/>
              <a:buNone/>
            </a:pPr>
            <a:r>
              <a:rPr lang="en-US" sz="1800" dirty="0" smtClean="0">
                <a:latin typeface="Times New Roman" pitchFamily="18" charset="0"/>
                <a:cs typeface="Times New Roman" pitchFamily="18" charset="0"/>
              </a:rPr>
              <a:t>                     (Usually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 is set to 0.05)</a:t>
            </a:r>
          </a:p>
          <a:p>
            <a:pPr eaLnBrk="1" hangingPunct="1">
              <a:lnSpc>
                <a:spcPct val="80000"/>
              </a:lnSpc>
              <a:buFontTx/>
              <a:buNone/>
            </a:pPr>
            <a:endParaRPr lang="en-US" sz="1800" dirty="0" smtClean="0">
              <a:latin typeface="Times New Roman" pitchFamily="18" charset="0"/>
              <a:cs typeface="Times New Roman" pitchFamily="18" charset="0"/>
            </a:endParaRPr>
          </a:p>
          <a:p>
            <a:pPr eaLnBrk="1" hangingPunct="1">
              <a:lnSpc>
                <a:spcPct val="80000"/>
              </a:lnSpc>
              <a:buFontTx/>
              <a:buNone/>
            </a:pPr>
            <a:r>
              <a:rPr lang="en-US" sz="1800" dirty="0" smtClean="0">
                <a:latin typeface="Times New Roman" pitchFamily="18" charset="0"/>
                <a:cs typeface="Times New Roman" pitchFamily="18" charset="0"/>
              </a:rPr>
              <a:t>Beta </a:t>
            </a:r>
            <a:r>
              <a:rPr lang="en-US" sz="1800" dirty="0" smtClean="0">
                <a:latin typeface="Times New Roman" pitchFamily="18" charset="0"/>
                <a:cs typeface="Arial" charset="0"/>
              </a:rPr>
              <a:t>(</a:t>
            </a:r>
            <a:r>
              <a:rPr lang="el-GR" sz="1800" dirty="0" smtClean="0">
                <a:latin typeface="Times New Roman" pitchFamily="18" charset="0"/>
                <a:cs typeface="Times New Roman" pitchFamily="18" charset="0"/>
              </a:rPr>
              <a:t>β</a:t>
            </a:r>
            <a:r>
              <a:rPr lang="en-US" sz="1800" dirty="0" smtClean="0">
                <a:latin typeface="Times New Roman" pitchFamily="18" charset="0"/>
                <a:cs typeface="Times New Roman" pitchFamily="18" charset="0"/>
              </a:rPr>
              <a:t>)    = Type II error = false negative</a:t>
            </a:r>
          </a:p>
          <a:p>
            <a:pPr eaLnBrk="1" hangingPunct="1">
              <a:lnSpc>
                <a:spcPct val="80000"/>
              </a:lnSpc>
              <a:buFontTx/>
              <a:buNone/>
            </a:pPr>
            <a:r>
              <a:rPr lang="en-US" sz="1800" dirty="0" smtClean="0">
                <a:latin typeface="Times New Roman" pitchFamily="18" charset="0"/>
                <a:cs typeface="Times New Roman" pitchFamily="18" charset="0"/>
              </a:rPr>
              <a:t>                 =Probability of </a:t>
            </a:r>
            <a:r>
              <a:rPr lang="en-US" sz="1800" u="sng" dirty="0" smtClean="0">
                <a:latin typeface="Times New Roman" pitchFamily="18" charset="0"/>
                <a:cs typeface="Times New Roman" pitchFamily="18" charset="0"/>
              </a:rPr>
              <a:t>not</a:t>
            </a:r>
            <a:r>
              <a:rPr lang="en-US" sz="1800" dirty="0" smtClean="0">
                <a:latin typeface="Times New Roman" pitchFamily="18" charset="0"/>
                <a:cs typeface="Times New Roman" pitchFamily="18" charset="0"/>
              </a:rPr>
              <a:t> rejecting the null hypothesis when delta is not zero</a:t>
            </a:r>
          </a:p>
          <a:p>
            <a:pPr eaLnBrk="1" hangingPunct="1">
              <a:lnSpc>
                <a:spcPct val="80000"/>
              </a:lnSpc>
              <a:buFontTx/>
              <a:buNone/>
            </a:pPr>
            <a:r>
              <a:rPr lang="en-US" sz="1800" dirty="0" smtClean="0">
                <a:latin typeface="Times New Roman" pitchFamily="18" charset="0"/>
                <a:cs typeface="Times New Roman" pitchFamily="18" charset="0"/>
              </a:rPr>
              <a:t>                   ( there is a real difference in the population)</a:t>
            </a:r>
          </a:p>
          <a:p>
            <a:pPr eaLnBrk="1" hangingPunct="1">
              <a:lnSpc>
                <a:spcPct val="80000"/>
              </a:lnSpc>
              <a:buFontTx/>
              <a:buNone/>
            </a:pPr>
            <a:endParaRPr lang="en-US" sz="1800" dirty="0" smtClean="0">
              <a:latin typeface="Times New Roman" pitchFamily="18" charset="0"/>
              <a:cs typeface="Times New Roman" pitchFamily="18" charset="0"/>
            </a:endParaRPr>
          </a:p>
          <a:p>
            <a:pPr eaLnBrk="1" hangingPunct="1">
              <a:lnSpc>
                <a:spcPct val="80000"/>
              </a:lnSpc>
              <a:buFontTx/>
              <a:buNone/>
            </a:pPr>
            <a:r>
              <a:rPr lang="en-US" sz="1800" dirty="0" smtClean="0">
                <a:latin typeface="Times New Roman" pitchFamily="18" charset="0"/>
                <a:cs typeface="Times New Roman" pitchFamily="18" charset="0"/>
              </a:rPr>
              <a:t>Power       = 1 – </a:t>
            </a:r>
            <a:r>
              <a:rPr lang="el-GR" sz="1800" dirty="0" smtClean="0">
                <a:latin typeface="Times New Roman" pitchFamily="18" charset="0"/>
                <a:cs typeface="Times New Roman" pitchFamily="18" charset="0"/>
              </a:rPr>
              <a:t>β</a:t>
            </a:r>
            <a:r>
              <a:rPr lang="en-US" sz="1800" dirty="0" smtClean="0">
                <a:latin typeface="Times New Roman" pitchFamily="18" charset="0"/>
                <a:cs typeface="Times New Roman" pitchFamily="18" charset="0"/>
              </a:rPr>
              <a:t> </a:t>
            </a:r>
          </a:p>
          <a:p>
            <a:pPr eaLnBrk="1" hangingPunct="1">
              <a:lnSpc>
                <a:spcPct val="80000"/>
              </a:lnSpc>
              <a:buFontTx/>
              <a:buNone/>
            </a:pPr>
            <a:r>
              <a:rPr lang="en-US" sz="1800" dirty="0" smtClean="0">
                <a:latin typeface="Times New Roman" pitchFamily="18" charset="0"/>
                <a:cs typeface="Times New Roman" pitchFamily="18" charset="0"/>
              </a:rPr>
              <a:t>                  = Probability of getting a p value less than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 </a:t>
            </a:r>
          </a:p>
          <a:p>
            <a:pPr eaLnBrk="1" hangingPunct="1">
              <a:lnSpc>
                <a:spcPct val="80000"/>
              </a:lnSpc>
              <a:buFontTx/>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ie</a:t>
            </a:r>
            <a:r>
              <a:rPr lang="en-US" sz="1800" dirty="0" smtClean="0">
                <a:latin typeface="Times New Roman" pitchFamily="18" charset="0"/>
                <a:cs typeface="Times New Roman" pitchFamily="18" charset="0"/>
              </a:rPr>
              <a:t> declaring statistical significance) </a:t>
            </a:r>
          </a:p>
          <a:p>
            <a:pPr eaLnBrk="1" hangingPunct="1">
              <a:lnSpc>
                <a:spcPct val="80000"/>
              </a:lnSpc>
              <a:buFontTx/>
              <a:buNone/>
            </a:pPr>
            <a:r>
              <a:rPr lang="en-US" sz="1800" dirty="0" smtClean="0">
                <a:latin typeface="Times New Roman" pitchFamily="18" charset="0"/>
                <a:cs typeface="Times New Roman" pitchFamily="18" charset="0"/>
              </a:rPr>
              <a:t>                     when, in fact, there really is a non-zero delta.</a:t>
            </a:r>
            <a:endParaRPr lang="el-GR" sz="1800" dirty="0" smtClean="0">
              <a:latin typeface="Times New Roman" pitchFamily="18" charset="0"/>
              <a:cs typeface="Times New Roman" pitchFamily="18" charset="0"/>
            </a:endParaRPr>
          </a:p>
          <a:p>
            <a:pPr eaLnBrk="1" hangingPunct="1">
              <a:lnSpc>
                <a:spcPct val="80000"/>
              </a:lnSpc>
              <a:buFontTx/>
              <a:buNone/>
            </a:pPr>
            <a:endParaRPr lang="en-US" sz="1800" dirty="0" smtClean="0">
              <a:latin typeface="Times New Roman" pitchFamily="18" charset="0"/>
              <a:cs typeface="Times New Roman" pitchFamily="18" charset="0"/>
            </a:endParaRPr>
          </a:p>
          <a:p>
            <a:pPr eaLnBrk="1" hangingPunct="1">
              <a:lnSpc>
                <a:spcPct val="80000"/>
              </a:lnSpc>
              <a:buFontTx/>
              <a:buNone/>
            </a:pPr>
            <a:r>
              <a:rPr lang="en-US" sz="1800" b="1" dirty="0" smtClean="0">
                <a:latin typeface="Times New Roman" pitchFamily="18" charset="0"/>
                <a:cs typeface="Times New Roman" pitchFamily="18" charset="0"/>
              </a:rPr>
              <a:t>We want small alpha levels and high power.</a:t>
            </a:r>
            <a:endParaRPr lang="el-GR" sz="18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3F4759C-A36A-44C5-B824-273B591851FC}" type="slidenum">
              <a:rPr lang="en-US" smtClean="0"/>
              <a:pPr>
                <a:defRPr/>
              </a:pPr>
              <a:t>20</a:t>
            </a:fld>
            <a:endParaRPr lang="en-US"/>
          </a:p>
        </p:txBody>
      </p:sp>
    </p:spTree>
    <p:extLst>
      <p:ext uri="{BB962C8B-B14F-4D97-AF65-F5344CB8AC3E}">
        <p14:creationId xmlns:p14="http://schemas.microsoft.com/office/powerpoint/2010/main" val="341464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44562"/>
          </a:xfrm>
        </p:spPr>
        <p:txBody>
          <a:bodyPr/>
          <a:lstStyle/>
          <a:p>
            <a:pPr eaLnBrk="1" hangingPunct="1"/>
            <a:r>
              <a:rPr lang="en-US" smtClean="0">
                <a:latin typeface="Times New Roman" pitchFamily="18" charset="0"/>
              </a:rPr>
              <a:t>Hypothesis test decision table</a:t>
            </a:r>
          </a:p>
        </p:txBody>
      </p:sp>
      <p:sp>
        <p:nvSpPr>
          <p:cNvPr id="8195"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p:txBody>
      </p:sp>
      <p:graphicFrame>
        <p:nvGraphicFramePr>
          <p:cNvPr id="8222" name="Group 30"/>
          <p:cNvGraphicFramePr>
            <a:graphicFrameLocks noGrp="1"/>
          </p:cNvGraphicFramePr>
          <p:nvPr>
            <p:ph sz="half" idx="4294967295"/>
          </p:nvPr>
        </p:nvGraphicFramePr>
        <p:xfrm>
          <a:off x="762000" y="1524000"/>
          <a:ext cx="7239000" cy="4495800"/>
        </p:xfrm>
        <a:graphic>
          <a:graphicData uri="http://schemas.openxmlformats.org/drawingml/2006/table">
            <a:tbl>
              <a:tblPr/>
              <a:tblGrid>
                <a:gridCol w="23622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tblGrid>
              <a:tr h="149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difference in population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(Null is 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Actual difference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(Null is 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9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Test: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Do not reject null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a:t>
                      </a:r>
                      <a:r>
                        <a:rPr kumimoji="0" lang="el-GR" sz="2400" b="0" i="0" u="none" strike="noStrike" cap="none" normalizeH="0" baseline="0" dirty="0" smtClean="0">
                          <a:ln>
                            <a:noFill/>
                          </a:ln>
                          <a:solidFill>
                            <a:schemeClr val="tx1"/>
                          </a:solidFill>
                          <a:effectLst/>
                          <a:latin typeface="Times New Roman" pitchFamily="18" charset="0"/>
                          <a:cs typeface="Arial" charset="0"/>
                        </a:rPr>
                        <a:t>α</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(correct)</a:t>
                      </a:r>
                      <a:endParaRPr kumimoji="0" lang="el-GR"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cs typeface="Times New Roman" pitchFamily="18" charset="0"/>
                        </a:rPr>
                        <a:t>β</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(Type II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9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Test: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Reject null hypothesis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cs typeface="Arial" charset="0"/>
                        </a:rPr>
                        <a:t>α</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(Type I error)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66"/>
                          </a:solidFill>
                          <a:effectLst/>
                          <a:latin typeface="Times New Roman" pitchFamily="18" charset="0"/>
                        </a:rPr>
                        <a:t>1-</a:t>
                      </a:r>
                      <a:r>
                        <a:rPr kumimoji="0" lang="el-GR" sz="2400" b="0" i="0" u="none" strike="noStrike" cap="none" normalizeH="0" baseline="0" dirty="0" smtClean="0">
                          <a:ln>
                            <a:noFill/>
                          </a:ln>
                          <a:solidFill>
                            <a:srgbClr val="FF0066"/>
                          </a:solidFill>
                          <a:effectLst/>
                          <a:latin typeface="Times New Roman" pitchFamily="18" charset="0"/>
                          <a:cs typeface="Times New Roman" pitchFamily="18" charset="0"/>
                        </a:rPr>
                        <a:t>β</a:t>
                      </a:r>
                      <a:r>
                        <a:rPr kumimoji="0" lang="en-US" sz="2400" b="0" i="0" u="none" strike="noStrike" cap="none" normalizeH="0" baseline="0" dirty="0" smtClean="0">
                          <a:ln>
                            <a:noFill/>
                          </a:ln>
                          <a:solidFill>
                            <a:srgbClr val="FF0066"/>
                          </a:solidFill>
                          <a:effectLst/>
                          <a:latin typeface="Times New Roman" pitchFamily="18" charset="0"/>
                          <a:cs typeface="Times New Roman" pitchFamily="18" charset="0"/>
                        </a:rPr>
                        <a:t> = power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(correct)</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3264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7"/>
          <p:cNvSpPr>
            <a:spLocks noGrp="1" noChangeArrowheads="1"/>
          </p:cNvSpPr>
          <p:nvPr>
            <p:ph type="title"/>
          </p:nvPr>
        </p:nvSpPr>
        <p:spPr>
          <a:noFill/>
        </p:spPr>
        <p:txBody>
          <a:bodyPr/>
          <a:lstStyle/>
          <a:p>
            <a:pPr eaLnBrk="1" hangingPunct="1"/>
            <a:r>
              <a:rPr lang="en-US" smtClean="0"/>
              <a:t>Alpha versus Power</a:t>
            </a:r>
          </a:p>
        </p:txBody>
      </p:sp>
      <p:sp>
        <p:nvSpPr>
          <p:cNvPr id="1029" name="Rectangle 18"/>
          <p:cNvSpPr>
            <a:spLocks noGrp="1" noChangeArrowheads="1"/>
          </p:cNvSpPr>
          <p:nvPr>
            <p:ph type="body" sz="half" idx="1"/>
          </p:nvPr>
        </p:nvSpPr>
        <p:spPr>
          <a:xfrm>
            <a:off x="457200" y="1600200"/>
            <a:ext cx="4038600" cy="4525963"/>
          </a:xfrm>
          <a:noFill/>
        </p:spPr>
        <p:txBody>
          <a:bodyPr/>
          <a:lstStyle/>
          <a:p>
            <a:pPr eaLnBrk="1" hangingPunct="1"/>
            <a:r>
              <a:rPr lang="en-US" sz="2800" smtClean="0"/>
              <a:t> </a:t>
            </a:r>
          </a:p>
        </p:txBody>
      </p:sp>
      <p:graphicFrame>
        <p:nvGraphicFramePr>
          <p:cNvPr id="1026" name="Picture 19"/>
          <p:cNvGraphicFramePr>
            <a:graphicFrameLocks noChangeAspect="1"/>
          </p:cNvGraphicFramePr>
          <p:nvPr/>
        </p:nvGraphicFramePr>
        <p:xfrm>
          <a:off x="457200" y="1600200"/>
          <a:ext cx="3608388" cy="2187575"/>
        </p:xfrm>
        <a:graphic>
          <a:graphicData uri="http://schemas.openxmlformats.org/presentationml/2006/ole">
            <mc:AlternateContent xmlns:mc="http://schemas.openxmlformats.org/markup-compatibility/2006">
              <mc:Choice xmlns:v="urn:schemas-microsoft-com:vml" Requires="v">
                <p:oleObj spid="_x0000_s10360" name="Chart" r:id="rId3" imgW="5734220" imgH="3476617" progId="">
                  <p:embed/>
                </p:oleObj>
              </mc:Choice>
              <mc:Fallback>
                <p:oleObj name="Chart" r:id="rId3" imgW="5734220" imgH="34766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608388"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20"/>
          <p:cNvSpPr>
            <a:spLocks noChangeShapeType="1"/>
          </p:cNvSpPr>
          <p:nvPr/>
        </p:nvSpPr>
        <p:spPr bwMode="auto">
          <a:xfrm flipH="1">
            <a:off x="3581400" y="5029200"/>
            <a:ext cx="457200" cy="533400"/>
          </a:xfrm>
          <a:prstGeom prst="line">
            <a:avLst/>
          </a:prstGeom>
          <a:noFill/>
          <a:ln w="9525">
            <a:solidFill>
              <a:schemeClr val="tx1"/>
            </a:solidFill>
            <a:round/>
            <a:headEnd/>
            <a:tailEnd type="triangle" w="med" len="med"/>
          </a:ln>
        </p:spPr>
        <p:txBody>
          <a:bodyPr/>
          <a:lstStyle/>
          <a:p>
            <a:endParaRPr lang="en-US"/>
          </a:p>
        </p:txBody>
      </p:sp>
      <p:sp>
        <p:nvSpPr>
          <p:cNvPr id="1031" name="Text Box 21"/>
          <p:cNvSpPr txBox="1">
            <a:spLocks noChangeArrowheads="1"/>
          </p:cNvSpPr>
          <p:nvPr/>
        </p:nvSpPr>
        <p:spPr bwMode="auto">
          <a:xfrm>
            <a:off x="3733800" y="2819400"/>
            <a:ext cx="304800" cy="366713"/>
          </a:xfrm>
          <a:prstGeom prst="rect">
            <a:avLst/>
          </a:prstGeom>
          <a:noFill/>
          <a:ln w="9525">
            <a:noFill/>
            <a:miter lim="800000"/>
            <a:headEnd/>
            <a:tailEnd/>
          </a:ln>
        </p:spPr>
        <p:txBody>
          <a:bodyPr>
            <a:spAutoFit/>
          </a:bodyPr>
          <a:lstStyle/>
          <a:p>
            <a:r>
              <a:rPr lang="el-GR">
                <a:solidFill>
                  <a:schemeClr val="tx1"/>
                </a:solidFill>
                <a:latin typeface="Times New Roman" pitchFamily="18" charset="0"/>
              </a:rPr>
              <a:t>α</a:t>
            </a:r>
            <a:endParaRPr lang="en-US">
              <a:solidFill>
                <a:schemeClr val="tx1"/>
              </a:solidFill>
            </a:endParaRPr>
          </a:p>
        </p:txBody>
      </p:sp>
      <p:sp>
        <p:nvSpPr>
          <p:cNvPr id="1032" name="Line 22"/>
          <p:cNvSpPr>
            <a:spLocks noChangeShapeType="1"/>
          </p:cNvSpPr>
          <p:nvPr/>
        </p:nvSpPr>
        <p:spPr bwMode="auto">
          <a:xfrm flipH="1">
            <a:off x="3429000" y="3200400"/>
            <a:ext cx="381000" cy="228600"/>
          </a:xfrm>
          <a:prstGeom prst="line">
            <a:avLst/>
          </a:prstGeom>
          <a:noFill/>
          <a:ln w="9525">
            <a:solidFill>
              <a:schemeClr val="tx1"/>
            </a:solidFill>
            <a:round/>
            <a:headEnd/>
            <a:tailEnd type="triangle" w="med" len="med"/>
          </a:ln>
        </p:spPr>
        <p:txBody>
          <a:bodyPr/>
          <a:lstStyle/>
          <a:p>
            <a:endParaRPr lang="en-US"/>
          </a:p>
        </p:txBody>
      </p:sp>
      <p:sp>
        <p:nvSpPr>
          <p:cNvPr id="1033" name="Text Box 23"/>
          <p:cNvSpPr txBox="1">
            <a:spLocks noChangeArrowheads="1"/>
          </p:cNvSpPr>
          <p:nvPr/>
        </p:nvSpPr>
        <p:spPr bwMode="auto">
          <a:xfrm>
            <a:off x="4953000" y="1524000"/>
            <a:ext cx="2895600" cy="1754326"/>
          </a:xfrm>
          <a:prstGeom prst="rect">
            <a:avLst/>
          </a:prstGeom>
          <a:noFill/>
          <a:ln w="9525">
            <a:noFill/>
            <a:miter lim="800000"/>
            <a:headEnd/>
            <a:tailEnd/>
          </a:ln>
        </p:spPr>
        <p:txBody>
          <a:bodyPr>
            <a:spAutoFit/>
          </a:bodyPr>
          <a:lstStyle/>
          <a:p>
            <a:r>
              <a:rPr lang="en-US" dirty="0">
                <a:solidFill>
                  <a:schemeClr val="tx1"/>
                </a:solidFill>
                <a:latin typeface="Times New Roman" pitchFamily="18" charset="0"/>
              </a:rPr>
              <a:t>The top distribution shows the sampling distribution of  a test statistic under the assumption that delta </a:t>
            </a:r>
            <a:r>
              <a:rPr lang="en-US" dirty="0" smtClean="0">
                <a:solidFill>
                  <a:schemeClr val="tx1"/>
                </a:solidFill>
                <a:latin typeface="Times New Roman" pitchFamily="18" charset="0"/>
              </a:rPr>
              <a:t>(</a:t>
            </a:r>
            <a:r>
              <a:rPr lang="el-GR" dirty="0" smtClean="0">
                <a:solidFill>
                  <a:schemeClr val="tx1"/>
                </a:solidFill>
                <a:latin typeface="Times New Roman" pitchFamily="18" charset="0"/>
              </a:rPr>
              <a:t>δ</a:t>
            </a:r>
            <a:r>
              <a:rPr lang="en-US" dirty="0" smtClean="0">
                <a:solidFill>
                  <a:schemeClr val="tx1"/>
                </a:solidFill>
                <a:latin typeface="Times New Roman" pitchFamily="18" charset="0"/>
              </a:rPr>
              <a:t>) is zero. The </a:t>
            </a:r>
            <a:r>
              <a:rPr lang="en-US" dirty="0">
                <a:solidFill>
                  <a:schemeClr val="tx1"/>
                </a:solidFill>
                <a:latin typeface="Times New Roman" pitchFamily="18" charset="0"/>
              </a:rPr>
              <a:t>null hypothesis is </a:t>
            </a:r>
            <a:r>
              <a:rPr lang="en-US" dirty="0" smtClean="0">
                <a:solidFill>
                  <a:schemeClr val="tx1"/>
                </a:solidFill>
                <a:latin typeface="Times New Roman" pitchFamily="18" charset="0"/>
              </a:rPr>
              <a:t>true.</a:t>
            </a:r>
            <a:endParaRPr lang="en-US" dirty="0">
              <a:solidFill>
                <a:schemeClr val="tx1"/>
              </a:solidFill>
            </a:endParaRPr>
          </a:p>
        </p:txBody>
      </p:sp>
      <p:sp>
        <p:nvSpPr>
          <p:cNvPr id="1034" name="Text Box 24"/>
          <p:cNvSpPr txBox="1">
            <a:spLocks noChangeArrowheads="1"/>
          </p:cNvSpPr>
          <p:nvPr/>
        </p:nvSpPr>
        <p:spPr bwMode="auto">
          <a:xfrm>
            <a:off x="5791200" y="4191000"/>
            <a:ext cx="3200400" cy="1477328"/>
          </a:xfrm>
          <a:prstGeom prst="rect">
            <a:avLst/>
          </a:prstGeom>
          <a:noFill/>
          <a:ln w="9525">
            <a:noFill/>
            <a:miter lim="800000"/>
            <a:headEnd/>
            <a:tailEnd/>
          </a:ln>
        </p:spPr>
        <p:txBody>
          <a:bodyPr>
            <a:spAutoFit/>
          </a:bodyPr>
          <a:lstStyle/>
          <a:p>
            <a:r>
              <a:rPr lang="en-US" dirty="0">
                <a:solidFill>
                  <a:schemeClr val="tx1"/>
                </a:solidFill>
                <a:latin typeface="Times New Roman" pitchFamily="18" charset="0"/>
              </a:rPr>
              <a:t>The bottom distribution shows the true </a:t>
            </a:r>
            <a:r>
              <a:rPr lang="en-US" dirty="0" smtClean="0">
                <a:solidFill>
                  <a:schemeClr val="tx1"/>
                </a:solidFill>
                <a:latin typeface="Times New Roman" pitchFamily="18" charset="0"/>
              </a:rPr>
              <a:t>sampling </a:t>
            </a:r>
            <a:r>
              <a:rPr lang="en-US" dirty="0">
                <a:solidFill>
                  <a:schemeClr val="tx1"/>
                </a:solidFill>
                <a:latin typeface="Times New Roman" pitchFamily="18" charset="0"/>
              </a:rPr>
              <a:t>distribution (unknown at the time of testing), with a true population delta=2.5</a:t>
            </a:r>
            <a:r>
              <a:rPr lang="en-US" dirty="0" smtClean="0">
                <a:solidFill>
                  <a:schemeClr val="tx1"/>
                </a:solidFill>
                <a:latin typeface="Times New Roman" pitchFamily="18" charset="0"/>
              </a:rPr>
              <a:t>.</a:t>
            </a:r>
          </a:p>
          <a:p>
            <a:r>
              <a:rPr lang="en-US" dirty="0" smtClean="0">
                <a:solidFill>
                  <a:schemeClr val="tx1"/>
                </a:solidFill>
                <a:latin typeface="Times New Roman" pitchFamily="18" charset="0"/>
              </a:rPr>
              <a:t>The null hypothesis is false.</a:t>
            </a:r>
            <a:endParaRPr lang="en-US" dirty="0">
              <a:solidFill>
                <a:schemeClr val="tx1"/>
              </a:solidFill>
            </a:endParaRPr>
          </a:p>
        </p:txBody>
      </p:sp>
      <p:sp>
        <p:nvSpPr>
          <p:cNvPr id="1035" name="Text Box 25"/>
          <p:cNvSpPr txBox="1">
            <a:spLocks noChangeArrowheads="1"/>
          </p:cNvSpPr>
          <p:nvPr/>
        </p:nvSpPr>
        <p:spPr bwMode="auto">
          <a:xfrm>
            <a:off x="3733800" y="4724400"/>
            <a:ext cx="685800" cy="366713"/>
          </a:xfrm>
          <a:prstGeom prst="rect">
            <a:avLst/>
          </a:prstGeom>
          <a:noFill/>
          <a:ln w="9525">
            <a:noFill/>
            <a:miter lim="800000"/>
            <a:headEnd/>
            <a:tailEnd/>
          </a:ln>
        </p:spPr>
        <p:txBody>
          <a:bodyPr>
            <a:spAutoFit/>
          </a:bodyPr>
          <a:lstStyle/>
          <a:p>
            <a:r>
              <a:rPr lang="en-US">
                <a:solidFill>
                  <a:schemeClr val="tx1"/>
                </a:solidFill>
                <a:latin typeface="Times New Roman" pitchFamily="18" charset="0"/>
              </a:rPr>
              <a:t>1 - </a:t>
            </a:r>
            <a:r>
              <a:rPr lang="el-GR">
                <a:solidFill>
                  <a:schemeClr val="tx1"/>
                </a:solidFill>
                <a:latin typeface="Times New Roman" pitchFamily="18" charset="0"/>
              </a:rPr>
              <a:t>β</a:t>
            </a:r>
            <a:endParaRPr lang="en-US">
              <a:solidFill>
                <a:schemeClr val="tx1"/>
              </a:solidFill>
            </a:endParaRPr>
          </a:p>
        </p:txBody>
      </p:sp>
      <p:graphicFrame>
        <p:nvGraphicFramePr>
          <p:cNvPr id="1027" name="Picture 26"/>
          <p:cNvGraphicFramePr>
            <a:graphicFrameLocks noChangeAspect="1"/>
          </p:cNvGraphicFramePr>
          <p:nvPr/>
        </p:nvGraphicFramePr>
        <p:xfrm>
          <a:off x="1600200" y="4114800"/>
          <a:ext cx="4038600" cy="2447925"/>
        </p:xfrm>
        <a:graphic>
          <a:graphicData uri="http://schemas.openxmlformats.org/presentationml/2006/ole">
            <mc:AlternateContent xmlns:mc="http://schemas.openxmlformats.org/markup-compatibility/2006">
              <mc:Choice xmlns:v="urn:schemas-microsoft-com:vml" Requires="v">
                <p:oleObj spid="_x0000_s10361" name="Chart" r:id="rId5" imgW="5734220" imgH="3476617" progId="">
                  <p:embed/>
                </p:oleObj>
              </mc:Choice>
              <mc:Fallback>
                <p:oleObj name="Chart" r:id="rId5" imgW="5734220" imgH="347661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114800"/>
                        <a:ext cx="40386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Line 27"/>
          <p:cNvSpPr>
            <a:spLocks noChangeShapeType="1"/>
          </p:cNvSpPr>
          <p:nvPr/>
        </p:nvSpPr>
        <p:spPr bwMode="auto">
          <a:xfrm flipV="1">
            <a:off x="3352800" y="4419600"/>
            <a:ext cx="0" cy="1828800"/>
          </a:xfrm>
          <a:prstGeom prst="line">
            <a:avLst/>
          </a:prstGeom>
          <a:noFill/>
          <a:ln w="9525">
            <a:solidFill>
              <a:schemeClr val="tx1"/>
            </a:solidFill>
            <a:round/>
            <a:headEnd/>
            <a:tailEnd/>
          </a:ln>
        </p:spPr>
        <p:txBody>
          <a:bodyPr/>
          <a:lstStyle/>
          <a:p>
            <a:endParaRPr lang="en-US"/>
          </a:p>
        </p:txBody>
      </p:sp>
      <p:sp>
        <p:nvSpPr>
          <p:cNvPr id="1037" name="Text Box 28"/>
          <p:cNvSpPr txBox="1">
            <a:spLocks noChangeArrowheads="1"/>
          </p:cNvSpPr>
          <p:nvPr/>
        </p:nvSpPr>
        <p:spPr bwMode="auto">
          <a:xfrm>
            <a:off x="4648200" y="4953000"/>
            <a:ext cx="762000" cy="366713"/>
          </a:xfrm>
          <a:prstGeom prst="rect">
            <a:avLst/>
          </a:prstGeom>
          <a:noFill/>
          <a:ln w="9525">
            <a:noFill/>
            <a:miter lim="800000"/>
            <a:headEnd/>
            <a:tailEnd/>
          </a:ln>
        </p:spPr>
        <p:txBody>
          <a:bodyPr>
            <a:spAutoFit/>
          </a:bodyPr>
          <a:lstStyle/>
          <a:p>
            <a:r>
              <a:rPr lang="en-US">
                <a:solidFill>
                  <a:schemeClr val="tx1"/>
                </a:solidFill>
                <a:latin typeface="Times New Roman" pitchFamily="18" charset="0"/>
              </a:rPr>
              <a:t>1 - </a:t>
            </a:r>
            <a:r>
              <a:rPr lang="el-GR">
                <a:solidFill>
                  <a:schemeClr val="tx1"/>
                </a:solidFill>
                <a:latin typeface="Times New Roman" pitchFamily="18" charset="0"/>
              </a:rPr>
              <a:t>β</a:t>
            </a:r>
            <a:endParaRPr lang="en-US">
              <a:solidFill>
                <a:schemeClr val="tx1"/>
              </a:solidFill>
            </a:endParaRPr>
          </a:p>
        </p:txBody>
      </p:sp>
      <p:sp>
        <p:nvSpPr>
          <p:cNvPr id="1038" name="Line 29"/>
          <p:cNvSpPr>
            <a:spLocks noChangeShapeType="1"/>
          </p:cNvSpPr>
          <p:nvPr/>
        </p:nvSpPr>
        <p:spPr bwMode="auto">
          <a:xfrm flipH="1">
            <a:off x="4038600" y="5334000"/>
            <a:ext cx="609600" cy="4572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60108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Grp="1" noChangeArrowheads="1"/>
          </p:cNvSpPr>
          <p:nvPr>
            <p:ph type="title"/>
          </p:nvPr>
        </p:nvSpPr>
        <p:spPr>
          <a:xfrm>
            <a:off x="457200" y="274638"/>
            <a:ext cx="8229600" cy="868362"/>
          </a:xfrm>
        </p:spPr>
        <p:txBody>
          <a:bodyPr/>
          <a:lstStyle/>
          <a:p>
            <a:pPr eaLnBrk="1" hangingPunct="1"/>
            <a:r>
              <a:rPr lang="en-US" smtClean="0">
                <a:latin typeface="Times New Roman" pitchFamily="18" charset="0"/>
              </a:rPr>
              <a:t>Power for increasing delta</a:t>
            </a:r>
          </a:p>
        </p:txBody>
      </p:sp>
      <p:sp>
        <p:nvSpPr>
          <p:cNvPr id="2052" name="Rectangle 13"/>
          <p:cNvSpPr>
            <a:spLocks noGrp="1" noChangeArrowheads="1"/>
          </p:cNvSpPr>
          <p:nvPr>
            <p:ph type="body" sz="half" idx="3"/>
          </p:nvPr>
        </p:nvSpPr>
        <p:spPr>
          <a:xfrm>
            <a:off x="914400" y="5105400"/>
            <a:ext cx="7086600" cy="1395413"/>
          </a:xfrm>
        </p:spPr>
        <p:txBody>
          <a:bodyPr/>
          <a:lstStyle/>
          <a:p>
            <a:pPr eaLnBrk="1" hangingPunct="1">
              <a:buFontTx/>
              <a:buNone/>
            </a:pPr>
            <a:r>
              <a:rPr lang="en-US" sz="2400" smtClean="0">
                <a:latin typeface="Times New Roman" pitchFamily="18" charset="0"/>
              </a:rPr>
              <a:t>Areas under the curves and right of the vertical line are </a:t>
            </a:r>
            <a:r>
              <a:rPr lang="el-GR" sz="2400" smtClean="0">
                <a:latin typeface="Times New Roman" pitchFamily="18" charset="0"/>
                <a:cs typeface="Times New Roman" pitchFamily="18" charset="0"/>
              </a:rPr>
              <a:t>α</a:t>
            </a:r>
            <a:r>
              <a:rPr lang="en-US" sz="2400" smtClean="0">
                <a:latin typeface="Times New Roman" pitchFamily="18" charset="0"/>
                <a:cs typeface="Times New Roman" pitchFamily="18" charset="0"/>
              </a:rPr>
              <a:t> for the black curve and power for the other curves.</a:t>
            </a:r>
          </a:p>
          <a:p>
            <a:pPr eaLnBrk="1" hangingPunct="1">
              <a:buFontTx/>
              <a:buNone/>
            </a:pPr>
            <a:r>
              <a:rPr lang="en-US" sz="2400" smtClean="0">
                <a:latin typeface="Times New Roman" pitchFamily="18" charset="0"/>
                <a:cs typeface="Times New Roman" pitchFamily="18" charset="0"/>
              </a:rPr>
              <a:t>The power is larger for the red curve than for the blue.</a:t>
            </a:r>
            <a:endParaRPr lang="el-GR" sz="2400" smtClean="0">
              <a:latin typeface="Times New Roman" pitchFamily="18" charset="0"/>
              <a:cs typeface="Times New Roman" pitchFamily="18" charset="0"/>
            </a:endParaRPr>
          </a:p>
          <a:p>
            <a:pPr eaLnBrk="1" hangingPunct="1">
              <a:buFontTx/>
              <a:buNone/>
            </a:pPr>
            <a:endParaRPr lang="en-US" sz="2800" smtClean="0">
              <a:latin typeface="Times New Roman" pitchFamily="18" charset="0"/>
            </a:endParaRPr>
          </a:p>
        </p:txBody>
      </p:sp>
      <p:graphicFrame>
        <p:nvGraphicFramePr>
          <p:cNvPr id="2050" name="Object 21"/>
          <p:cNvGraphicFramePr>
            <a:graphicFrameLocks noGrp="1" noChangeAspect="1"/>
          </p:cNvGraphicFramePr>
          <p:nvPr>
            <p:ph sz="quarter" idx="2"/>
          </p:nvPr>
        </p:nvGraphicFramePr>
        <p:xfrm>
          <a:off x="1524000" y="1447800"/>
          <a:ext cx="5867400" cy="3557588"/>
        </p:xfrm>
        <a:graphic>
          <a:graphicData uri="http://schemas.openxmlformats.org/presentationml/2006/ole">
            <mc:AlternateContent xmlns:mc="http://schemas.openxmlformats.org/markup-compatibility/2006">
              <mc:Choice xmlns:v="urn:schemas-microsoft-com:vml" Requires="v">
                <p:oleObj spid="_x0000_s11325" name="Chart" r:id="rId3" imgW="5734220" imgH="3476617" progId="Excel.Sheet.8">
                  <p:embed/>
                </p:oleObj>
              </mc:Choice>
              <mc:Fallback>
                <p:oleObj name="Chart" r:id="rId3" imgW="5734220" imgH="347661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5867400" cy="355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26"/>
          <p:cNvSpPr txBox="1">
            <a:spLocks noChangeArrowheads="1"/>
          </p:cNvSpPr>
          <p:nvPr/>
        </p:nvSpPr>
        <p:spPr bwMode="auto">
          <a:xfrm>
            <a:off x="1828800" y="1981200"/>
            <a:ext cx="914400" cy="366713"/>
          </a:xfrm>
          <a:prstGeom prst="rect">
            <a:avLst/>
          </a:prstGeom>
          <a:noFill/>
          <a:ln w="9525">
            <a:noFill/>
            <a:miter lim="800000"/>
            <a:headEnd/>
            <a:tailEnd/>
          </a:ln>
        </p:spPr>
        <p:txBody>
          <a:bodyPr>
            <a:spAutoFit/>
          </a:bodyPr>
          <a:lstStyle/>
          <a:p>
            <a:pPr>
              <a:spcBef>
                <a:spcPct val="50000"/>
              </a:spcBef>
            </a:pPr>
            <a:r>
              <a:rPr lang="el-GR">
                <a:solidFill>
                  <a:schemeClr val="tx1"/>
                </a:solidFill>
                <a:latin typeface="Times New Roman" pitchFamily="18" charset="0"/>
                <a:cs typeface="Arial" charset="0"/>
              </a:rPr>
              <a:t>δ</a:t>
            </a:r>
            <a:r>
              <a:rPr lang="en-US">
                <a:solidFill>
                  <a:schemeClr val="tx1"/>
                </a:solidFill>
                <a:latin typeface="Times New Roman" pitchFamily="18" charset="0"/>
                <a:cs typeface="Arial" charset="0"/>
              </a:rPr>
              <a:t> = 0</a:t>
            </a:r>
            <a:endParaRPr lang="el-GR">
              <a:solidFill>
                <a:schemeClr val="tx1"/>
              </a:solidFill>
              <a:latin typeface="Times New Roman" pitchFamily="18" charset="0"/>
              <a:cs typeface="Arial" charset="0"/>
            </a:endParaRPr>
          </a:p>
        </p:txBody>
      </p:sp>
      <p:sp>
        <p:nvSpPr>
          <p:cNvPr id="2054" name="Text Box 27"/>
          <p:cNvSpPr txBox="1">
            <a:spLocks noChangeArrowheads="1"/>
          </p:cNvSpPr>
          <p:nvPr/>
        </p:nvSpPr>
        <p:spPr bwMode="auto">
          <a:xfrm>
            <a:off x="6324600" y="2209800"/>
            <a:ext cx="914400" cy="366713"/>
          </a:xfrm>
          <a:prstGeom prst="rect">
            <a:avLst/>
          </a:prstGeom>
          <a:noFill/>
          <a:ln w="9525">
            <a:noFill/>
            <a:miter lim="800000"/>
            <a:headEnd/>
            <a:tailEnd/>
          </a:ln>
        </p:spPr>
        <p:txBody>
          <a:bodyPr>
            <a:spAutoFit/>
          </a:bodyPr>
          <a:lstStyle/>
          <a:p>
            <a:pPr>
              <a:spcBef>
                <a:spcPct val="50000"/>
              </a:spcBef>
            </a:pPr>
            <a:r>
              <a:rPr lang="el-GR">
                <a:solidFill>
                  <a:srgbClr val="FF0000"/>
                </a:solidFill>
                <a:latin typeface="Times New Roman" pitchFamily="18" charset="0"/>
              </a:rPr>
              <a:t>δ</a:t>
            </a:r>
            <a:r>
              <a:rPr lang="en-US">
                <a:solidFill>
                  <a:srgbClr val="FF0000"/>
                </a:solidFill>
                <a:latin typeface="Times New Roman" pitchFamily="18" charset="0"/>
              </a:rPr>
              <a:t> = 3.5</a:t>
            </a:r>
          </a:p>
        </p:txBody>
      </p:sp>
      <p:sp>
        <p:nvSpPr>
          <p:cNvPr id="2055" name="Text Box 28"/>
          <p:cNvSpPr txBox="1">
            <a:spLocks noChangeArrowheads="1"/>
          </p:cNvSpPr>
          <p:nvPr/>
        </p:nvSpPr>
        <p:spPr bwMode="auto">
          <a:xfrm>
            <a:off x="4343400" y="1066800"/>
            <a:ext cx="914400" cy="784225"/>
          </a:xfrm>
          <a:prstGeom prst="rect">
            <a:avLst/>
          </a:prstGeom>
          <a:noFill/>
          <a:ln w="9525">
            <a:noFill/>
            <a:miter lim="800000"/>
            <a:headEnd/>
            <a:tailEnd/>
          </a:ln>
        </p:spPr>
        <p:txBody>
          <a:bodyPr>
            <a:spAutoFit/>
          </a:bodyPr>
          <a:lstStyle/>
          <a:p>
            <a:pPr>
              <a:spcBef>
                <a:spcPct val="50000"/>
              </a:spcBef>
            </a:pPr>
            <a:r>
              <a:rPr lang="el-GR">
                <a:solidFill>
                  <a:srgbClr val="0070C0"/>
                </a:solidFill>
                <a:latin typeface="Times New Roman" pitchFamily="18" charset="0"/>
              </a:rPr>
              <a:t>δ</a:t>
            </a:r>
            <a:r>
              <a:rPr lang="en-US">
                <a:solidFill>
                  <a:srgbClr val="0070C0"/>
                </a:solidFill>
                <a:latin typeface="Times New Roman" pitchFamily="18" charset="0"/>
              </a:rPr>
              <a:t> =2.5</a:t>
            </a:r>
            <a:endParaRPr lang="el-GR">
              <a:solidFill>
                <a:srgbClr val="0070C0"/>
              </a:solidFill>
              <a:latin typeface="Times New Roman" pitchFamily="18" charset="0"/>
            </a:endParaRPr>
          </a:p>
          <a:p>
            <a:pPr>
              <a:spcBef>
                <a:spcPct val="50000"/>
              </a:spcBef>
            </a:pPr>
            <a:endParaRPr lang="en-US">
              <a:solidFill>
                <a:schemeClr val="tx1"/>
              </a:solidFill>
              <a:latin typeface="Times New Roman" pitchFamily="18" charset="0"/>
            </a:endParaRPr>
          </a:p>
        </p:txBody>
      </p:sp>
      <p:sp>
        <p:nvSpPr>
          <p:cNvPr id="2056" name="Line 33"/>
          <p:cNvSpPr>
            <a:spLocks noChangeShapeType="1"/>
          </p:cNvSpPr>
          <p:nvPr/>
        </p:nvSpPr>
        <p:spPr bwMode="auto">
          <a:xfrm flipH="1">
            <a:off x="4664978" y="1470025"/>
            <a:ext cx="0" cy="762000"/>
          </a:xfrm>
          <a:prstGeom prst="line">
            <a:avLst/>
          </a:prstGeom>
          <a:noFill/>
          <a:ln w="9525">
            <a:solidFill>
              <a:schemeClr val="tx1"/>
            </a:solidFill>
            <a:round/>
            <a:headEnd/>
            <a:tailEnd type="triangle" w="med" len="med"/>
          </a:ln>
        </p:spPr>
        <p:txBody>
          <a:bodyPr/>
          <a:lstStyle/>
          <a:p>
            <a:endParaRPr lang="en-US"/>
          </a:p>
        </p:txBody>
      </p:sp>
      <p:sp>
        <p:nvSpPr>
          <p:cNvPr id="2057" name="Line 35"/>
          <p:cNvSpPr>
            <a:spLocks noChangeShapeType="1"/>
          </p:cNvSpPr>
          <p:nvPr/>
        </p:nvSpPr>
        <p:spPr bwMode="auto">
          <a:xfrm flipH="1">
            <a:off x="5562600" y="2590800"/>
            <a:ext cx="990600" cy="304800"/>
          </a:xfrm>
          <a:prstGeom prst="line">
            <a:avLst/>
          </a:prstGeom>
          <a:noFill/>
          <a:ln w="9525">
            <a:solidFill>
              <a:schemeClr val="tx1"/>
            </a:solidFill>
            <a:round/>
            <a:headEnd/>
            <a:tailEnd type="triangle" w="med" len="med"/>
          </a:ln>
        </p:spPr>
        <p:txBody>
          <a:bodyPr/>
          <a:lstStyle/>
          <a:p>
            <a:endParaRPr lang="en-US"/>
          </a:p>
        </p:txBody>
      </p:sp>
      <p:sp>
        <p:nvSpPr>
          <p:cNvPr id="2058" name="Line 36"/>
          <p:cNvSpPr>
            <a:spLocks noChangeShapeType="1"/>
          </p:cNvSpPr>
          <p:nvPr/>
        </p:nvSpPr>
        <p:spPr bwMode="auto">
          <a:xfrm>
            <a:off x="2209800" y="2362200"/>
            <a:ext cx="914400" cy="533400"/>
          </a:xfrm>
          <a:prstGeom prst="line">
            <a:avLst/>
          </a:prstGeom>
          <a:noFill/>
          <a:ln w="9525">
            <a:solidFill>
              <a:schemeClr val="tx1"/>
            </a:solidFill>
            <a:round/>
            <a:headEnd/>
            <a:tailEnd type="triangle" w="med" len="med"/>
          </a:ln>
        </p:spPr>
        <p:txBody>
          <a:bodyPr/>
          <a:lstStyle/>
          <a:p>
            <a:endParaRPr lang="en-US"/>
          </a:p>
        </p:txBody>
      </p:sp>
      <p:sp>
        <p:nvSpPr>
          <p:cNvPr id="2059" name="Line 37"/>
          <p:cNvSpPr>
            <a:spLocks noChangeShapeType="1"/>
          </p:cNvSpPr>
          <p:nvPr/>
        </p:nvSpPr>
        <p:spPr bwMode="auto">
          <a:xfrm flipV="1">
            <a:off x="4419600" y="2209800"/>
            <a:ext cx="0" cy="228600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07278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944562"/>
          </a:xfrm>
        </p:spPr>
        <p:txBody>
          <a:bodyPr/>
          <a:lstStyle/>
          <a:p>
            <a:pPr eaLnBrk="1" hangingPunct="1"/>
            <a:r>
              <a:rPr lang="en-US" u="sng" dirty="0" smtClean="0"/>
              <a:t>Interpretation of power</a:t>
            </a:r>
          </a:p>
        </p:txBody>
      </p:sp>
      <p:sp>
        <p:nvSpPr>
          <p:cNvPr id="10243" name="Rectangle 3"/>
          <p:cNvSpPr>
            <a:spLocks noGrp="1" noChangeArrowheads="1"/>
          </p:cNvSpPr>
          <p:nvPr>
            <p:ph type="body" idx="1"/>
          </p:nvPr>
        </p:nvSpPr>
        <p:spPr>
          <a:xfrm>
            <a:off x="228600" y="1295400"/>
            <a:ext cx="8686800" cy="5334000"/>
          </a:xfrm>
        </p:spPr>
        <p:txBody>
          <a:bodyPr/>
          <a:lstStyle/>
          <a:p>
            <a:pPr eaLnBrk="1" hangingPunct="1">
              <a:lnSpc>
                <a:spcPct val="90000"/>
              </a:lnSpc>
              <a:buFontTx/>
              <a:buNone/>
            </a:pPr>
            <a:r>
              <a:rPr lang="en-US" sz="2800" dirty="0" smtClean="0"/>
              <a:t>If test is “statistically” significant (p &lt; </a:t>
            </a:r>
            <a:r>
              <a:rPr lang="el-GR" sz="2800" dirty="0" smtClean="0">
                <a:cs typeface="Arial" charset="0"/>
              </a:rPr>
              <a:t>α</a:t>
            </a:r>
            <a:r>
              <a:rPr lang="en-US" sz="2800" dirty="0" smtClean="0">
                <a:cs typeface="Arial" charset="0"/>
              </a:rPr>
              <a:t>)</a:t>
            </a:r>
            <a:r>
              <a:rPr lang="en-US" sz="2800" dirty="0" smtClean="0"/>
              <a:t>, we have a “positive” or “significant” outcome &amp; accept </a:t>
            </a:r>
            <a:r>
              <a:rPr lang="en-US" sz="2800" dirty="0" smtClean="0">
                <a:cs typeface="Arial" charset="0"/>
              </a:rPr>
              <a:t>the false positive probability of </a:t>
            </a:r>
            <a:r>
              <a:rPr lang="el-GR" sz="2800" dirty="0" smtClean="0">
                <a:cs typeface="Arial" charset="0"/>
              </a:rPr>
              <a:t>α</a:t>
            </a:r>
            <a:r>
              <a:rPr lang="en-US" sz="2800" dirty="0" smtClean="0">
                <a:cs typeface="Arial" charset="0"/>
              </a:rPr>
              <a:t> (</a:t>
            </a:r>
            <a:r>
              <a:rPr lang="en-US" sz="2800" dirty="0" err="1" smtClean="0">
                <a:cs typeface="Arial" charset="0"/>
              </a:rPr>
              <a:t>ie</a:t>
            </a:r>
            <a:r>
              <a:rPr lang="en-US" sz="2800" dirty="0" smtClean="0">
                <a:cs typeface="Arial" charset="0"/>
              </a:rPr>
              <a:t> 0.05).</a:t>
            </a:r>
          </a:p>
          <a:p>
            <a:pPr eaLnBrk="1" hangingPunct="1">
              <a:lnSpc>
                <a:spcPct val="90000"/>
              </a:lnSpc>
              <a:buFontTx/>
              <a:buNone/>
            </a:pPr>
            <a:r>
              <a:rPr lang="en-US" sz="2800" dirty="0" smtClean="0">
                <a:cs typeface="Arial" charset="0"/>
              </a:rPr>
              <a:t>If test is </a:t>
            </a:r>
            <a:r>
              <a:rPr lang="en-US" sz="2800" u="sng" dirty="0" smtClean="0">
                <a:cs typeface="Arial" charset="0"/>
              </a:rPr>
              <a:t>not</a:t>
            </a:r>
            <a:r>
              <a:rPr lang="en-US" sz="2800" dirty="0" smtClean="0">
                <a:cs typeface="Arial" charset="0"/>
              </a:rPr>
              <a:t> statistically significant (p &gt; </a:t>
            </a:r>
            <a:r>
              <a:rPr lang="el-GR" sz="2800" dirty="0" smtClean="0">
                <a:cs typeface="Arial" charset="0"/>
              </a:rPr>
              <a:t>α</a:t>
            </a:r>
            <a:r>
              <a:rPr lang="en-US" sz="2800" dirty="0" smtClean="0">
                <a:cs typeface="Arial" charset="0"/>
              </a:rPr>
              <a:t>) either there is no relationship (“negative” outcome) or sample size is inadequate (inconclusive outcome).</a:t>
            </a:r>
          </a:p>
          <a:p>
            <a:pPr eaLnBrk="1" hangingPunct="1">
              <a:lnSpc>
                <a:spcPct val="90000"/>
              </a:lnSpc>
              <a:buFontTx/>
              <a:buNone/>
            </a:pPr>
            <a:r>
              <a:rPr lang="en-US" sz="2800" dirty="0" smtClean="0">
                <a:cs typeface="Arial" charset="0"/>
              </a:rPr>
              <a:t>If power is </a:t>
            </a:r>
            <a:r>
              <a:rPr lang="en-US" sz="2800" u="sng" dirty="0" smtClean="0">
                <a:cs typeface="Arial" charset="0"/>
              </a:rPr>
              <a:t>low</a:t>
            </a:r>
            <a:r>
              <a:rPr lang="en-US" sz="2800" dirty="0" smtClean="0">
                <a:cs typeface="Arial" charset="0"/>
              </a:rPr>
              <a:t> for a given </a:t>
            </a:r>
            <a:r>
              <a:rPr lang="el-GR" dirty="0" smtClean="0">
                <a:latin typeface="Times New Roman" pitchFamily="18" charset="0"/>
                <a:cs typeface="Times New Roman" pitchFamily="18" charset="0"/>
              </a:rPr>
              <a:t>δ</a:t>
            </a:r>
            <a:r>
              <a:rPr lang="en-US" sz="2800" dirty="0" smtClean="0">
                <a:cs typeface="Arial" charset="0"/>
              </a:rPr>
              <a:t>, results are </a:t>
            </a:r>
            <a:r>
              <a:rPr lang="en-US" sz="2800" dirty="0" smtClean="0">
                <a:solidFill>
                  <a:srgbClr val="FF0000"/>
                </a:solidFill>
                <a:cs typeface="Arial" charset="0"/>
              </a:rPr>
              <a:t>inconclusive,</a:t>
            </a:r>
            <a:r>
              <a:rPr lang="en-US" sz="2800" dirty="0" smtClean="0">
                <a:cs typeface="Arial" charset="0"/>
              </a:rPr>
              <a:t> not negative. </a:t>
            </a:r>
          </a:p>
          <a:p>
            <a:pPr eaLnBrk="1" hangingPunct="1">
              <a:lnSpc>
                <a:spcPct val="90000"/>
              </a:lnSpc>
              <a:buFontTx/>
              <a:buNone/>
            </a:pPr>
            <a:r>
              <a:rPr lang="en-US" sz="2800" dirty="0" smtClean="0">
                <a:cs typeface="Arial" charset="0"/>
              </a:rPr>
              <a:t>If power is </a:t>
            </a:r>
            <a:r>
              <a:rPr lang="en-US" sz="2800" u="sng" dirty="0" smtClean="0">
                <a:cs typeface="Arial" charset="0"/>
              </a:rPr>
              <a:t>high</a:t>
            </a:r>
            <a:r>
              <a:rPr lang="en-US" sz="2800" dirty="0" smtClean="0">
                <a:cs typeface="Arial" charset="0"/>
              </a:rPr>
              <a:t>, results are affirmatively negative.</a:t>
            </a:r>
          </a:p>
          <a:p>
            <a:pPr eaLnBrk="1" hangingPunct="1">
              <a:lnSpc>
                <a:spcPct val="90000"/>
              </a:lnSpc>
              <a:buFontTx/>
              <a:buNone/>
            </a:pPr>
            <a:r>
              <a:rPr lang="en-US" sz="2800" dirty="0">
                <a:cs typeface="Arial" charset="0"/>
              </a:rPr>
              <a:t> </a:t>
            </a:r>
            <a:r>
              <a:rPr lang="en-US" sz="2800" dirty="0" smtClean="0">
                <a:cs typeface="Arial" charset="0"/>
              </a:rPr>
              <a:t>(But better to quote Confidence interval after the study is published) </a:t>
            </a:r>
          </a:p>
          <a:p>
            <a:pPr eaLnBrk="1" hangingPunct="1">
              <a:lnSpc>
                <a:spcPct val="90000"/>
              </a:lnSpc>
              <a:buFontTx/>
              <a:buNone/>
            </a:pPr>
            <a:r>
              <a:rPr lang="en-US" sz="2800" dirty="0" smtClean="0">
                <a:cs typeface="Arial" charset="0"/>
              </a:rPr>
              <a:t> </a:t>
            </a:r>
          </a:p>
        </p:txBody>
      </p:sp>
    </p:spTree>
    <p:extLst>
      <p:ext uri="{BB962C8B-B14F-4D97-AF65-F5344CB8AC3E}">
        <p14:creationId xmlns:p14="http://schemas.microsoft.com/office/powerpoint/2010/main" val="3839660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152400"/>
            <a:ext cx="8229600" cy="715962"/>
          </a:xfrm>
        </p:spPr>
        <p:txBody>
          <a:bodyPr/>
          <a:lstStyle/>
          <a:p>
            <a:pPr eaLnBrk="1" hangingPunct="1"/>
            <a:r>
              <a:rPr lang="en-US" u="sng" dirty="0" smtClean="0">
                <a:latin typeface="Times New Roman" pitchFamily="18" charset="0"/>
              </a:rPr>
              <a:t>Power Summary</a:t>
            </a:r>
          </a:p>
        </p:txBody>
      </p:sp>
      <p:sp>
        <p:nvSpPr>
          <p:cNvPr id="12291" name="Rectangle 3"/>
          <p:cNvSpPr>
            <a:spLocks noGrp="1" noChangeArrowheads="1"/>
          </p:cNvSpPr>
          <p:nvPr>
            <p:ph type="body" idx="1"/>
          </p:nvPr>
        </p:nvSpPr>
        <p:spPr>
          <a:xfrm>
            <a:off x="228600" y="914400"/>
            <a:ext cx="8763000" cy="5715000"/>
          </a:xfrm>
        </p:spPr>
        <p:txBody>
          <a:bodyPr/>
          <a:lstStyle/>
          <a:p>
            <a:pPr eaLnBrk="1" hangingPunct="1">
              <a:buFontTx/>
              <a:buNone/>
            </a:pPr>
            <a:r>
              <a:rPr lang="en-US" dirty="0" smtClean="0">
                <a:latin typeface="Times New Roman" pitchFamily="18" charset="0"/>
              </a:rPr>
              <a:t>Power </a:t>
            </a:r>
            <a:r>
              <a:rPr lang="en-US" u="sng" dirty="0" smtClean="0">
                <a:latin typeface="Times New Roman" pitchFamily="18" charset="0"/>
              </a:rPr>
              <a:t>increases</a:t>
            </a:r>
            <a:r>
              <a:rPr lang="en-US" dirty="0" smtClean="0">
                <a:latin typeface="Times New Roman" pitchFamily="18" charset="0"/>
              </a:rPr>
              <a:t> as:</a:t>
            </a:r>
          </a:p>
          <a:p>
            <a:pPr lvl="1" eaLnBrk="1" hangingPunct="1">
              <a:buFontTx/>
              <a:buChar char="•"/>
            </a:pPr>
            <a:r>
              <a:rPr lang="en-US" dirty="0" smtClean="0">
                <a:latin typeface="Times New Roman" pitchFamily="18" charset="0"/>
              </a:rPr>
              <a:t>True difference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 increases</a:t>
            </a:r>
          </a:p>
          <a:p>
            <a:pPr lvl="1" eaLnBrk="1" hangingPunct="1">
              <a:buFontTx/>
              <a:buChar char="•"/>
            </a:pPr>
            <a:r>
              <a:rPr lang="en-US" dirty="0" smtClean="0">
                <a:latin typeface="Times New Roman" pitchFamily="18" charset="0"/>
                <a:cs typeface="Times New Roman" pitchFamily="18" charset="0"/>
              </a:rPr>
              <a:t>Sample size (n) increases</a:t>
            </a:r>
          </a:p>
          <a:p>
            <a:pPr lvl="1" eaLnBrk="1" hangingPunct="1">
              <a:buFontTx/>
              <a:buChar char="•"/>
            </a:pP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increases (less strict significance criterion)</a:t>
            </a:r>
          </a:p>
          <a:p>
            <a:pPr lvl="1" eaLnBrk="1" hangingPunct="1">
              <a:buFontTx/>
              <a:buChar char="•"/>
            </a:pPr>
            <a:r>
              <a:rPr lang="en-US" dirty="0" smtClean="0">
                <a:latin typeface="Times New Roman" pitchFamily="18" charset="0"/>
                <a:cs typeface="Times New Roman" pitchFamily="18" charset="0"/>
              </a:rPr>
              <a:t>Patient heterogeneity (</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 </a:t>
            </a:r>
            <a:r>
              <a:rPr lang="en-US" u="sng" dirty="0" smtClean="0">
                <a:solidFill>
                  <a:srgbClr val="FF0000"/>
                </a:solidFill>
                <a:latin typeface="Times New Roman" pitchFamily="18" charset="0"/>
                <a:cs typeface="Times New Roman" pitchFamily="18" charset="0"/>
              </a:rPr>
              <a:t>decreases</a:t>
            </a:r>
          </a:p>
          <a:p>
            <a:pPr lvl="1" eaLnBrk="1" hangingPunct="1">
              <a:buFontTx/>
              <a:buNone/>
            </a:pPr>
            <a:endParaRPr lang="en-US" sz="1200" u="sng" dirty="0" smtClean="0">
              <a:latin typeface="Times New Roman" pitchFamily="18" charset="0"/>
              <a:cs typeface="Times New Roman" pitchFamily="18" charset="0"/>
            </a:endParaRPr>
          </a:p>
          <a:p>
            <a:pPr marL="173038" lvl="1" indent="0" eaLnBrk="1" hangingPunct="1">
              <a:buFontTx/>
              <a:buNone/>
            </a:pPr>
            <a:r>
              <a:rPr lang="en-US" dirty="0" smtClean="0">
                <a:latin typeface="Times New Roman" pitchFamily="18" charset="0"/>
                <a:cs typeface="Times New Roman" pitchFamily="18" charset="0"/>
              </a:rPr>
              <a:t>Generally, we set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 0.05 &amp; power = 1 –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 0.80. To determine n, we need to estimate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a:t>
            </a:r>
          </a:p>
          <a:p>
            <a:pPr marL="173038" lvl="1" indent="0" eaLnBrk="1" hangingPunct="1">
              <a:buFontTx/>
              <a:buNone/>
            </a:pPr>
            <a:r>
              <a:rPr lang="en-US" dirty="0" smtClean="0">
                <a:latin typeface="Times New Roman" pitchFamily="18" charset="0"/>
                <a:cs typeface="Times New Roman" pitchFamily="18" charset="0"/>
              </a:rPr>
              <a:t>Often we use values of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σ</a:t>
            </a:r>
            <a:r>
              <a:rPr lang="en-US" dirty="0" smtClean="0">
                <a:latin typeface="Times New Roman" pitchFamily="18" charset="0"/>
                <a:cs typeface="Times New Roman" pitchFamily="18" charset="0"/>
              </a:rPr>
              <a:t> for the calculation</a:t>
            </a:r>
          </a:p>
          <a:p>
            <a:pPr marL="173038" lvl="1" indent="0" eaLnBrk="1" hangingPunct="1">
              <a:buFontTx/>
              <a:buNone/>
            </a:pPr>
            <a:r>
              <a:rPr lang="en-US" sz="2200" dirty="0" smtClean="0">
                <a:latin typeface="Times New Roman" pitchFamily="18" charset="0"/>
                <a:cs typeface="Times New Roman" pitchFamily="18" charset="0"/>
              </a:rPr>
              <a:t>For time to event outcomes (survival), n also depends on follow up</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time since “n” is the number of events. The sample size for comparing two survival curves is often computed based on comparing the corresponding two hazards. </a:t>
            </a:r>
            <a:endParaRPr lang="el-GR" sz="2200"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14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0800"/>
            <a:ext cx="8229600" cy="639762"/>
          </a:xfrm>
        </p:spPr>
        <p:txBody>
          <a:bodyPr/>
          <a:lstStyle/>
          <a:p>
            <a:pPr eaLnBrk="1" hangingPunct="1"/>
            <a:r>
              <a:rPr lang="en-US" sz="4000" u="sng" dirty="0" smtClean="0">
                <a:latin typeface="Times New Roman" pitchFamily="18" charset="0"/>
              </a:rPr>
              <a:t>Sample Size (n) Checklist</a:t>
            </a:r>
          </a:p>
        </p:txBody>
      </p:sp>
      <p:sp>
        <p:nvSpPr>
          <p:cNvPr id="13315" name="Rectangle 3"/>
          <p:cNvSpPr>
            <a:spLocks noGrp="1" noChangeArrowheads="1"/>
          </p:cNvSpPr>
          <p:nvPr>
            <p:ph type="body" idx="1"/>
          </p:nvPr>
        </p:nvSpPr>
        <p:spPr>
          <a:xfrm>
            <a:off x="152400" y="715962"/>
            <a:ext cx="8839200" cy="5761038"/>
          </a:xfrm>
        </p:spPr>
        <p:txBody>
          <a:bodyPr/>
          <a:lstStyle/>
          <a:p>
            <a:pPr eaLnBrk="1" hangingPunct="1">
              <a:lnSpc>
                <a:spcPct val="80000"/>
              </a:lnSpc>
              <a:buFontTx/>
              <a:buNone/>
            </a:pPr>
            <a:r>
              <a:rPr lang="en-US" sz="2000" b="1" dirty="0" smtClean="0">
                <a:latin typeface="Times New Roman" pitchFamily="18" charset="0"/>
              </a:rPr>
              <a:t>               Sample size (n) depends on: </a:t>
            </a:r>
          </a:p>
          <a:p>
            <a:pPr eaLnBrk="1" hangingPunct="1">
              <a:lnSpc>
                <a:spcPct val="80000"/>
              </a:lnSpc>
              <a:buFontTx/>
              <a:buNone/>
            </a:pPr>
            <a:r>
              <a:rPr lang="en-US" sz="2000" b="1" dirty="0" smtClean="0">
                <a:latin typeface="Times New Roman" pitchFamily="18" charset="0"/>
              </a:rPr>
              <a:t>Effect size (</a:t>
            </a:r>
            <a:r>
              <a:rPr lang="el-GR" sz="2000" b="1" dirty="0" smtClean="0">
                <a:latin typeface="Times New Roman" pitchFamily="18" charset="0"/>
                <a:cs typeface="Times New Roman" pitchFamily="18" charset="0"/>
              </a:rPr>
              <a:t>δ</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smallest clinically important difference - n increases as </a:t>
            </a:r>
            <a:r>
              <a:rPr lang="el-GR" sz="2000"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decreases</a:t>
            </a:r>
          </a:p>
          <a:p>
            <a:pPr eaLnBrk="1" hangingPunct="1">
              <a:lnSpc>
                <a:spcPct val="80000"/>
              </a:lnSpc>
              <a:buFontTx/>
              <a:buNone/>
            </a:pPr>
            <a:endParaRPr lang="en-US" sz="1000" dirty="0" smtClean="0">
              <a:latin typeface="Times New Roman" pitchFamily="18" charset="0"/>
              <a:cs typeface="Times New Roman" pitchFamily="18" charset="0"/>
            </a:endParaRPr>
          </a:p>
          <a:p>
            <a:pPr eaLnBrk="1" hangingPunct="1">
              <a:lnSpc>
                <a:spcPct val="80000"/>
              </a:lnSpc>
              <a:buFontTx/>
              <a:buNone/>
            </a:pPr>
            <a:r>
              <a:rPr lang="en-US" sz="2000" b="1" dirty="0" smtClean="0">
                <a:latin typeface="Times New Roman" pitchFamily="18" charset="0"/>
                <a:cs typeface="Times New Roman" pitchFamily="18" charset="0"/>
              </a:rPr>
              <a:t>Variability (</a:t>
            </a:r>
            <a:r>
              <a:rPr lang="el-GR" sz="2000" b="1" dirty="0" smtClean="0">
                <a:latin typeface="Times New Roman" pitchFamily="18" charset="0"/>
                <a:cs typeface="Times New Roman" pitchFamily="18" charset="0"/>
              </a:rPr>
              <a:t>σ</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patient heterogeneity -  n increases as variability increases</a:t>
            </a:r>
          </a:p>
          <a:p>
            <a:pPr eaLnBrk="1" hangingPunct="1">
              <a:lnSpc>
                <a:spcPct val="80000"/>
              </a:lnSpc>
              <a:buFontTx/>
              <a:buNone/>
            </a:pPr>
            <a:endParaRPr lang="en-US" sz="1000" dirty="0" smtClean="0">
              <a:latin typeface="Times New Roman" pitchFamily="18" charset="0"/>
              <a:cs typeface="Times New Roman" pitchFamily="18" charset="0"/>
            </a:endParaRPr>
          </a:p>
          <a:p>
            <a:pPr eaLnBrk="1" hangingPunct="1">
              <a:lnSpc>
                <a:spcPct val="80000"/>
              </a:lnSpc>
              <a:buFontTx/>
              <a:buNone/>
            </a:pPr>
            <a:r>
              <a:rPr lang="en-US" sz="2000" b="1" dirty="0" smtClean="0">
                <a:latin typeface="Times New Roman" pitchFamily="18" charset="0"/>
                <a:cs typeface="Times New Roman" pitchFamily="18" charset="0"/>
              </a:rPr>
              <a:t>Power (1-</a:t>
            </a:r>
            <a:r>
              <a:rPr lang="el-GR" sz="2000" b="1" dirty="0" smtClean="0">
                <a:latin typeface="Times New Roman" pitchFamily="18" charset="0"/>
                <a:cs typeface="Times New Roman" pitchFamily="18" charset="0"/>
              </a:rPr>
              <a:t>β</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probability of significantly detecting the effect (</a:t>
            </a:r>
            <a:r>
              <a:rPr lang="en-US" sz="2000" dirty="0" err="1" smtClean="0">
                <a:latin typeface="Times New Roman" pitchFamily="18" charset="0"/>
                <a:cs typeface="Times New Roman" pitchFamily="18" charset="0"/>
              </a:rPr>
              <a:t>prob</a:t>
            </a:r>
            <a:r>
              <a:rPr lang="en-US" sz="2000" dirty="0" smtClean="0">
                <a:latin typeface="Times New Roman" pitchFamily="18" charset="0"/>
                <a:cs typeface="Times New Roman" pitchFamily="18" charset="0"/>
              </a:rPr>
              <a:t> p value &lt;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often set at 80% or higher -   n increases as required power increases</a:t>
            </a:r>
          </a:p>
          <a:p>
            <a:pPr eaLnBrk="1" hangingPunct="1">
              <a:lnSpc>
                <a:spcPct val="80000"/>
              </a:lnSpc>
              <a:buFontTx/>
              <a:buNone/>
            </a:pPr>
            <a:endParaRPr lang="en-US" sz="1000" dirty="0" smtClean="0">
              <a:latin typeface="Times New Roman" pitchFamily="18" charset="0"/>
              <a:cs typeface="Times New Roman" pitchFamily="18" charset="0"/>
            </a:endParaRPr>
          </a:p>
          <a:p>
            <a:pPr eaLnBrk="1" hangingPunct="1">
              <a:lnSpc>
                <a:spcPct val="80000"/>
              </a:lnSpc>
              <a:buFontTx/>
              <a:buNone/>
            </a:pPr>
            <a:r>
              <a:rPr lang="el-GR" sz="2000" b="1" dirty="0" smtClean="0">
                <a:latin typeface="Times New Roman" pitchFamily="18" charset="0"/>
                <a:cs typeface="Times New Roman" pitchFamily="18" charset="0"/>
              </a:rPr>
              <a:t>α</a:t>
            </a:r>
            <a:r>
              <a:rPr lang="en-US" sz="2000" b="1" dirty="0" smtClean="0">
                <a:latin typeface="Times New Roman" pitchFamily="18" charset="0"/>
                <a:cs typeface="Times New Roman" pitchFamily="18" charset="0"/>
              </a:rPr>
              <a:t> level </a:t>
            </a:r>
            <a:r>
              <a:rPr lang="en-US" sz="2000" dirty="0" smtClean="0">
                <a:latin typeface="Times New Roman" pitchFamily="18" charset="0"/>
                <a:cs typeface="Times New Roman" pitchFamily="18" charset="0"/>
              </a:rPr>
              <a:t>= probability of rejecting when </a:t>
            </a:r>
            <a:r>
              <a:rPr lang="el-GR" sz="2000"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 is equal to its null value (often </a:t>
            </a:r>
            <a:r>
              <a:rPr lang="el-GR" sz="2000"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=0),</a:t>
            </a:r>
          </a:p>
          <a:p>
            <a:pPr eaLnBrk="1" hangingPunct="1">
              <a:lnSpc>
                <a:spcPct val="80000"/>
              </a:lnSpc>
              <a:buFontTx/>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(two sided </a:t>
            </a:r>
            <a:r>
              <a:rPr lang="el-GR" sz="1600"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 often set to 0.05)</a:t>
            </a:r>
            <a:r>
              <a:rPr lang="en-US" sz="2000" dirty="0" smtClean="0">
                <a:latin typeface="Times New Roman" pitchFamily="18" charset="0"/>
                <a:cs typeface="Times New Roman" pitchFamily="18" charset="0"/>
              </a:rPr>
              <a:t> - n increases with smaller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smaller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more “stringent”</a:t>
            </a:r>
          </a:p>
          <a:p>
            <a:pPr eaLnBrk="1" hangingPunct="1">
              <a:lnSpc>
                <a:spcPct val="80000"/>
              </a:lnSpc>
              <a:buFontTx/>
              <a:buNone/>
            </a:pPr>
            <a:endParaRPr lang="en-US" sz="1400" dirty="0" smtClean="0">
              <a:latin typeface="Times New Roman" pitchFamily="18" charset="0"/>
              <a:cs typeface="Times New Roman" pitchFamily="18" charset="0"/>
            </a:endParaRPr>
          </a:p>
          <a:p>
            <a:pPr eaLnBrk="1" hangingPunct="1">
              <a:lnSpc>
                <a:spcPct val="80000"/>
              </a:lnSpc>
              <a:buFontTx/>
              <a:buNone/>
            </a:pPr>
            <a:r>
              <a:rPr lang="en-US" sz="2000" dirty="0" smtClean="0">
                <a:latin typeface="Times New Roman" pitchFamily="18" charset="0"/>
                <a:cs typeface="Times New Roman" pitchFamily="18" charset="0"/>
              </a:rPr>
              <a:t>Must also consider the percent who will agree to participate and the accrual rate if all patients are not recruited at the same time. </a:t>
            </a:r>
          </a:p>
          <a:p>
            <a:pPr eaLnBrk="1" hangingPunct="1">
              <a:lnSpc>
                <a:spcPct val="80000"/>
              </a:lnSpc>
              <a:buFontTx/>
              <a:buNone/>
            </a:pPr>
            <a:endParaRPr lang="en-US" sz="1200" dirty="0" smtClean="0">
              <a:latin typeface="Times New Roman" pitchFamily="18" charset="0"/>
              <a:cs typeface="Times New Roman" pitchFamily="18" charset="0"/>
            </a:endParaRPr>
          </a:p>
          <a:p>
            <a:pPr eaLnBrk="1" hangingPunct="1">
              <a:lnSpc>
                <a:spcPct val="80000"/>
              </a:lnSpc>
              <a:buFontTx/>
              <a:buNone/>
            </a:pPr>
            <a:r>
              <a:rPr lang="en-US" sz="9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for time to event (survival) outcomes ***</a:t>
            </a:r>
          </a:p>
          <a:p>
            <a:pPr eaLnBrk="1" hangingPunct="1">
              <a:lnSpc>
                <a:spcPct val="80000"/>
              </a:lnSpc>
              <a:buFontTx/>
              <a:buNone/>
            </a:pPr>
            <a:r>
              <a:rPr lang="en-US" sz="2000" b="1" dirty="0" smtClean="0">
                <a:latin typeface="Times New Roman" pitchFamily="18" charset="0"/>
                <a:cs typeface="Times New Roman" pitchFamily="18" charset="0"/>
              </a:rPr>
              <a:t>Follow up time </a:t>
            </a:r>
            <a:r>
              <a:rPr lang="en-US" sz="2000" dirty="0" smtClean="0">
                <a:latin typeface="Times New Roman" pitchFamily="18" charset="0"/>
                <a:cs typeface="Times New Roman" pitchFamily="18" charset="0"/>
              </a:rPr>
              <a:t>= time each patient is followed - n decreases if patients are followed longer. </a:t>
            </a:r>
            <a:r>
              <a:rPr lang="en-US" sz="2000" b="1" dirty="0" smtClean="0">
                <a:latin typeface="Times New Roman" pitchFamily="18" charset="0"/>
                <a:cs typeface="Times New Roman" pitchFamily="18" charset="0"/>
              </a:rPr>
              <a:t>In survival “n” is the number who have the outcome/event. </a:t>
            </a:r>
          </a:p>
          <a:p>
            <a:pPr eaLnBrk="1" hangingPunct="1">
              <a:lnSpc>
                <a:spcPct val="80000"/>
              </a:lnSpc>
              <a:buFontTx/>
              <a:buNone/>
            </a:pPr>
            <a:r>
              <a:rPr lang="en-US" sz="2000" dirty="0" smtClean="0">
                <a:latin typeface="Times New Roman" pitchFamily="18" charset="0"/>
                <a:cs typeface="Times New Roman" pitchFamily="18" charset="0"/>
              </a:rPr>
              <a:t>There are more events if follow up time is increased. </a:t>
            </a:r>
          </a:p>
          <a:p>
            <a:pPr eaLnBrk="1" hangingPunct="1">
              <a:lnSpc>
                <a:spcPct val="80000"/>
              </a:lnSpc>
              <a:buFontTx/>
              <a:buNone/>
            </a:pPr>
            <a:endParaRPr lang="en-US" sz="2000" b="1" dirty="0" smtClean="0">
              <a:latin typeface="Times New Roman" pitchFamily="18" charset="0"/>
              <a:cs typeface="Times New Roman" pitchFamily="18" charset="0"/>
            </a:endParaRPr>
          </a:p>
          <a:p>
            <a:pPr eaLnBrk="1" hangingPunct="1">
              <a:lnSpc>
                <a:spcPct val="80000"/>
              </a:lnSpc>
              <a:buFontTx/>
              <a:buNone/>
            </a:pPr>
            <a:r>
              <a:rPr lang="en-US" sz="2000" dirty="0" smtClean="0">
                <a:latin typeface="Times New Roman" pitchFamily="18" charset="0"/>
                <a:cs typeface="Times New Roman" pitchFamily="18" charset="0"/>
              </a:rPr>
              <a:t>For time to event outcomes, must also consider </a:t>
            </a:r>
            <a:r>
              <a:rPr lang="en-US" sz="2200" dirty="0" smtClean="0">
                <a:latin typeface="Times New Roman" pitchFamily="18" charset="0"/>
                <a:cs typeface="Times New Roman" pitchFamily="18" charset="0"/>
              </a:rPr>
              <a:t>the patient dropout / loss rate</a:t>
            </a:r>
          </a:p>
          <a:p>
            <a:pPr lvl="1" eaLnBrk="1" hangingPunct="1">
              <a:lnSpc>
                <a:spcPct val="80000"/>
              </a:lnSpc>
              <a:buFontTx/>
              <a:buNone/>
            </a:pPr>
            <a:endParaRPr lang="el-GR"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73179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991600" cy="1066800"/>
          </a:xfrm>
        </p:spPr>
        <p:txBody>
          <a:bodyPr/>
          <a:lstStyle/>
          <a:p>
            <a:pPr eaLnBrk="1" hangingPunct="1"/>
            <a:r>
              <a:rPr lang="en-US" sz="3000" dirty="0" smtClean="0">
                <a:latin typeface="Times New Roman" pitchFamily="18" charset="0"/>
              </a:rPr>
              <a:t>Sample size </a:t>
            </a:r>
            <a:r>
              <a:rPr lang="en-US" sz="3000" b="1" dirty="0" smtClean="0">
                <a:latin typeface="Times New Roman" pitchFamily="18" charset="0"/>
              </a:rPr>
              <a:t>per group </a:t>
            </a:r>
            <a:r>
              <a:rPr lang="en-US" sz="3000" dirty="0" smtClean="0">
                <a:latin typeface="Times New Roman" pitchFamily="18" charset="0"/>
              </a:rPr>
              <a:t>for </a:t>
            </a:r>
            <a:r>
              <a:rPr lang="el-GR" sz="3000" dirty="0" smtClean="0">
                <a:latin typeface="Times New Roman" pitchFamily="18" charset="0"/>
                <a:cs typeface="Times New Roman" pitchFamily="18" charset="0"/>
              </a:rPr>
              <a:t>δ</a:t>
            </a:r>
            <a:r>
              <a:rPr lang="en-US" sz="3000" dirty="0" smtClean="0">
                <a:latin typeface="Times New Roman" pitchFamily="18" charset="0"/>
                <a:cs typeface="Times New Roman" pitchFamily="18" charset="0"/>
              </a:rPr>
              <a:t>/</a:t>
            </a:r>
            <a:r>
              <a:rPr lang="el-GR" sz="3000" dirty="0" smtClean="0">
                <a:latin typeface="Times New Roman" pitchFamily="18" charset="0"/>
                <a:cs typeface="Times New Roman" pitchFamily="18" charset="0"/>
              </a:rPr>
              <a:t>σ</a:t>
            </a:r>
            <a:r>
              <a:rPr lang="en-US" sz="3000" dirty="0" smtClean="0">
                <a:latin typeface="Times New Roman" pitchFamily="18" charset="0"/>
                <a:cs typeface="Times New Roman" pitchFamily="18" charset="0"/>
              </a:rPr>
              <a:t> -unpaired 2 mean comparison</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mean difference=</a:t>
            </a:r>
            <a:r>
              <a:rPr lang="el-GR" sz="3000" dirty="0" smtClean="0">
                <a:latin typeface="Times New Roman" pitchFamily="18" charset="0"/>
                <a:cs typeface="Times New Roman" pitchFamily="18" charset="0"/>
              </a:rPr>
              <a:t>δ</a:t>
            </a:r>
            <a:r>
              <a:rPr lang="en-US" sz="3000" dirty="0" smtClean="0">
                <a:latin typeface="Times New Roman" pitchFamily="18" charset="0"/>
                <a:cs typeface="Times New Roman" pitchFamily="18" charset="0"/>
              </a:rPr>
              <a:t>, SD=</a:t>
            </a:r>
            <a:r>
              <a:rPr lang="el-GR" sz="3000" dirty="0" smtClean="0">
                <a:latin typeface="Times New Roman" pitchFamily="18" charset="0"/>
                <a:cs typeface="Times New Roman" pitchFamily="18" charset="0"/>
              </a:rPr>
              <a:t>σ</a:t>
            </a:r>
            <a:r>
              <a:rPr lang="en-US" sz="3000" dirty="0" smtClean="0">
                <a:latin typeface="Times New Roman" pitchFamily="18" charset="0"/>
                <a:cs typeface="Times New Roman" pitchFamily="18" charset="0"/>
              </a:rPr>
              <a:t>, two-sided </a:t>
            </a:r>
            <a:r>
              <a:rPr lang="el-GR" sz="3000" dirty="0" smtClean="0">
                <a:latin typeface="Times New Roman" pitchFamily="18" charset="0"/>
                <a:cs typeface="Times New Roman" pitchFamily="18" charset="0"/>
              </a:rPr>
              <a:t>α</a:t>
            </a:r>
            <a:r>
              <a:rPr lang="en-US" sz="3000" dirty="0" smtClean="0">
                <a:latin typeface="Times New Roman" pitchFamily="18" charset="0"/>
                <a:cs typeface="Times New Roman" pitchFamily="18" charset="0"/>
              </a:rPr>
              <a:t>=0.05</a:t>
            </a:r>
            <a:endParaRPr lang="el-GR" sz="3000" dirty="0" smtClean="0">
              <a:latin typeface="Times New Roman" pitchFamily="18" charset="0"/>
              <a:cs typeface="Times New Roman" pitchFamily="18" charset="0"/>
            </a:endParaRPr>
          </a:p>
        </p:txBody>
      </p:sp>
      <p:graphicFrame>
        <p:nvGraphicFramePr>
          <p:cNvPr id="17502" name="Group 94"/>
          <p:cNvGraphicFramePr>
            <a:graphicFrameLocks noGrp="1"/>
          </p:cNvGraphicFramePr>
          <p:nvPr>
            <p:ph idx="1"/>
            <p:extLst/>
          </p:nvPr>
        </p:nvGraphicFramePr>
        <p:xfrm>
          <a:off x="457200" y="1524000"/>
          <a:ext cx="8229600" cy="4908554"/>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Times New Roman" pitchFamily="18" charset="0"/>
                          <a:cs typeface="Times New Roman" pitchFamily="18" charset="0"/>
                        </a:rPr>
                        <a:t>δ</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cs typeface="Times New Roman" pitchFamily="18" charset="0"/>
                        </a:rPr>
                        <a:t>σ</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70% 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80% 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90%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698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934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0.20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0.75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8074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74638"/>
            <a:ext cx="8915400" cy="1020762"/>
          </a:xfrm>
        </p:spPr>
        <p:txBody>
          <a:bodyPr/>
          <a:lstStyle/>
          <a:p>
            <a:r>
              <a:rPr lang="en-US" sz="3400" dirty="0" smtClean="0"/>
              <a:t>Sample size </a:t>
            </a:r>
            <a:r>
              <a:rPr lang="en-US" sz="3400" b="1" dirty="0" smtClean="0"/>
              <a:t>per group </a:t>
            </a:r>
            <a:r>
              <a:rPr lang="en-US" sz="3400" dirty="0" smtClean="0"/>
              <a:t>for comparing two proportions, </a:t>
            </a:r>
            <a:r>
              <a:rPr lang="en-US" sz="3000" dirty="0" smtClean="0"/>
              <a:t>80% power, alpha=0.05</a:t>
            </a:r>
          </a:p>
        </p:txBody>
      </p:sp>
      <p:graphicFrame>
        <p:nvGraphicFramePr>
          <p:cNvPr id="46144" name="Group 64"/>
          <p:cNvGraphicFramePr>
            <a:graphicFrameLocks noGrp="1"/>
          </p:cNvGraphicFramePr>
          <p:nvPr>
            <p:ph idx="1"/>
            <p:extLst/>
          </p:nvPr>
        </p:nvGraphicFramePr>
        <p:xfrm>
          <a:off x="533400" y="1447800"/>
          <a:ext cx="8001000" cy="4184651"/>
        </p:xfrm>
        <a:graphic>
          <a:graphicData uri="http://schemas.openxmlformats.org/drawingml/2006/table">
            <a:tbl>
              <a:tblPr/>
              <a:tblGrid>
                <a:gridCol w="2333625">
                  <a:extLst>
                    <a:ext uri="{9D8B030D-6E8A-4147-A177-3AD203B41FA5}">
                      <a16:colId xmlns:a16="http://schemas.microsoft.com/office/drawing/2014/main" xmlns="" val="20000"/>
                    </a:ext>
                  </a:extLst>
                </a:gridCol>
                <a:gridCol w="1583531">
                  <a:extLst>
                    <a:ext uri="{9D8B030D-6E8A-4147-A177-3AD203B41FA5}">
                      <a16:colId xmlns:a16="http://schemas.microsoft.com/office/drawing/2014/main" xmlns="" val="20001"/>
                    </a:ext>
                  </a:extLst>
                </a:gridCol>
                <a:gridCol w="1166813">
                  <a:extLst>
                    <a:ext uri="{9D8B030D-6E8A-4147-A177-3AD203B41FA5}">
                      <a16:colId xmlns:a16="http://schemas.microsoft.com/office/drawing/2014/main" xmlns="" val="20002"/>
                    </a:ext>
                  </a:extLst>
                </a:gridCol>
                <a:gridCol w="1583531">
                  <a:extLst>
                    <a:ext uri="{9D8B030D-6E8A-4147-A177-3AD203B41FA5}">
                      <a16:colId xmlns:a16="http://schemas.microsoft.com/office/drawing/2014/main" xmlns="" val="20003"/>
                    </a:ext>
                  </a:extLst>
                </a:gridCol>
                <a:gridCol w="1333500">
                  <a:extLst>
                    <a:ext uri="{9D8B030D-6E8A-4147-A177-3AD203B41FA5}">
                      <a16:colId xmlns:a16="http://schemas.microsoft.com/office/drawing/2014/main" xmlns="" val="20004"/>
                    </a:ext>
                  </a:extLst>
                </a:gridCol>
              </a:tblGrid>
              <a:tr h="898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charset="0"/>
                        </a:rPr>
                        <a:t>Difference between P</a:t>
                      </a:r>
                      <a:r>
                        <a:rPr kumimoji="0" lang="en-US" sz="2800" b="0" i="0" u="none" strike="noStrike" cap="none" normalizeH="0" baseline="-25000" dirty="0" smtClean="0">
                          <a:ln>
                            <a:noFill/>
                          </a:ln>
                          <a:solidFill>
                            <a:srgbClr val="0000FF"/>
                          </a:solidFill>
                          <a:effectLst/>
                          <a:latin typeface="Arial" charset="0"/>
                        </a:rPr>
                        <a:t>1</a:t>
                      </a:r>
                      <a:r>
                        <a:rPr kumimoji="0" lang="en-US" sz="2800" b="0" i="0" u="none" strike="noStrike" cap="none" normalizeH="0" baseline="0" dirty="0" smtClean="0">
                          <a:ln>
                            <a:noFill/>
                          </a:ln>
                          <a:solidFill>
                            <a:srgbClr val="0000FF"/>
                          </a:solidFill>
                          <a:effectLst/>
                          <a:latin typeface="Arial" charset="0"/>
                        </a:rPr>
                        <a:t> and P</a:t>
                      </a:r>
                      <a:r>
                        <a:rPr kumimoji="0" lang="en-US" sz="2800" b="0" i="0" u="none" strike="noStrike" cap="none" normalizeH="0" baseline="-25000" dirty="0" smtClean="0">
                          <a:ln>
                            <a:noFill/>
                          </a:ln>
                          <a:solidFill>
                            <a:srgbClr val="0000FF"/>
                          </a:solidFill>
                          <a:effectLst/>
                          <a:latin typeface="Arial" charset="0"/>
                        </a:rPr>
                        <a:t>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25000" dirty="0" smtClean="0">
                          <a:ln>
                            <a:noFill/>
                          </a:ln>
                          <a:solidFill>
                            <a:srgbClr val="0000FF"/>
                          </a:solidFill>
                          <a:effectLst/>
                          <a:latin typeface="Arial" charset="0"/>
                        </a:rPr>
                        <a:t>    </a:t>
                      </a:r>
                      <a:r>
                        <a:rPr kumimoji="0" lang="en-US" sz="2800" b="0" i="0" u="none" strike="noStrike" cap="none" normalizeH="0" baseline="0" dirty="0" smtClean="0">
                          <a:ln>
                            <a:noFill/>
                          </a:ln>
                          <a:solidFill>
                            <a:srgbClr val="0000FF"/>
                          </a:solidFill>
                          <a:effectLst/>
                          <a:latin typeface="Arial" charset="0"/>
                        </a:rPr>
                        <a:t>|P</a:t>
                      </a:r>
                      <a:r>
                        <a:rPr kumimoji="0" lang="en-US" sz="2800" b="0" i="0" u="none" strike="noStrike" cap="none" normalizeH="0" baseline="-25000" dirty="0" smtClean="0">
                          <a:ln>
                            <a:noFill/>
                          </a:ln>
                          <a:solidFill>
                            <a:srgbClr val="0000FF"/>
                          </a:solidFill>
                          <a:effectLst/>
                          <a:latin typeface="Arial" charset="0"/>
                        </a:rPr>
                        <a:t>1</a:t>
                      </a:r>
                      <a:r>
                        <a:rPr kumimoji="0" lang="en-US" sz="2800" b="0" i="0" u="none" strike="noStrike" cap="none" normalizeH="0" baseline="0" dirty="0" smtClean="0">
                          <a:ln>
                            <a:noFill/>
                          </a:ln>
                          <a:solidFill>
                            <a:srgbClr val="0000FF"/>
                          </a:solidFill>
                          <a:effectLst/>
                          <a:latin typeface="Arial" charset="0"/>
                        </a:rPr>
                        <a:t>- P</a:t>
                      </a:r>
                      <a:r>
                        <a:rPr kumimoji="0" lang="en-US" sz="2800" b="0" i="0" u="none" strike="noStrike" cap="none" normalizeH="0" baseline="-25000" dirty="0" smtClean="0">
                          <a:ln>
                            <a:noFill/>
                          </a:ln>
                          <a:solidFill>
                            <a:srgbClr val="0000FF"/>
                          </a:solidFill>
                          <a:effectLst/>
                          <a:latin typeface="Arial" charset="0"/>
                        </a:rPr>
                        <a:t>2</a:t>
                      </a:r>
                      <a:r>
                        <a:rPr kumimoji="0" lang="en-US" sz="2800" b="0" i="0" u="none" strike="noStrike" cap="none" normalizeH="0" baseline="0" dirty="0" smtClean="0">
                          <a:ln>
                            <a:noFill/>
                          </a:ln>
                          <a:solidFill>
                            <a:srgbClr val="0000FF"/>
                          </a:solidFill>
                          <a:effectLst/>
                          <a:latin typeface="Arial" charset="0"/>
                        </a:rPr>
                        <a:t>|=</a:t>
                      </a:r>
                      <a:r>
                        <a:rPr kumimoji="0" lang="el-GR" sz="2800" b="0" i="0" u="none" strike="noStrike" cap="none" normalizeH="0" baseline="0" dirty="0" smtClean="0">
                          <a:ln>
                            <a:noFill/>
                          </a:ln>
                          <a:solidFill>
                            <a:srgbClr val="0000FF"/>
                          </a:solidFill>
                          <a:effectLst/>
                          <a:latin typeface="Arial" charset="0"/>
                          <a:cs typeface="Arial" charset="0"/>
                        </a:rPr>
                        <a:t>δ</a:t>
                      </a:r>
                      <a:endParaRPr kumimoji="0" lang="el-GR" sz="2800" b="0" i="0" u="none" strike="noStrike" cap="none" normalizeH="0" baseline="-25000" dirty="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699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66"/>
                          </a:solidFill>
                          <a:effectLst/>
                          <a:latin typeface="Arial" charset="0"/>
                        </a:rPr>
                        <a:t>Smaller of P</a:t>
                      </a:r>
                      <a:r>
                        <a:rPr kumimoji="0" lang="en-US" sz="2000" b="0" i="0" u="none" strike="noStrike" cap="none" normalizeH="0" baseline="-25000" dirty="0" smtClean="0">
                          <a:ln>
                            <a:noFill/>
                          </a:ln>
                          <a:solidFill>
                            <a:srgbClr val="FF0066"/>
                          </a:solidFill>
                          <a:effectLst/>
                          <a:latin typeface="Arial" charset="0"/>
                        </a:rPr>
                        <a:t>1</a:t>
                      </a:r>
                      <a:r>
                        <a:rPr kumimoji="0" lang="en-US" sz="2000" b="0" i="0" u="none" strike="noStrike" cap="none" normalizeH="0" baseline="0" dirty="0" smtClean="0">
                          <a:ln>
                            <a:noFill/>
                          </a:ln>
                          <a:solidFill>
                            <a:srgbClr val="FF0066"/>
                          </a:solidFill>
                          <a:effectLst/>
                          <a:latin typeface="Arial" charset="0"/>
                        </a:rPr>
                        <a:t> &amp; P</a:t>
                      </a:r>
                      <a:r>
                        <a:rPr kumimoji="0" lang="en-US" sz="2000" b="0" i="0" u="none" strike="noStrike" cap="none" normalizeH="0" baseline="-25000" dirty="0" smtClean="0">
                          <a:ln>
                            <a:noFill/>
                          </a:ln>
                          <a:solidFill>
                            <a:srgbClr val="FF0066"/>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620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66"/>
                          </a:solidFill>
                          <a:effectLst/>
                          <a:latin typeface="Arial" charset="0"/>
                        </a:rPr>
                        <a:t>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620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66"/>
                          </a:solidFill>
                          <a:effectLst/>
                          <a:latin typeface="Arial"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0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66"/>
                          </a:solidFill>
                          <a:effectLst/>
                          <a:latin typeface="Arial" charset="0"/>
                        </a:rPr>
                        <a:t>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13153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u="sng" dirty="0" smtClean="0"/>
              <a:t>Power/sample size calculators</a:t>
            </a:r>
            <a:endParaRPr lang="en-US" u="sng" dirty="0"/>
          </a:p>
        </p:txBody>
      </p:sp>
      <p:sp>
        <p:nvSpPr>
          <p:cNvPr id="5" name="TextBox 4"/>
          <p:cNvSpPr txBox="1"/>
          <p:nvPr/>
        </p:nvSpPr>
        <p:spPr>
          <a:xfrm>
            <a:off x="609600" y="1447800"/>
            <a:ext cx="8305800" cy="5170646"/>
          </a:xfrm>
          <a:prstGeom prst="rect">
            <a:avLst/>
          </a:prstGeom>
          <a:noFill/>
        </p:spPr>
        <p:txBody>
          <a:bodyPr wrap="square" rtlCol="0">
            <a:spAutoFit/>
          </a:bodyPr>
          <a:lstStyle/>
          <a:p>
            <a:r>
              <a:rPr lang="en-US" sz="2800" dirty="0" err="1" smtClean="0">
                <a:solidFill>
                  <a:schemeClr val="tx1"/>
                </a:solidFill>
              </a:rPr>
              <a:t>Gpower</a:t>
            </a:r>
            <a:r>
              <a:rPr lang="en-US" sz="2800" dirty="0" smtClean="0">
                <a:solidFill>
                  <a:schemeClr val="tx1"/>
                </a:solidFill>
              </a:rPr>
              <a:t> – University of Dusseldorf</a:t>
            </a:r>
          </a:p>
          <a:p>
            <a:r>
              <a:rPr lang="en-US" sz="2800" dirty="0">
                <a:solidFill>
                  <a:schemeClr val="tx1"/>
                </a:solidFill>
              </a:rPr>
              <a:t> </a:t>
            </a:r>
            <a:r>
              <a:rPr lang="en-US" sz="2800" dirty="0" smtClean="0">
                <a:solidFill>
                  <a:schemeClr val="tx1"/>
                </a:solidFill>
              </a:rPr>
              <a:t> (free download) </a:t>
            </a:r>
            <a:endParaRPr lang="en-US" sz="2800" dirty="0">
              <a:solidFill>
                <a:schemeClr val="tx1"/>
              </a:solidFill>
            </a:endParaRPr>
          </a:p>
          <a:p>
            <a:r>
              <a:rPr lang="en-US" sz="2200" dirty="0">
                <a:solidFill>
                  <a:schemeClr val="tx1"/>
                </a:solidFill>
                <a:hlinkClick r:id="rId2"/>
              </a:rPr>
              <a:t>https://</a:t>
            </a:r>
            <a:r>
              <a:rPr lang="en-US" sz="2200" dirty="0" smtClean="0">
                <a:solidFill>
                  <a:schemeClr val="tx1"/>
                </a:solidFill>
                <a:hlinkClick r:id="rId2"/>
              </a:rPr>
              <a:t>www.psychologie.hhu.de/arbeitsgruppen/allgemeine-psychologie-und-arbeitspsychologie/gpower.html</a:t>
            </a:r>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Columbia University</a:t>
            </a:r>
          </a:p>
          <a:p>
            <a:r>
              <a:rPr lang="en-US" sz="2200" dirty="0">
                <a:solidFill>
                  <a:schemeClr val="tx1"/>
                </a:solidFill>
                <a:hlinkClick r:id="rId3"/>
              </a:rPr>
              <a:t>http://</a:t>
            </a:r>
            <a:r>
              <a:rPr lang="en-US" sz="2200" dirty="0" smtClean="0">
                <a:solidFill>
                  <a:schemeClr val="tx1"/>
                </a:solidFill>
                <a:hlinkClick r:id="rId3"/>
              </a:rPr>
              <a:t>www.biomath.info/power/ttest.htm</a:t>
            </a:r>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Harvard University (Hedwig)</a:t>
            </a:r>
          </a:p>
          <a:p>
            <a:r>
              <a:rPr lang="en-US" sz="2200" dirty="0">
                <a:solidFill>
                  <a:schemeClr val="tx1"/>
                </a:solidFill>
                <a:hlinkClick r:id="rId4"/>
              </a:rPr>
              <a:t>http://</a:t>
            </a:r>
            <a:r>
              <a:rPr lang="en-US" sz="2200">
                <a:solidFill>
                  <a:schemeClr val="tx1"/>
                </a:solidFill>
                <a:hlinkClick r:id="rId4"/>
              </a:rPr>
              <a:t>hedwig.mgh.harvard.edu/sample_size</a:t>
            </a:r>
            <a:r>
              <a:rPr lang="en-US" sz="2200" smtClean="0">
                <a:solidFill>
                  <a:schemeClr val="tx1"/>
                </a:solidFill>
                <a:hlinkClick r:id="rId4"/>
              </a:rPr>
              <a:t>/</a:t>
            </a:r>
            <a:endParaRPr lang="en-US" sz="2200" smtClean="0">
              <a:solidFill>
                <a:schemeClr val="tx1"/>
              </a:solidFill>
            </a:endParaRPr>
          </a:p>
          <a:p>
            <a:endParaRPr lang="en-US" sz="2200" dirty="0">
              <a:solidFill>
                <a:schemeClr val="tx1"/>
              </a:solidFill>
            </a:endParaRPr>
          </a:p>
          <a:p>
            <a:endParaRPr lang="en-US" sz="2200" dirty="0" smtClean="0">
              <a:solidFill>
                <a:schemeClr val="tx1"/>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346901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609600"/>
                <a:ext cx="8763000" cy="5334000"/>
              </a:xfrm>
            </p:spPr>
            <p:txBody>
              <a:bodyPr/>
              <a:lstStyle/>
              <a:p>
                <a:pPr marL="0" indent="0">
                  <a:buNone/>
                </a:pPr>
                <a:r>
                  <a:rPr lang="en-US" dirty="0" smtClean="0"/>
                  <a:t>Any </a:t>
                </a:r>
                <a:r>
                  <a:rPr lang="en-US" b="1" dirty="0" smtClean="0"/>
                  <a:t>statistic</a:t>
                </a:r>
                <a:r>
                  <a:rPr lang="en-US" dirty="0" smtClean="0"/>
                  <a:t>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oMath>
                </a14:m>
                <a:r>
                  <a:rPr lang="en-US" dirty="0" smtClean="0"/>
                  <a:t>” has a sampling distribution and therefore a standard error (SE). </a:t>
                </a:r>
              </a:p>
              <a:p>
                <a:pPr marL="0" indent="0">
                  <a:buNone/>
                </a:pPr>
                <a:r>
                  <a:rPr lang="en-US" dirty="0"/>
                  <a:t> </a:t>
                </a:r>
                <a:r>
                  <a:rPr lang="en-US" dirty="0" smtClean="0"/>
                  <a:t>1. SE gets smaller as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smtClean="0"/>
                  <a:t>  gets larger. If want to halve the SE, need to increase n 4 fold. </a:t>
                </a:r>
              </a:p>
              <a:p>
                <a:pPr marL="0" indent="0">
                  <a:buNone/>
                </a:pPr>
                <a:r>
                  <a:rPr lang="en-US" dirty="0"/>
                  <a:t> </a:t>
                </a:r>
                <a:r>
                  <a:rPr lang="en-US" dirty="0" smtClean="0"/>
                  <a:t> 2. On average, as n gets larger, the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dirty="0" smtClean="0"/>
                  <a:t> gets closer to the true population value,</a:t>
                </a:r>
                <a:r>
                  <a:rPr lang="el-GR" dirty="0" smtClean="0"/>
                  <a:t>θ</a:t>
                </a:r>
                <a:r>
                  <a:rPr lang="en-US" dirty="0" smtClean="0"/>
                  <a:t>.</a:t>
                </a:r>
              </a:p>
              <a:p>
                <a:pPr marL="0" indent="0">
                  <a:buNone/>
                </a:pPr>
                <a:r>
                  <a:rPr lang="en-US" dirty="0"/>
                  <a:t> </a:t>
                </a:r>
                <a:r>
                  <a:rPr lang="en-US" dirty="0" smtClean="0"/>
                  <a:t>  3. For large 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dirty="0" smtClean="0"/>
                  <a:t> follows the normal distribution centered on </a:t>
                </a:r>
                <a:r>
                  <a:rPr lang="el-GR" dirty="0" smtClean="0"/>
                  <a:t>θ</a:t>
                </a:r>
                <a:r>
                  <a:rPr lang="en-US" dirty="0" smtClean="0"/>
                  <a:t>. For small n, the distribution may not be normal (need “non parametric” methods)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609600"/>
                <a:ext cx="8763000" cy="5334000"/>
              </a:xfrm>
              <a:blipFill rotWithShape="0">
                <a:blip r:embed="rId2"/>
                <a:stretch>
                  <a:fillRect l="-1739" t="-1143" b="-377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a:t>
            </a:fld>
            <a:endParaRPr lang="en-US"/>
          </a:p>
        </p:txBody>
      </p:sp>
    </p:spTree>
    <p:extLst>
      <p:ext uri="{BB962C8B-B14F-4D97-AF65-F5344CB8AC3E}">
        <p14:creationId xmlns:p14="http://schemas.microsoft.com/office/powerpoint/2010/main" val="240366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8382000" cy="3600986"/>
          </a:xfrm>
          <a:prstGeom prst="rect">
            <a:avLst/>
          </a:prstGeom>
        </p:spPr>
        <p:txBody>
          <a:bodyPr wrap="square">
            <a:spAutoFit/>
          </a:bodyPr>
          <a:lstStyle/>
          <a:p>
            <a:pPr algn="ctr"/>
            <a:r>
              <a:rPr lang="en-US" sz="5400" dirty="0">
                <a:solidFill>
                  <a:schemeClr val="tx1"/>
                </a:solidFill>
              </a:rPr>
              <a:t>Hypothesis </a:t>
            </a:r>
            <a:r>
              <a:rPr lang="en-US" sz="5400" dirty="0" smtClean="0">
                <a:solidFill>
                  <a:schemeClr val="tx1"/>
                </a:solidFill>
              </a:rPr>
              <a:t>testing   limitations</a:t>
            </a:r>
          </a:p>
          <a:p>
            <a:endParaRPr lang="en-US" sz="4000" dirty="0">
              <a:solidFill>
                <a:schemeClr val="tx1"/>
              </a:solidFill>
            </a:endParaRPr>
          </a:p>
          <a:p>
            <a:endParaRPr lang="en-US" sz="4000" dirty="0" smtClean="0">
              <a:solidFill>
                <a:schemeClr val="tx1"/>
              </a:solidFill>
            </a:endParaRPr>
          </a:p>
          <a:p>
            <a:endParaRPr lang="en-US" sz="4000" dirty="0">
              <a:solidFill>
                <a:schemeClr val="tx1"/>
              </a:solidFill>
            </a:endParaRPr>
          </a:p>
        </p:txBody>
      </p:sp>
    </p:spTree>
    <p:extLst>
      <p:ext uri="{BB962C8B-B14F-4D97-AF65-F5344CB8AC3E}">
        <p14:creationId xmlns:p14="http://schemas.microsoft.com/office/powerpoint/2010/main" val="4031011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u="sng" dirty="0" smtClean="0">
                <a:latin typeface="Times New Roman" pitchFamily="18" charset="0"/>
              </a:rPr>
              <a:t>Pseudo replication</a:t>
            </a:r>
          </a:p>
        </p:txBody>
      </p:sp>
      <p:sp>
        <p:nvSpPr>
          <p:cNvPr id="16387" name="Rectangle 3"/>
          <p:cNvSpPr>
            <a:spLocks noGrp="1" noChangeArrowheads="1"/>
          </p:cNvSpPr>
          <p:nvPr>
            <p:ph type="body" idx="1"/>
          </p:nvPr>
        </p:nvSpPr>
        <p:spPr>
          <a:xfrm>
            <a:off x="457200" y="1219200"/>
            <a:ext cx="8229600" cy="5410200"/>
          </a:xfrm>
        </p:spPr>
        <p:txBody>
          <a:bodyPr/>
          <a:lstStyle/>
          <a:p>
            <a:pPr eaLnBrk="1" hangingPunct="1">
              <a:lnSpc>
                <a:spcPct val="90000"/>
              </a:lnSpc>
              <a:buFontTx/>
              <a:buNone/>
            </a:pPr>
            <a:r>
              <a:rPr lang="en-US" sz="2800" dirty="0" smtClean="0">
                <a:latin typeface="Times New Roman" pitchFamily="18" charset="0"/>
              </a:rPr>
              <a:t>Most variation is between persons, not within person.</a:t>
            </a:r>
          </a:p>
          <a:p>
            <a:pPr eaLnBrk="1" hangingPunct="1">
              <a:lnSpc>
                <a:spcPct val="90000"/>
              </a:lnSpc>
              <a:buFontTx/>
              <a:buNone/>
            </a:pPr>
            <a:r>
              <a:rPr lang="en-US" sz="2800" dirty="0" smtClean="0">
                <a:latin typeface="Times New Roman" pitchFamily="18" charset="0"/>
              </a:rPr>
              <a:t>Two blood samples on </a:t>
            </a:r>
            <a:r>
              <a:rPr lang="en-US" sz="2800" dirty="0" smtClean="0">
                <a:solidFill>
                  <a:srgbClr val="FF0000"/>
                </a:solidFill>
                <a:latin typeface="Times New Roman" pitchFamily="18" charset="0"/>
              </a:rPr>
              <a:t>n</a:t>
            </a:r>
            <a:r>
              <a:rPr lang="en-US" sz="2800" dirty="0" smtClean="0">
                <a:latin typeface="Times New Roman" pitchFamily="18" charset="0"/>
              </a:rPr>
              <a:t>=10 is </a:t>
            </a:r>
            <a:r>
              <a:rPr lang="en-US" sz="2800" u="sng" dirty="0" smtClean="0">
                <a:latin typeface="Times New Roman" pitchFamily="18" charset="0"/>
              </a:rPr>
              <a:t>not</a:t>
            </a:r>
            <a:r>
              <a:rPr lang="en-US" sz="2800" dirty="0" smtClean="0">
                <a:latin typeface="Times New Roman" pitchFamily="18" charset="0"/>
              </a:rPr>
              <a:t> a sample size of 20.</a:t>
            </a:r>
          </a:p>
          <a:p>
            <a:pPr eaLnBrk="1" hangingPunct="1">
              <a:lnSpc>
                <a:spcPct val="90000"/>
              </a:lnSpc>
              <a:buFontTx/>
              <a:buNone/>
            </a:pPr>
            <a:endParaRPr lang="en-US" sz="1200" dirty="0" smtClean="0">
              <a:latin typeface="Times New Roman" pitchFamily="18" charset="0"/>
            </a:endParaRPr>
          </a:p>
          <a:p>
            <a:pPr eaLnBrk="1" hangingPunct="1">
              <a:lnSpc>
                <a:spcPct val="90000"/>
              </a:lnSpc>
              <a:buFontTx/>
              <a:buNone/>
            </a:pPr>
            <a:r>
              <a:rPr lang="en-US" sz="2800" dirty="0" smtClean="0">
                <a:latin typeface="Times New Roman" pitchFamily="18" charset="0"/>
              </a:rPr>
              <a:t>Observed value = true population mean </a:t>
            </a:r>
          </a:p>
          <a:p>
            <a:pPr eaLnBrk="1" hangingPunct="1">
              <a:lnSpc>
                <a:spcPct val="90000"/>
              </a:lnSpc>
              <a:buFontTx/>
              <a:buNone/>
            </a:pPr>
            <a:r>
              <a:rPr lang="en-US" sz="2800" dirty="0" smtClean="0">
                <a:latin typeface="Times New Roman" pitchFamily="18" charset="0"/>
              </a:rPr>
              <a:t>                           + between person variation (</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eaLnBrk="1" hangingPunct="1">
              <a:lnSpc>
                <a:spcPct val="90000"/>
              </a:lnSpc>
              <a:buFontTx/>
              <a:buNone/>
            </a:pPr>
            <a:r>
              <a:rPr lang="en-US" sz="2800" dirty="0" smtClean="0">
                <a:latin typeface="Times New Roman" pitchFamily="18" charset="0"/>
              </a:rPr>
              <a:t>                           + within person variation (</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p>
          <a:p>
            <a:pPr eaLnBrk="1" hangingPunct="1">
              <a:lnSpc>
                <a:spcPct val="90000"/>
              </a:lnSpc>
              <a:buFontTx/>
              <a:buNone/>
            </a:pPr>
            <a:r>
              <a:rPr lang="en-US" sz="2800" dirty="0" smtClean="0">
                <a:latin typeface="Times New Roman" pitchFamily="18" charset="0"/>
              </a:rPr>
              <a:t>     Example: To estimate the mean</a:t>
            </a:r>
          </a:p>
          <a:p>
            <a:pPr eaLnBrk="1" hangingPunct="1">
              <a:lnSpc>
                <a:spcPct val="90000"/>
              </a:lnSpc>
              <a:buFontTx/>
              <a:buNone/>
            </a:pPr>
            <a:r>
              <a:rPr lang="en-US" sz="2800" dirty="0" smtClean="0">
                <a:latin typeface="Times New Roman" pitchFamily="18" charset="0"/>
              </a:rPr>
              <a:t>1. Compute a mean for each person using her “m” observations per person. </a:t>
            </a:r>
          </a:p>
          <a:p>
            <a:pPr eaLnBrk="1" hangingPunct="1">
              <a:lnSpc>
                <a:spcPct val="90000"/>
              </a:lnSpc>
              <a:buFontTx/>
              <a:buNone/>
            </a:pPr>
            <a:r>
              <a:rPr lang="en-US" sz="2800" dirty="0" smtClean="0">
                <a:latin typeface="Times New Roman" pitchFamily="18" charset="0"/>
              </a:rPr>
              <a:t>2. Compute the group mean from the “n” person means.</a:t>
            </a:r>
          </a:p>
          <a:p>
            <a:pPr eaLnBrk="1" hangingPunct="1">
              <a:lnSpc>
                <a:spcPct val="90000"/>
              </a:lnSpc>
              <a:buFontTx/>
              <a:buNone/>
            </a:pPr>
            <a:endParaRPr lang="en-US" sz="1200" dirty="0" smtClean="0">
              <a:latin typeface="Times New Roman" pitchFamily="18" charset="0"/>
            </a:endParaRPr>
          </a:p>
          <a:p>
            <a:pPr eaLnBrk="1" hangingPunct="1">
              <a:lnSpc>
                <a:spcPct val="90000"/>
              </a:lnSpc>
              <a:buFontTx/>
              <a:buNone/>
            </a:pPr>
            <a:r>
              <a:rPr lang="en-US" sz="2800" dirty="0" smtClean="0">
                <a:latin typeface="Times New Roman" pitchFamily="18" charset="0"/>
              </a:rPr>
              <a:t>     SEM = </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p</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n</a:t>
            </a:r>
            <a:r>
              <a:rPr lang="en-US" sz="2800" dirty="0" smtClean="0">
                <a:latin typeface="Times New Roman" pitchFamily="18" charset="0"/>
                <a:cs typeface="Times New Roman" pitchFamily="18" charset="0"/>
              </a:rPr>
              <a:t> + </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e</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/nm],  usually </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e </a:t>
            </a:r>
            <a:r>
              <a:rPr lang="en-US" sz="2800" dirty="0" smtClean="0">
                <a:latin typeface="Times New Roman" pitchFamily="18" charset="0"/>
                <a:cs typeface="Times New Roman" pitchFamily="18" charset="0"/>
              </a:rPr>
              <a:t>&lt; </a:t>
            </a:r>
            <a:r>
              <a:rPr lang="el-GR" sz="2800" dirty="0" smtClean="0">
                <a:latin typeface="Times New Roman" pitchFamily="18" charset="0"/>
                <a:cs typeface="Times New Roman" pitchFamily="18" charset="0"/>
              </a:rPr>
              <a:t>σ</a:t>
            </a:r>
            <a:r>
              <a:rPr lang="en-US" sz="2800" baseline="-25000" dirty="0" smtClean="0">
                <a:latin typeface="Times New Roman" pitchFamily="18" charset="0"/>
                <a:cs typeface="Times New Roman" pitchFamily="18" charset="0"/>
              </a:rPr>
              <a:t>p</a:t>
            </a:r>
            <a:endParaRPr lang="el-G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22054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lstStyle/>
          <a:p>
            <a:pPr eaLnBrk="1" hangingPunct="1"/>
            <a:r>
              <a:rPr lang="en-US" sz="4000" b="1" smtClean="0">
                <a:latin typeface="Times New Roman" pitchFamily="18" charset="0"/>
              </a:rPr>
              <a:t>Statistical vs Medical “significance”</a:t>
            </a:r>
            <a:endParaRPr lang="en-US" sz="4000" smtClean="0">
              <a:latin typeface="Times New Roman" pitchFamily="18" charset="0"/>
            </a:endParaRPr>
          </a:p>
        </p:txBody>
      </p:sp>
      <p:sp>
        <p:nvSpPr>
          <p:cNvPr id="17411" name="Rectangle 3"/>
          <p:cNvSpPr>
            <a:spLocks noGrp="1" noChangeArrowheads="1"/>
          </p:cNvSpPr>
          <p:nvPr>
            <p:ph type="body" sz="half" idx="1"/>
          </p:nvPr>
        </p:nvSpPr>
        <p:spPr>
          <a:xfrm>
            <a:off x="1219200" y="2438400"/>
            <a:ext cx="7239000" cy="685800"/>
          </a:xfrm>
        </p:spPr>
        <p:txBody>
          <a:bodyPr/>
          <a:lstStyle/>
          <a:p>
            <a:pPr algn="ctr" eaLnBrk="1" hangingPunct="1">
              <a:buFontTx/>
              <a:buNone/>
            </a:pPr>
            <a:r>
              <a:rPr lang="en-US" sz="2800" smtClean="0">
                <a:latin typeface="Times New Roman" pitchFamily="18" charset="0"/>
              </a:rPr>
              <a:t>Average drop in weight (kg) after 3 months</a:t>
            </a:r>
          </a:p>
          <a:p>
            <a:pPr algn="ctr" eaLnBrk="1" hangingPunct="1">
              <a:buFontTx/>
              <a:buNone/>
            </a:pPr>
            <a:endParaRPr lang="en-US" sz="2800" smtClean="0">
              <a:latin typeface="Times New Roman" pitchFamily="18" charset="0"/>
            </a:endParaRPr>
          </a:p>
          <a:p>
            <a:pPr algn="ctr" eaLnBrk="1" hangingPunct="1">
              <a:buFontTx/>
              <a:buNone/>
            </a:pPr>
            <a:endParaRPr lang="en-US" sz="2800" smtClean="0">
              <a:latin typeface="Times New Roman" pitchFamily="18" charset="0"/>
            </a:endParaRPr>
          </a:p>
        </p:txBody>
      </p:sp>
      <p:graphicFrame>
        <p:nvGraphicFramePr>
          <p:cNvPr id="20522" name="Group 42"/>
          <p:cNvGraphicFramePr>
            <a:graphicFrameLocks noGrp="1"/>
          </p:cNvGraphicFramePr>
          <p:nvPr>
            <p:ph sz="half" idx="2"/>
          </p:nvPr>
        </p:nvGraphicFramePr>
        <p:xfrm>
          <a:off x="1371600" y="3276600"/>
          <a:ext cx="6096000" cy="2187576"/>
        </p:xfrm>
        <a:graphic>
          <a:graphicData uri="http://schemas.openxmlformats.org/drawingml/2006/table">
            <a:tbl>
              <a:tblPr/>
              <a:tblGrid>
                <a:gridCol w="9144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798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Drop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95% 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(0.45,0.55)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 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7434" name="Rectangle 27"/>
          <p:cNvSpPr>
            <a:spLocks noChangeArrowheads="1"/>
          </p:cNvSpPr>
          <p:nvPr/>
        </p:nvSpPr>
        <p:spPr bwMode="auto">
          <a:xfrm>
            <a:off x="914400" y="1371600"/>
            <a:ext cx="7620000" cy="954088"/>
          </a:xfrm>
          <a:prstGeom prst="rect">
            <a:avLst/>
          </a:prstGeom>
          <a:noFill/>
          <a:ln w="9525">
            <a:noFill/>
            <a:miter lim="800000"/>
            <a:headEnd/>
            <a:tailEnd/>
          </a:ln>
        </p:spPr>
        <p:txBody>
          <a:bodyPr>
            <a:spAutoFit/>
          </a:bodyPr>
          <a:lstStyle/>
          <a:p>
            <a:pPr algn="ctr"/>
            <a:r>
              <a:rPr lang="en-US" sz="2800">
                <a:solidFill>
                  <a:schemeClr val="tx1"/>
                </a:solidFill>
              </a:rPr>
              <a:t>(“A difference, in order to be a difference, must make a difference”–Gertrude Stein?). </a:t>
            </a:r>
          </a:p>
        </p:txBody>
      </p:sp>
    </p:spTree>
    <p:extLst>
      <p:ext uri="{BB962C8B-B14F-4D97-AF65-F5344CB8AC3E}">
        <p14:creationId xmlns:p14="http://schemas.microsoft.com/office/powerpoint/2010/main" val="4220106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u="sng" dirty="0"/>
              <a:t>p</a:t>
            </a:r>
            <a:r>
              <a:rPr lang="en-US" u="sng" dirty="0" smtClean="0"/>
              <a:t> value limitations (ASA)</a:t>
            </a:r>
            <a:endParaRPr lang="en-US" u="sng" dirty="0"/>
          </a:p>
        </p:txBody>
      </p:sp>
      <p:sp>
        <p:nvSpPr>
          <p:cNvPr id="3" name="Content Placeholder 2"/>
          <p:cNvSpPr>
            <a:spLocks noGrp="1"/>
          </p:cNvSpPr>
          <p:nvPr>
            <p:ph idx="1"/>
          </p:nvPr>
        </p:nvSpPr>
        <p:spPr>
          <a:xfrm>
            <a:off x="152400" y="838200"/>
            <a:ext cx="8915400" cy="5715000"/>
          </a:xfrm>
        </p:spPr>
        <p:txBody>
          <a:bodyPr/>
          <a:lstStyle/>
          <a:p>
            <a:pPr marL="0" indent="0">
              <a:buNone/>
            </a:pPr>
            <a:r>
              <a:rPr lang="en-US" sz="2700" i="1" dirty="0" smtClean="0"/>
              <a:t>1. p values </a:t>
            </a:r>
            <a:r>
              <a:rPr lang="en-US" sz="2700" i="1" dirty="0"/>
              <a:t>do not measure the probability that the studied hypothesis is true, or </a:t>
            </a:r>
            <a:r>
              <a:rPr lang="en-US" sz="2700" i="1" dirty="0" smtClean="0"/>
              <a:t>the probability </a:t>
            </a:r>
            <a:r>
              <a:rPr lang="en-US" sz="2700" i="1" dirty="0"/>
              <a:t>that the data were produced by random chance </a:t>
            </a:r>
            <a:r>
              <a:rPr lang="en-US" sz="2700" i="1" dirty="0" smtClean="0"/>
              <a:t>alone </a:t>
            </a:r>
            <a:r>
              <a:rPr lang="en-US" sz="2700" b="1" i="1" u="sng" dirty="0" smtClean="0"/>
              <a:t>ignoring</a:t>
            </a:r>
            <a:r>
              <a:rPr lang="en-US" sz="2700" i="1" dirty="0" smtClean="0"/>
              <a:t> the model.</a:t>
            </a:r>
          </a:p>
          <a:p>
            <a:pPr marL="0" indent="0">
              <a:buNone/>
            </a:pPr>
            <a:r>
              <a:rPr lang="en-US" sz="2700" i="1" dirty="0" smtClean="0"/>
              <a:t>2. Conclusions should </a:t>
            </a:r>
            <a:r>
              <a:rPr lang="en-US" sz="2700" i="1" u="sng" dirty="0"/>
              <a:t>not</a:t>
            </a:r>
            <a:r>
              <a:rPr lang="en-US" sz="2700" i="1" dirty="0"/>
              <a:t> be based </a:t>
            </a:r>
            <a:r>
              <a:rPr lang="en-US" sz="2700" i="1" u="sng" dirty="0"/>
              <a:t>only</a:t>
            </a:r>
            <a:r>
              <a:rPr lang="en-US" sz="2700" i="1" dirty="0"/>
              <a:t> </a:t>
            </a:r>
            <a:r>
              <a:rPr lang="en-US" sz="2700" i="1" dirty="0" smtClean="0"/>
              <a:t>on whether </a:t>
            </a:r>
            <a:r>
              <a:rPr lang="en-US" sz="2700" i="1" dirty="0"/>
              <a:t>a p-value passes a specific </a:t>
            </a:r>
            <a:r>
              <a:rPr lang="en-US" sz="2700" i="1" dirty="0" smtClean="0"/>
              <a:t>threshold.</a:t>
            </a:r>
          </a:p>
          <a:p>
            <a:pPr marL="0" indent="0">
              <a:buNone/>
            </a:pPr>
            <a:r>
              <a:rPr lang="en-US" sz="2700" i="1" dirty="0" smtClean="0"/>
              <a:t>3. </a:t>
            </a:r>
            <a:r>
              <a:rPr lang="en-US" sz="2700" i="1" dirty="0"/>
              <a:t>Proper inference requires full reporting &amp;</a:t>
            </a:r>
            <a:r>
              <a:rPr lang="en-US" sz="2700" i="1" dirty="0" smtClean="0"/>
              <a:t> transparency.</a:t>
            </a:r>
          </a:p>
          <a:p>
            <a:pPr marL="0" indent="0">
              <a:buNone/>
            </a:pPr>
            <a:r>
              <a:rPr lang="en-US" sz="2700" i="1" dirty="0" smtClean="0"/>
              <a:t>4. </a:t>
            </a:r>
            <a:r>
              <a:rPr lang="en-US" sz="2700" i="1" dirty="0"/>
              <a:t>A </a:t>
            </a:r>
            <a:r>
              <a:rPr lang="en-US" sz="2700" i="1" dirty="0" smtClean="0"/>
              <a:t>p-value </a:t>
            </a:r>
            <a:r>
              <a:rPr lang="en-US" sz="2700" i="1" dirty="0"/>
              <a:t>does </a:t>
            </a:r>
            <a:r>
              <a:rPr lang="en-US" sz="2700" i="1" u="sng" dirty="0"/>
              <a:t>not</a:t>
            </a:r>
            <a:r>
              <a:rPr lang="en-US" sz="2700" i="1" dirty="0"/>
              <a:t> measure the size of an effect or </a:t>
            </a:r>
            <a:r>
              <a:rPr lang="en-US" sz="2700" i="1" dirty="0" smtClean="0"/>
              <a:t>the importance </a:t>
            </a:r>
            <a:r>
              <a:rPr lang="en-US" sz="2700" i="1" dirty="0"/>
              <a:t>of a </a:t>
            </a:r>
            <a:r>
              <a:rPr lang="en-US" sz="2700" i="1" dirty="0" smtClean="0"/>
              <a:t>result.</a:t>
            </a:r>
          </a:p>
          <a:p>
            <a:pPr marL="0" indent="0">
              <a:buNone/>
            </a:pPr>
            <a:r>
              <a:rPr lang="en-US" sz="2700" i="1" dirty="0" smtClean="0"/>
              <a:t> 5. </a:t>
            </a:r>
            <a:r>
              <a:rPr lang="en-US" sz="2700" i="1" dirty="0"/>
              <a:t>A</a:t>
            </a:r>
            <a:r>
              <a:rPr lang="en-US" sz="2700" i="1" dirty="0" smtClean="0"/>
              <a:t> </a:t>
            </a:r>
            <a:r>
              <a:rPr lang="en-US" sz="2700" i="1" dirty="0"/>
              <a:t>p-value </a:t>
            </a:r>
            <a:r>
              <a:rPr lang="en-US" sz="2700" i="1" u="sng" dirty="0" smtClean="0"/>
              <a:t>alone</a:t>
            </a:r>
            <a:r>
              <a:rPr lang="en-US" sz="2700" i="1" dirty="0" smtClean="0"/>
              <a:t> does </a:t>
            </a:r>
            <a:r>
              <a:rPr lang="en-US" sz="2700" i="1" dirty="0"/>
              <a:t>not provide a good measure of evidence regarding a model </a:t>
            </a:r>
            <a:r>
              <a:rPr lang="en-US" sz="2700" i="1" dirty="0" smtClean="0"/>
              <a:t>or hypothesis</a:t>
            </a:r>
            <a:r>
              <a:rPr lang="en-US" sz="2600" i="1" dirty="0"/>
              <a:t>.</a:t>
            </a:r>
            <a:endParaRPr lang="en-US" sz="2600" dirty="0"/>
          </a:p>
        </p:txBody>
      </p:sp>
      <p:sp>
        <p:nvSpPr>
          <p:cNvPr id="4" name="Slide Number Placeholder 3"/>
          <p:cNvSpPr>
            <a:spLocks noGrp="1"/>
          </p:cNvSpPr>
          <p:nvPr>
            <p:ph type="sldNum" sz="quarter" idx="12"/>
          </p:nvPr>
        </p:nvSpPr>
        <p:spPr/>
        <p:txBody>
          <a:bodyPr/>
          <a:lstStyle/>
          <a:p>
            <a:pPr>
              <a:defRPr/>
            </a:pPr>
            <a:fld id="{572F8E97-562E-4A6F-BA58-D08FA348681A}" type="slidenum">
              <a:rPr lang="en-US" smtClean="0"/>
              <a:pPr>
                <a:defRPr/>
              </a:pPr>
              <a:t>33</a:t>
            </a:fld>
            <a:endParaRPr lang="en-US"/>
          </a:p>
        </p:txBody>
      </p:sp>
    </p:spTree>
    <p:extLst>
      <p:ext uri="{BB962C8B-B14F-4D97-AF65-F5344CB8AC3E}">
        <p14:creationId xmlns:p14="http://schemas.microsoft.com/office/powerpoint/2010/main" val="1207640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lstStyle/>
          <a:p>
            <a:r>
              <a:rPr lang="en-US" dirty="0" smtClean="0"/>
              <a:t>R A Fisher on p values </a:t>
            </a:r>
            <a:br>
              <a:rPr lang="en-US" dirty="0" smtClean="0"/>
            </a:br>
            <a:r>
              <a:rPr lang="en-US" sz="1800" i="1" u="sng" dirty="0" smtClean="0"/>
              <a:t>Statistical </a:t>
            </a:r>
            <a:r>
              <a:rPr lang="en-US" sz="1800" i="1" u="sng" dirty="0"/>
              <a:t>Methods and Scientific </a:t>
            </a:r>
            <a:r>
              <a:rPr lang="en-US" sz="1800" i="1" u="sng" dirty="0" smtClean="0"/>
              <a:t>Inference, </a:t>
            </a:r>
            <a:r>
              <a:rPr lang="en-US" sz="1800" u="sng" dirty="0" err="1" smtClean="0"/>
              <a:t>Hafner</a:t>
            </a:r>
            <a:r>
              <a:rPr lang="en-US" sz="1800" u="sng" dirty="0"/>
              <a:t>, New York, ed. 1, </a:t>
            </a:r>
            <a:r>
              <a:rPr lang="en-US" sz="1800" u="sng" dirty="0" smtClean="0">
                <a:solidFill>
                  <a:srgbClr val="FF0000"/>
                </a:solidFill>
              </a:rPr>
              <a:t>1956</a:t>
            </a:r>
            <a:endParaRPr lang="en-US" sz="1800" u="sng" dirty="0">
              <a:solidFill>
                <a:srgbClr val="FF0000"/>
              </a:solidFill>
            </a:endParaRPr>
          </a:p>
        </p:txBody>
      </p:sp>
      <p:sp>
        <p:nvSpPr>
          <p:cNvPr id="3" name="Content Placeholder 2"/>
          <p:cNvSpPr>
            <a:spLocks noGrp="1"/>
          </p:cNvSpPr>
          <p:nvPr>
            <p:ph idx="1"/>
          </p:nvPr>
        </p:nvSpPr>
        <p:spPr>
          <a:xfrm>
            <a:off x="228600" y="1219200"/>
            <a:ext cx="8839200" cy="5486400"/>
          </a:xfrm>
        </p:spPr>
        <p:txBody>
          <a:bodyPr/>
          <a:lstStyle/>
          <a:p>
            <a:pPr marL="0" indent="0">
              <a:buNone/>
            </a:pPr>
            <a:r>
              <a:rPr lang="en-US" sz="2800" dirty="0" smtClean="0"/>
              <a:t>“The </a:t>
            </a:r>
            <a:r>
              <a:rPr lang="en-US" sz="2800" dirty="0"/>
              <a:t>concept that the scientific </a:t>
            </a:r>
            <a:r>
              <a:rPr lang="en-US" sz="2800" dirty="0" smtClean="0"/>
              <a:t>worker can </a:t>
            </a:r>
            <a:r>
              <a:rPr lang="en-US" sz="2800" dirty="0"/>
              <a:t>regard himself as an </a:t>
            </a:r>
            <a:r>
              <a:rPr lang="en-US" sz="2800" dirty="0">
                <a:solidFill>
                  <a:srgbClr val="FF0000"/>
                </a:solidFill>
              </a:rPr>
              <a:t>inert</a:t>
            </a:r>
            <a:r>
              <a:rPr lang="en-US" sz="2800" dirty="0"/>
              <a:t> item in </a:t>
            </a:r>
            <a:r>
              <a:rPr lang="en-US" sz="2800" dirty="0" smtClean="0"/>
              <a:t>a vast </a:t>
            </a:r>
            <a:r>
              <a:rPr lang="en-US" sz="2800" dirty="0"/>
              <a:t>co-operative concern working </a:t>
            </a:r>
            <a:r>
              <a:rPr lang="en-US" sz="2800" dirty="0" smtClean="0"/>
              <a:t>according to </a:t>
            </a:r>
            <a:r>
              <a:rPr lang="en-US" sz="2800" dirty="0"/>
              <a:t>accepted rules, is encouraged </a:t>
            </a:r>
            <a:r>
              <a:rPr lang="en-US" sz="2800" dirty="0" smtClean="0"/>
              <a:t>by directing </a:t>
            </a:r>
            <a:r>
              <a:rPr lang="en-US" sz="2800" dirty="0"/>
              <a:t>attention away from his duty </a:t>
            </a:r>
            <a:r>
              <a:rPr lang="en-US" sz="2800" dirty="0" smtClean="0"/>
              <a:t>to form </a:t>
            </a:r>
            <a:r>
              <a:rPr lang="en-US" sz="2800" dirty="0"/>
              <a:t>correct scientific conclusions,…</a:t>
            </a:r>
            <a:r>
              <a:rPr lang="en-US" sz="2800" dirty="0" smtClean="0"/>
              <a:t>and by </a:t>
            </a:r>
            <a:r>
              <a:rPr lang="en-US" sz="2800" dirty="0"/>
              <a:t>stressing his supposed duty to </a:t>
            </a:r>
            <a:r>
              <a:rPr lang="en-US" sz="2800" dirty="0" smtClean="0"/>
              <a:t>mechanically make </a:t>
            </a:r>
            <a:r>
              <a:rPr lang="en-US" sz="2800" dirty="0"/>
              <a:t>a succession of automatic “decisions</a:t>
            </a:r>
            <a:r>
              <a:rPr lang="en-US" sz="2800" i="1" dirty="0" smtClean="0"/>
              <a:t>”</a:t>
            </a:r>
            <a:r>
              <a:rPr lang="en-US" sz="2800" i="1" dirty="0" smtClean="0">
                <a:solidFill>
                  <a:srgbClr val="FF0000"/>
                </a:solidFill>
              </a:rPr>
              <a:t>(</a:t>
            </a:r>
            <a:r>
              <a:rPr lang="en-US" sz="2400" i="1" dirty="0" err="1" smtClean="0">
                <a:solidFill>
                  <a:srgbClr val="FF0000"/>
                </a:solidFill>
              </a:rPr>
              <a:t>ie</a:t>
            </a:r>
            <a:r>
              <a:rPr lang="en-US" sz="2400" i="1" dirty="0" smtClean="0">
                <a:solidFill>
                  <a:srgbClr val="FF0000"/>
                </a:solidFill>
              </a:rPr>
              <a:t> p&lt; 0.05</a:t>
            </a:r>
            <a:r>
              <a:rPr lang="en-US" sz="2800" i="1" dirty="0" smtClean="0">
                <a:solidFill>
                  <a:srgbClr val="FF0000"/>
                </a:solidFill>
              </a:rPr>
              <a:t>). </a:t>
            </a:r>
            <a:r>
              <a:rPr lang="en-US" sz="2800" dirty="0" smtClean="0"/>
              <a:t>...The </a:t>
            </a:r>
            <a:r>
              <a:rPr lang="en-US" sz="2800" dirty="0"/>
              <a:t>idea that this </a:t>
            </a:r>
            <a:r>
              <a:rPr lang="en-US" sz="2800" dirty="0" smtClean="0"/>
              <a:t>responsibility can </a:t>
            </a:r>
            <a:r>
              <a:rPr lang="en-US" sz="2800" dirty="0"/>
              <a:t>be delegated to a giant computer </a:t>
            </a:r>
            <a:r>
              <a:rPr lang="en-US" sz="2800" dirty="0" smtClean="0"/>
              <a:t>programmed with </a:t>
            </a:r>
            <a:r>
              <a:rPr lang="en-US" sz="2800" dirty="0"/>
              <a:t>Decision Functions </a:t>
            </a:r>
            <a:r>
              <a:rPr lang="en-US" sz="2800" dirty="0" smtClean="0"/>
              <a:t>belongs to </a:t>
            </a:r>
            <a:r>
              <a:rPr lang="en-US" sz="2800" dirty="0"/>
              <a:t>a phantasy of circles, </a:t>
            </a:r>
            <a:r>
              <a:rPr lang="en-US" sz="2800" dirty="0" smtClean="0"/>
              <a:t>rather remote from </a:t>
            </a:r>
            <a:r>
              <a:rPr lang="en-US" sz="2800" dirty="0"/>
              <a:t>scientific </a:t>
            </a:r>
            <a:r>
              <a:rPr lang="en-US" sz="2800" dirty="0" smtClean="0"/>
              <a:t>research”. </a:t>
            </a:r>
            <a:r>
              <a:rPr lang="en-US" sz="2800" dirty="0"/>
              <a:t>[pp. </a:t>
            </a:r>
            <a:r>
              <a:rPr lang="en-US" sz="2800" dirty="0" smtClean="0"/>
              <a:t>104–105]</a:t>
            </a:r>
            <a:endParaRPr lang="en-US" sz="2800" dirty="0"/>
          </a:p>
        </p:txBody>
      </p:sp>
    </p:spTree>
    <p:extLst>
      <p:ext uri="{BB962C8B-B14F-4D97-AF65-F5344CB8AC3E}">
        <p14:creationId xmlns:p14="http://schemas.microsoft.com/office/powerpoint/2010/main" val="3131977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u="sng" smtClean="0"/>
              <a:t>Multiple Hypothesis testing</a:t>
            </a:r>
          </a:p>
        </p:txBody>
      </p:sp>
      <p:sp>
        <p:nvSpPr>
          <p:cNvPr id="18435" name="TextBox 2"/>
          <p:cNvSpPr txBox="1">
            <a:spLocks noChangeArrowheads="1"/>
          </p:cNvSpPr>
          <p:nvPr/>
        </p:nvSpPr>
        <p:spPr bwMode="auto">
          <a:xfrm>
            <a:off x="1371600" y="1295400"/>
            <a:ext cx="6248400" cy="5078413"/>
          </a:xfrm>
          <a:prstGeom prst="rect">
            <a:avLst/>
          </a:prstGeom>
          <a:noFill/>
          <a:ln w="9525">
            <a:noFill/>
            <a:miter lim="800000"/>
            <a:headEnd/>
            <a:tailEnd/>
          </a:ln>
        </p:spPr>
        <p:txBody>
          <a:bodyPr>
            <a:spAutoFit/>
          </a:bodyPr>
          <a:lstStyle/>
          <a:p>
            <a:pPr algn="ctr"/>
            <a:r>
              <a:rPr lang="en-US" sz="2400">
                <a:solidFill>
                  <a:schemeClr val="tx1"/>
                </a:solidFill>
              </a:rPr>
              <a:t>Multiple efficacy endpoints /outcomes</a:t>
            </a:r>
          </a:p>
          <a:p>
            <a:pPr algn="ctr"/>
            <a:endParaRPr lang="en-US" sz="2400">
              <a:solidFill>
                <a:schemeClr val="tx1"/>
              </a:solidFill>
            </a:endParaRPr>
          </a:p>
          <a:p>
            <a:pPr algn="ctr"/>
            <a:r>
              <a:rPr lang="en-US" sz="2400">
                <a:solidFill>
                  <a:schemeClr val="tx1"/>
                </a:solidFill>
              </a:rPr>
              <a:t>Multiple safety endpoints/outcomes</a:t>
            </a:r>
          </a:p>
          <a:p>
            <a:pPr algn="ctr"/>
            <a:endParaRPr lang="en-US" sz="2400">
              <a:solidFill>
                <a:schemeClr val="tx1"/>
              </a:solidFill>
            </a:endParaRPr>
          </a:p>
          <a:p>
            <a:pPr algn="ctr"/>
            <a:r>
              <a:rPr lang="en-US" sz="2400">
                <a:solidFill>
                  <a:schemeClr val="tx1"/>
                </a:solidFill>
              </a:rPr>
              <a:t>Multiple treatment arms and/or doses </a:t>
            </a:r>
          </a:p>
          <a:p>
            <a:pPr algn="ctr"/>
            <a:endParaRPr lang="en-US" sz="2400">
              <a:solidFill>
                <a:schemeClr val="tx1"/>
              </a:solidFill>
            </a:endParaRPr>
          </a:p>
          <a:p>
            <a:pPr algn="ctr"/>
            <a:r>
              <a:rPr lang="en-US" sz="2400">
                <a:solidFill>
                  <a:schemeClr val="tx1"/>
                </a:solidFill>
              </a:rPr>
              <a:t>Multiple interim analyses</a:t>
            </a:r>
          </a:p>
          <a:p>
            <a:pPr algn="ctr"/>
            <a:endParaRPr lang="en-US" sz="2400">
              <a:solidFill>
                <a:schemeClr val="tx1"/>
              </a:solidFill>
            </a:endParaRPr>
          </a:p>
          <a:p>
            <a:pPr algn="ctr"/>
            <a:r>
              <a:rPr lang="en-US" sz="2400">
                <a:solidFill>
                  <a:schemeClr val="tx1"/>
                </a:solidFill>
              </a:rPr>
              <a:t>Multiple patient subgroups </a:t>
            </a:r>
          </a:p>
          <a:p>
            <a:pPr algn="ctr"/>
            <a:endParaRPr lang="en-US" sz="2400">
              <a:solidFill>
                <a:schemeClr val="tx1"/>
              </a:solidFill>
            </a:endParaRPr>
          </a:p>
          <a:p>
            <a:pPr algn="ctr"/>
            <a:r>
              <a:rPr lang="en-US" sz="2400">
                <a:solidFill>
                  <a:schemeClr val="tx1"/>
                </a:solidFill>
              </a:rPr>
              <a:t>Multiple analyses </a:t>
            </a:r>
          </a:p>
          <a:p>
            <a:pPr algn="ctr"/>
            <a:endParaRPr lang="en-US" sz="2400">
              <a:solidFill>
                <a:schemeClr val="tx1"/>
              </a:solidFill>
            </a:endParaRPr>
          </a:p>
          <a:p>
            <a:pPr algn="ctr"/>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973216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4400" cy="608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934200" y="304800"/>
            <a:ext cx="9144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069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98438"/>
            <a:ext cx="8077200" cy="639762"/>
          </a:xfrm>
        </p:spPr>
        <p:txBody>
          <a:bodyPr/>
          <a:lstStyle/>
          <a:p>
            <a:pPr eaLnBrk="1" hangingPunct="1"/>
            <a:r>
              <a:rPr lang="en-US" sz="3600" u="sng" dirty="0" smtClean="0">
                <a:latin typeface="Times New Roman" pitchFamily="18" charset="0"/>
              </a:rPr>
              <a:t>Multiple Testing</a:t>
            </a:r>
          </a:p>
        </p:txBody>
      </p:sp>
      <p:sp>
        <p:nvSpPr>
          <p:cNvPr id="23555" name="Rectangle 3"/>
          <p:cNvSpPr>
            <a:spLocks noGrp="1" noChangeArrowheads="1"/>
          </p:cNvSpPr>
          <p:nvPr>
            <p:ph type="body" sz="half" idx="1"/>
          </p:nvPr>
        </p:nvSpPr>
        <p:spPr>
          <a:xfrm>
            <a:off x="152400" y="838200"/>
            <a:ext cx="8915400" cy="1295400"/>
          </a:xfrm>
        </p:spPr>
        <p:txBody>
          <a:bodyPr/>
          <a:lstStyle/>
          <a:p>
            <a:pPr eaLnBrk="1" hangingPunct="1">
              <a:buFontTx/>
              <a:buNone/>
            </a:pPr>
            <a:r>
              <a:rPr lang="en-US" sz="2400" dirty="0">
                <a:latin typeface="Times New Roman" pitchFamily="18" charset="0"/>
              </a:rPr>
              <a:t>O</a:t>
            </a:r>
            <a:r>
              <a:rPr lang="en-US" sz="2400" dirty="0" smtClean="0">
                <a:latin typeface="Times New Roman" pitchFamily="18" charset="0"/>
              </a:rPr>
              <a:t>ut of </a:t>
            </a:r>
            <a:r>
              <a:rPr lang="en-US" sz="2400" b="1" dirty="0" smtClean="0">
                <a:latin typeface="Times New Roman" pitchFamily="18" charset="0"/>
              </a:rPr>
              <a:t>m</a:t>
            </a:r>
            <a:r>
              <a:rPr lang="en-US" sz="2400" dirty="0" smtClean="0">
                <a:latin typeface="Times New Roman" pitchFamily="18" charset="0"/>
              </a:rPr>
              <a:t> (independent) tests, if one declare “significance” if p&lt; 0.05,  below are the number of tests significant by chance alone (FWER), when all null hypotheses are true (assumes independence).</a:t>
            </a:r>
          </a:p>
        </p:txBody>
      </p:sp>
      <p:graphicFrame>
        <p:nvGraphicFramePr>
          <p:cNvPr id="25649" name="Group 49"/>
          <p:cNvGraphicFramePr>
            <a:graphicFrameLocks noGrp="1"/>
          </p:cNvGraphicFramePr>
          <p:nvPr>
            <p:ph sz="half" idx="2"/>
            <p:extLst/>
          </p:nvPr>
        </p:nvGraphicFramePr>
        <p:xfrm>
          <a:off x="2590800" y="2133600"/>
          <a:ext cx="5257800" cy="4267200"/>
        </p:xfrm>
        <a:graphic>
          <a:graphicData uri="http://schemas.openxmlformats.org/drawingml/2006/table">
            <a:tbl>
              <a:tblPr/>
              <a:tblGrid>
                <a:gridCol w="1631731">
                  <a:extLst>
                    <a:ext uri="{9D8B030D-6E8A-4147-A177-3AD203B41FA5}">
                      <a16:colId xmlns:a16="http://schemas.microsoft.com/office/drawing/2014/main" xmlns="" val="20000"/>
                    </a:ext>
                  </a:extLst>
                </a:gridCol>
                <a:gridCol w="3626069">
                  <a:extLst>
                    <a:ext uri="{9D8B030D-6E8A-4147-A177-3AD203B41FA5}">
                      <a16:colId xmlns:a16="http://schemas.microsoft.com/office/drawing/2014/main" xmlns=""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tests=m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Probability reject at least one=FWER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0.0500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0.0975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0.1426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0.1855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0.2262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0.4013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0.6415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0.7226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0.9231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1-(0.95)</a:t>
                      </a:r>
                      <a:r>
                        <a:rPr kumimoji="0" lang="en-US" sz="1800" b="0" i="0" u="none" strike="noStrike" cap="none" normalizeH="0" baseline="30000" dirty="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1042976"/>
                  </a:ext>
                </a:extLst>
              </a:tr>
            </a:tbl>
          </a:graphicData>
        </a:graphic>
      </p:graphicFrame>
    </p:spTree>
    <p:extLst>
      <p:ext uri="{BB962C8B-B14F-4D97-AF65-F5344CB8AC3E}">
        <p14:creationId xmlns:p14="http://schemas.microsoft.com/office/powerpoint/2010/main" val="1714821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39" y="152400"/>
            <a:ext cx="8229600" cy="1143000"/>
          </a:xfrm>
        </p:spPr>
        <p:txBody>
          <a:bodyPr/>
          <a:lstStyle/>
          <a:p>
            <a:r>
              <a:rPr lang="en-US" dirty="0" smtClean="0"/>
              <a:t>Exploratory vs confirmatory</a:t>
            </a:r>
            <a:br>
              <a:rPr lang="en-US" dirty="0" smtClean="0"/>
            </a:br>
            <a:r>
              <a:rPr lang="en-US" dirty="0" smtClean="0"/>
              <a:t>protein example</a:t>
            </a:r>
            <a:endParaRPr lang="en-US" dirty="0"/>
          </a:p>
        </p:txBody>
      </p:sp>
      <p:graphicFrame>
        <p:nvGraphicFramePr>
          <p:cNvPr id="3" name="Table 2"/>
          <p:cNvGraphicFramePr>
            <a:graphicFrameLocks noGrp="1"/>
          </p:cNvGraphicFramePr>
          <p:nvPr>
            <p:extLst/>
          </p:nvPr>
        </p:nvGraphicFramePr>
        <p:xfrm>
          <a:off x="838200" y="1905000"/>
          <a:ext cx="7391399" cy="4412760"/>
        </p:xfrm>
        <a:graphic>
          <a:graphicData uri="http://schemas.openxmlformats.org/drawingml/2006/table">
            <a:tbl>
              <a:tblPr>
                <a:tableStyleId>{5C22544A-7EE6-4342-B048-85BDC9FD1C3A}</a:tableStyleId>
              </a:tblPr>
              <a:tblGrid>
                <a:gridCol w="4838449">
                  <a:extLst>
                    <a:ext uri="{9D8B030D-6E8A-4147-A177-3AD203B41FA5}">
                      <a16:colId xmlns:a16="http://schemas.microsoft.com/office/drawing/2014/main" xmlns="" val="20000"/>
                    </a:ext>
                  </a:extLst>
                </a:gridCol>
                <a:gridCol w="802356">
                  <a:extLst>
                    <a:ext uri="{9D8B030D-6E8A-4147-A177-3AD203B41FA5}">
                      <a16:colId xmlns:a16="http://schemas.microsoft.com/office/drawing/2014/main" xmlns="" val="20001"/>
                    </a:ext>
                  </a:extLst>
                </a:gridCol>
                <a:gridCol w="1021180">
                  <a:extLst>
                    <a:ext uri="{9D8B030D-6E8A-4147-A177-3AD203B41FA5}">
                      <a16:colId xmlns:a16="http://schemas.microsoft.com/office/drawing/2014/main" xmlns="" val="20002"/>
                    </a:ext>
                  </a:extLst>
                </a:gridCol>
                <a:gridCol w="729414">
                  <a:extLst>
                    <a:ext uri="{9D8B030D-6E8A-4147-A177-3AD203B41FA5}">
                      <a16:colId xmlns:a16="http://schemas.microsoft.com/office/drawing/2014/main" xmlns="" val="20003"/>
                    </a:ext>
                  </a:extLst>
                </a:gridCol>
              </a:tblGrid>
              <a:tr h="228600">
                <a:tc>
                  <a:txBody>
                    <a:bodyPr/>
                    <a:lstStyle/>
                    <a:p>
                      <a:pPr marL="0" marR="0" algn="ctr">
                        <a:spcBef>
                          <a:spcPts val="0"/>
                        </a:spcBef>
                        <a:spcAft>
                          <a:spcPts val="0"/>
                        </a:spcAft>
                      </a:pPr>
                      <a:r>
                        <a:rPr lang="en-US" sz="1100" u="sng" dirty="0">
                          <a:effectLst/>
                        </a:rPr>
                        <a:t>Protein name</a:t>
                      </a:r>
                      <a:endParaRPr lang="en-US" sz="1200" dirty="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u="sng" dirty="0" err="1">
                          <a:effectLst/>
                        </a:rPr>
                        <a:t>Atril</a:t>
                      </a:r>
                      <a:r>
                        <a:rPr lang="en-US" sz="1100" u="sng" dirty="0">
                          <a:effectLst/>
                        </a:rPr>
                        <a:t> fib</a:t>
                      </a:r>
                      <a:endParaRPr lang="en-US" sz="1200" dirty="0">
                        <a:effectLst/>
                        <a:latin typeface="Times New Roman"/>
                        <a:ea typeface="Times New Roman"/>
                      </a:endParaRPr>
                    </a:p>
                  </a:txBody>
                  <a:tcPr marL="19050" marR="19050" marT="0" marB="0"/>
                </a:tc>
                <a:tc>
                  <a:txBody>
                    <a:bodyPr/>
                    <a:lstStyle/>
                    <a:p>
                      <a:pPr marL="0" marR="0" algn="ctr">
                        <a:spcBef>
                          <a:spcPts val="0"/>
                        </a:spcBef>
                        <a:spcAft>
                          <a:spcPts val="0"/>
                        </a:spcAft>
                      </a:pPr>
                      <a:r>
                        <a:rPr lang="en-US" sz="900" u="sng">
                          <a:effectLst/>
                        </a:rPr>
                        <a:t>Atherosclerosis</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u="sng">
                          <a:effectLst/>
                        </a:rPr>
                        <a:t>p value</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00"/>
                  </a:ext>
                </a:extLst>
              </a:tr>
              <a:tr h="209208">
                <a:tc>
                  <a:txBody>
                    <a:bodyPr/>
                    <a:lstStyle/>
                    <a:p>
                      <a:pPr marL="0" marR="0" algn="ctr">
                        <a:spcBef>
                          <a:spcPts val="0"/>
                        </a:spcBef>
                        <a:spcAft>
                          <a:spcPts val="0"/>
                        </a:spcAft>
                      </a:pPr>
                      <a:r>
                        <a:rPr lang="en-US" sz="1100" dirty="0">
                          <a:effectLst/>
                        </a:rPr>
                        <a:t>RAS </a:t>
                      </a:r>
                      <a:r>
                        <a:rPr lang="en-US" sz="1100" dirty="0" err="1">
                          <a:effectLst/>
                        </a:rPr>
                        <a:t>guanyl</a:t>
                      </a:r>
                      <a:r>
                        <a:rPr lang="en-US" sz="1100" dirty="0">
                          <a:effectLst/>
                        </a:rPr>
                        <a:t>-releasing protein 2</a:t>
                      </a:r>
                      <a:endParaRPr lang="en-US" sz="1200" dirty="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33.3%</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1"/>
                  </a:ext>
                </a:extLst>
              </a:tr>
              <a:tr h="209208">
                <a:tc>
                  <a:txBody>
                    <a:bodyPr/>
                    <a:lstStyle/>
                    <a:p>
                      <a:pPr marL="0" marR="0" algn="ctr">
                        <a:spcBef>
                          <a:spcPts val="0"/>
                        </a:spcBef>
                        <a:spcAft>
                          <a:spcPts val="0"/>
                        </a:spcAft>
                      </a:pPr>
                      <a:r>
                        <a:rPr lang="en-US" sz="1100">
                          <a:effectLst/>
                        </a:rPr>
                        <a:t>Glutathione S-transferase P</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38.9%</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2"/>
                  </a:ext>
                </a:extLst>
              </a:tr>
              <a:tr h="209208">
                <a:tc>
                  <a:txBody>
                    <a:bodyPr/>
                    <a:lstStyle/>
                    <a:p>
                      <a:pPr marL="0" marR="0" algn="ctr">
                        <a:spcBef>
                          <a:spcPts val="0"/>
                        </a:spcBef>
                        <a:spcAft>
                          <a:spcPts val="0"/>
                        </a:spcAft>
                      </a:pPr>
                      <a:r>
                        <a:rPr lang="en-US" sz="1100">
                          <a:effectLst/>
                        </a:rPr>
                        <a:t>Selenium-binding protein 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22.2%</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3"/>
                  </a:ext>
                </a:extLst>
              </a:tr>
              <a:tr h="209208">
                <a:tc>
                  <a:txBody>
                    <a:bodyPr/>
                    <a:lstStyle/>
                    <a:p>
                      <a:pPr marL="0" marR="0" algn="ctr">
                        <a:spcBef>
                          <a:spcPts val="0"/>
                        </a:spcBef>
                        <a:spcAft>
                          <a:spcPts val="0"/>
                        </a:spcAft>
                      </a:pPr>
                      <a:r>
                        <a:rPr lang="en-US" sz="1100">
                          <a:effectLst/>
                        </a:rPr>
                        <a:t>Nucleosome assembly protein 1-like 4</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16.7%</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4"/>
                  </a:ext>
                </a:extLst>
              </a:tr>
              <a:tr h="209208">
                <a:tc>
                  <a:txBody>
                    <a:bodyPr/>
                    <a:lstStyle/>
                    <a:p>
                      <a:pPr marL="0" marR="0" algn="ctr">
                        <a:spcBef>
                          <a:spcPts val="0"/>
                        </a:spcBef>
                        <a:spcAft>
                          <a:spcPts val="0"/>
                        </a:spcAft>
                      </a:pPr>
                      <a:r>
                        <a:rPr lang="en-US" sz="1100">
                          <a:effectLst/>
                        </a:rPr>
                        <a:t>Integrin beta;Integrin beta-2</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11.1%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5"/>
                  </a:ext>
                </a:extLst>
              </a:tr>
              <a:tr h="209208">
                <a:tc>
                  <a:txBody>
                    <a:bodyPr/>
                    <a:lstStyle/>
                    <a:p>
                      <a:pPr marL="0" marR="0" algn="ctr">
                        <a:spcBef>
                          <a:spcPts val="0"/>
                        </a:spcBef>
                        <a:spcAft>
                          <a:spcPts val="0"/>
                        </a:spcAft>
                      </a:pPr>
                      <a:r>
                        <a:rPr lang="en-US" sz="1100">
                          <a:effectLst/>
                        </a:rPr>
                        <a:t>Spectrin alpha chain, non-erythrocytic 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11.1%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6"/>
                  </a:ext>
                </a:extLst>
              </a:tr>
              <a:tr h="209208">
                <a:tc>
                  <a:txBody>
                    <a:bodyPr/>
                    <a:lstStyle/>
                    <a:p>
                      <a:pPr marL="0" marR="0" algn="ctr">
                        <a:spcBef>
                          <a:spcPts val="0"/>
                        </a:spcBef>
                        <a:spcAft>
                          <a:spcPts val="0"/>
                        </a:spcAft>
                      </a:pPr>
                      <a:r>
                        <a:rPr lang="en-US" sz="1100">
                          <a:effectLst/>
                        </a:rPr>
                        <a:t>Pituitary tumor-transforming gene 1 protein-interacting </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11.1%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7"/>
                  </a:ext>
                </a:extLst>
              </a:tr>
              <a:tr h="209208">
                <a:tc>
                  <a:txBody>
                    <a:bodyPr/>
                    <a:lstStyle/>
                    <a:p>
                      <a:pPr marL="0" marR="0" algn="ctr">
                        <a:spcBef>
                          <a:spcPts val="0"/>
                        </a:spcBef>
                        <a:spcAft>
                          <a:spcPts val="0"/>
                        </a:spcAft>
                      </a:pPr>
                      <a:r>
                        <a:rPr lang="en-US" sz="1100">
                          <a:effectLst/>
                        </a:rPr>
                        <a:t>WW domain-binding protein 2</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16.7%</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0.0000</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8"/>
                  </a:ext>
                </a:extLst>
              </a:tr>
              <a:tr h="209208">
                <a:tc>
                  <a:txBody>
                    <a:bodyPr/>
                    <a:lstStyle/>
                    <a:p>
                      <a:pPr marL="0" marR="0" algn="ctr">
                        <a:spcBef>
                          <a:spcPts val="0"/>
                        </a:spcBef>
                        <a:spcAft>
                          <a:spcPts val="0"/>
                        </a:spcAft>
                      </a:pPr>
                      <a:r>
                        <a:rPr lang="en-US" sz="1100">
                          <a:effectLst/>
                        </a:rPr>
                        <a:t>Syntaxin-4</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5.6%</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0.0006</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09"/>
                  </a:ext>
                </a:extLst>
              </a:tr>
              <a:tr h="209208">
                <a:tc>
                  <a:txBody>
                    <a:bodyPr/>
                    <a:lstStyle/>
                    <a:p>
                      <a:pPr marL="0" marR="0" algn="ctr">
                        <a:spcBef>
                          <a:spcPts val="0"/>
                        </a:spcBef>
                        <a:spcAft>
                          <a:spcPts val="0"/>
                        </a:spcAft>
                      </a:pPr>
                      <a:r>
                        <a:rPr lang="en-US" sz="1100">
                          <a:effectLst/>
                        </a:rPr>
                        <a:t>CD9 antigen</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27.8%</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0.0013</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10"/>
                  </a:ext>
                </a:extLst>
              </a:tr>
              <a:tr h="209208">
                <a:tc>
                  <a:txBody>
                    <a:bodyPr/>
                    <a:lstStyle/>
                    <a:p>
                      <a:pPr marL="0" marR="0" algn="ctr">
                        <a:spcBef>
                          <a:spcPts val="0"/>
                        </a:spcBef>
                        <a:spcAft>
                          <a:spcPts val="0"/>
                        </a:spcAft>
                      </a:pPr>
                      <a:r>
                        <a:rPr lang="en-US" sz="1100">
                          <a:effectLst/>
                        </a:rPr>
                        <a:t>ATP synthase-coupling factor 6, mitochondrial</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27.8%</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0.0013</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11"/>
                  </a:ext>
                </a:extLst>
              </a:tr>
              <a:tr h="209208">
                <a:tc>
                  <a:txBody>
                    <a:bodyPr/>
                    <a:lstStyle/>
                    <a:p>
                      <a:pPr marL="0" marR="0" algn="ctr">
                        <a:spcBef>
                          <a:spcPts val="0"/>
                        </a:spcBef>
                        <a:spcAft>
                          <a:spcPts val="0"/>
                        </a:spcAft>
                      </a:pPr>
                      <a:r>
                        <a:rPr lang="en-US" sz="1100">
                          <a:effectLst/>
                        </a:rPr>
                        <a:t>Flotillin-1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77.8%</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solidFill>
                            <a:srgbClr val="FF0000"/>
                          </a:solidFill>
                          <a:effectLst/>
                        </a:rPr>
                        <a:t>0.0037</a:t>
                      </a:r>
                      <a:endParaRPr lang="en-US" sz="1200" dirty="0">
                        <a:solidFill>
                          <a:srgbClr val="FF0000"/>
                        </a:solidFill>
                        <a:effectLst/>
                        <a:latin typeface="Times New Roman"/>
                        <a:ea typeface="Times New Roman"/>
                      </a:endParaRPr>
                    </a:p>
                  </a:txBody>
                  <a:tcPr marL="19050" marR="19050" marT="0" marB="0"/>
                </a:tc>
                <a:extLst>
                  <a:ext uri="{0D108BD9-81ED-4DB2-BD59-A6C34878D82A}">
                    <a16:rowId xmlns:a16="http://schemas.microsoft.com/office/drawing/2014/main" xmlns="" val="10012"/>
                  </a:ext>
                </a:extLst>
              </a:tr>
              <a:tr h="209208">
                <a:tc>
                  <a:txBody>
                    <a:bodyPr/>
                    <a:lstStyle/>
                    <a:p>
                      <a:pPr marL="0" marR="0" algn="ctr">
                        <a:spcBef>
                          <a:spcPts val="0"/>
                        </a:spcBef>
                        <a:spcAft>
                          <a:spcPts val="0"/>
                        </a:spcAft>
                      </a:pPr>
                      <a:r>
                        <a:rPr lang="en-US" sz="1100">
                          <a:effectLst/>
                        </a:rPr>
                        <a:t>Aconitate hydratase, mitochondrial</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38.9%</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0.1142</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3"/>
                  </a:ext>
                </a:extLst>
              </a:tr>
              <a:tr h="209208">
                <a:tc>
                  <a:txBody>
                    <a:bodyPr/>
                    <a:lstStyle/>
                    <a:p>
                      <a:pPr marL="0" marR="0" algn="ctr">
                        <a:spcBef>
                          <a:spcPts val="0"/>
                        </a:spcBef>
                        <a:spcAft>
                          <a:spcPts val="0"/>
                        </a:spcAft>
                      </a:pPr>
                      <a:r>
                        <a:rPr lang="en-US" sz="1100">
                          <a:effectLst/>
                        </a:rPr>
                        <a:t>Fructose-bisphosphate aldolase C</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94.4%</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0.4402</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4"/>
                  </a:ext>
                </a:extLst>
              </a:tr>
              <a:tr h="209208">
                <a:tc>
                  <a:txBody>
                    <a:bodyPr/>
                    <a:lstStyle/>
                    <a:p>
                      <a:pPr marL="0" marR="0" algn="ctr">
                        <a:spcBef>
                          <a:spcPts val="0"/>
                        </a:spcBef>
                        <a:spcAft>
                          <a:spcPts val="0"/>
                        </a:spcAft>
                      </a:pPr>
                      <a:r>
                        <a:rPr lang="en-US" sz="1100">
                          <a:effectLst/>
                        </a:rPr>
                        <a:t>Alpha-adducin</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50.0%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1.0000</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5"/>
                  </a:ext>
                </a:extLst>
              </a:tr>
              <a:tr h="209208">
                <a:tc>
                  <a:txBody>
                    <a:bodyPr/>
                    <a:lstStyle/>
                    <a:p>
                      <a:pPr marL="0" marR="0" algn="ctr">
                        <a:spcBef>
                          <a:spcPts val="0"/>
                        </a:spcBef>
                        <a:spcAft>
                          <a:spcPts val="0"/>
                        </a:spcAft>
                      </a:pPr>
                      <a:r>
                        <a:rPr lang="en-US" sz="1100">
                          <a:effectLst/>
                        </a:rPr>
                        <a:t>40S ribosomal protein SA</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1.0000</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6"/>
                  </a:ext>
                </a:extLst>
              </a:tr>
              <a:tr h="209208">
                <a:tc>
                  <a:txBody>
                    <a:bodyPr/>
                    <a:lstStyle/>
                    <a:p>
                      <a:pPr marL="0" marR="0" algn="ctr">
                        <a:spcBef>
                          <a:spcPts val="0"/>
                        </a:spcBef>
                        <a:spcAft>
                          <a:spcPts val="0"/>
                        </a:spcAft>
                      </a:pPr>
                      <a:r>
                        <a:rPr lang="en-US" sz="1100">
                          <a:effectLst/>
                        </a:rPr>
                        <a:t>Abl interactor 1</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1.0000</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7"/>
                  </a:ext>
                </a:extLst>
              </a:tr>
              <a:tr h="209208">
                <a:tc>
                  <a:txBody>
                    <a:bodyPr/>
                    <a:lstStyle/>
                    <a:p>
                      <a:pPr marL="0" marR="0" algn="ctr">
                        <a:spcBef>
                          <a:spcPts val="0"/>
                        </a:spcBef>
                        <a:spcAft>
                          <a:spcPts val="0"/>
                        </a:spcAft>
                      </a:pPr>
                      <a:r>
                        <a:rPr lang="en-US" sz="1100">
                          <a:effectLst/>
                        </a:rPr>
                        <a:t>Bone marrow proteoglycan;Eosinophil granule major basic</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1.0000</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8"/>
                  </a:ext>
                </a:extLst>
              </a:tr>
              <a:tr h="209208">
                <a:tc>
                  <a:txBody>
                    <a:bodyPr/>
                    <a:lstStyle/>
                    <a:p>
                      <a:pPr marL="0" marR="0" algn="ctr">
                        <a:spcBef>
                          <a:spcPts val="0"/>
                        </a:spcBef>
                        <a:spcAft>
                          <a:spcPts val="0"/>
                        </a:spcAft>
                      </a:pPr>
                      <a:r>
                        <a:rPr lang="en-US" sz="1100">
                          <a:effectLst/>
                        </a:rPr>
                        <a:t>Tubulin alpha-4A chain</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a:effectLst/>
                        </a:rPr>
                        <a:t>1.0000</a:t>
                      </a:r>
                      <a:endParaRPr lang="en-US" sz="1200">
                        <a:effectLst/>
                        <a:latin typeface="Times New Roman"/>
                        <a:ea typeface="Times New Roman"/>
                      </a:endParaRPr>
                    </a:p>
                  </a:txBody>
                  <a:tcPr marL="19050" marR="19050" marT="0" marB="0"/>
                </a:tc>
                <a:extLst>
                  <a:ext uri="{0D108BD9-81ED-4DB2-BD59-A6C34878D82A}">
                    <a16:rowId xmlns:a16="http://schemas.microsoft.com/office/drawing/2014/main" xmlns="" val="10019"/>
                  </a:ext>
                </a:extLst>
              </a:tr>
              <a:tr h="209208">
                <a:tc>
                  <a:txBody>
                    <a:bodyPr/>
                    <a:lstStyle/>
                    <a:p>
                      <a:pPr marL="0" marR="0" algn="ctr">
                        <a:spcBef>
                          <a:spcPts val="0"/>
                        </a:spcBef>
                        <a:spcAft>
                          <a:spcPts val="0"/>
                        </a:spcAft>
                      </a:pPr>
                      <a:r>
                        <a:rPr lang="en-US" sz="1100" dirty="0">
                          <a:effectLst/>
                        </a:rPr>
                        <a:t>… (750 proteins total)</a:t>
                      </a:r>
                      <a:endParaRPr lang="en-US" sz="1200" dirty="0">
                        <a:effectLst/>
                        <a:latin typeface="Times New Roman"/>
                        <a:ea typeface="Times New Roman"/>
                      </a:endParaRPr>
                    </a:p>
                  </a:txBody>
                  <a:tcPr marL="19050" marR="19050" marT="0" marB="0"/>
                </a:tc>
                <a:tc>
                  <a:txBody>
                    <a:bodyPr/>
                    <a:lstStyle/>
                    <a:p>
                      <a:pPr marL="0" marR="0" algn="r">
                        <a:spcBef>
                          <a:spcPts val="0"/>
                        </a:spcBef>
                        <a:spcAft>
                          <a:spcPts val="0"/>
                        </a:spcAft>
                      </a:pPr>
                      <a:r>
                        <a:rPr lang="en-US" sz="1100">
                          <a:effectLst/>
                        </a:rPr>
                        <a:t> </a:t>
                      </a:r>
                      <a:endParaRPr lang="en-US" sz="1200">
                        <a:effectLst/>
                        <a:latin typeface="Times New Roman"/>
                        <a:ea typeface="Times New Roman"/>
                      </a:endParaRPr>
                    </a:p>
                  </a:txBody>
                  <a:tcPr marL="19050" marR="19050" marT="0" marB="0"/>
                </a:tc>
                <a:tc>
                  <a:txBody>
                    <a:bodyPr/>
                    <a:lstStyle/>
                    <a:p>
                      <a:pPr marL="0" marR="0" algn="r">
                        <a:spcBef>
                          <a:spcPts val="0"/>
                        </a:spcBef>
                        <a:spcAft>
                          <a:spcPts val="0"/>
                        </a:spcAft>
                      </a:pPr>
                      <a:r>
                        <a:rPr lang="en-US" sz="1100">
                          <a:effectLst/>
                        </a:rPr>
                        <a:t> </a:t>
                      </a:r>
                      <a:endParaRPr lang="en-US" sz="1200">
                        <a:effectLst/>
                        <a:latin typeface="Times New Roman"/>
                        <a:ea typeface="Times New Roman"/>
                      </a:endParaRPr>
                    </a:p>
                  </a:txBody>
                  <a:tcPr marL="19050" marR="19050" marT="0" marB="0"/>
                </a:tc>
                <a:tc>
                  <a:txBody>
                    <a:bodyPr/>
                    <a:lstStyle/>
                    <a:p>
                      <a:pPr marL="0" marR="0" algn="ctr">
                        <a:spcBef>
                          <a:spcPts val="0"/>
                        </a:spcBef>
                        <a:spcAft>
                          <a:spcPts val="0"/>
                        </a:spcAft>
                      </a:pPr>
                      <a:r>
                        <a:rPr lang="en-US" sz="1100" dirty="0">
                          <a:effectLst/>
                        </a:rPr>
                        <a:t> </a:t>
                      </a:r>
                      <a:endParaRPr lang="en-US" sz="1200" dirty="0">
                        <a:effectLst/>
                        <a:latin typeface="Times New Roman"/>
                        <a:ea typeface="Times New Roman"/>
                      </a:endParaRPr>
                    </a:p>
                  </a:txBody>
                  <a:tcPr marL="19050" marR="19050" marT="0" marB="0"/>
                </a:tc>
                <a:extLst>
                  <a:ext uri="{0D108BD9-81ED-4DB2-BD59-A6C34878D82A}">
                    <a16:rowId xmlns:a16="http://schemas.microsoft.com/office/drawing/2014/main" xmlns="" val="10020"/>
                  </a:ext>
                </a:extLst>
              </a:tr>
            </a:tbl>
          </a:graphicData>
        </a:graphic>
      </p:graphicFrame>
      <p:sp>
        <p:nvSpPr>
          <p:cNvPr id="4" name="TextBox 3"/>
          <p:cNvSpPr txBox="1"/>
          <p:nvPr/>
        </p:nvSpPr>
        <p:spPr>
          <a:xfrm>
            <a:off x="533400" y="1344927"/>
            <a:ext cx="8153400" cy="369332"/>
          </a:xfrm>
          <a:prstGeom prst="rect">
            <a:avLst/>
          </a:prstGeom>
          <a:noFill/>
        </p:spPr>
        <p:txBody>
          <a:bodyPr wrap="square" rtlCol="0">
            <a:spAutoFit/>
          </a:bodyPr>
          <a:lstStyle/>
          <a:p>
            <a:r>
              <a:rPr lang="en-US" dirty="0" smtClean="0">
                <a:solidFill>
                  <a:schemeClr val="tx2"/>
                </a:solidFill>
              </a:rPr>
              <a:t>750 proteins are compared between two groups – 12 are significant at p &lt; 0.05 </a:t>
            </a:r>
            <a:endParaRPr lang="en-US" dirty="0">
              <a:solidFill>
                <a:schemeClr val="tx2"/>
              </a:solidFill>
            </a:endParaRPr>
          </a:p>
        </p:txBody>
      </p:sp>
      <p:sp>
        <p:nvSpPr>
          <p:cNvPr id="5" name="TextBox 4"/>
          <p:cNvSpPr txBox="1"/>
          <p:nvPr/>
        </p:nvSpPr>
        <p:spPr>
          <a:xfrm>
            <a:off x="596773" y="6235812"/>
            <a:ext cx="7937627" cy="369332"/>
          </a:xfrm>
          <a:prstGeom prst="rect">
            <a:avLst/>
          </a:prstGeom>
          <a:noFill/>
        </p:spPr>
        <p:txBody>
          <a:bodyPr wrap="square" rtlCol="0">
            <a:spAutoFit/>
          </a:bodyPr>
          <a:lstStyle/>
          <a:p>
            <a:r>
              <a:rPr lang="en-US" dirty="0" smtClean="0"/>
              <a:t>Must use stricter criteria (</a:t>
            </a:r>
            <a:r>
              <a:rPr lang="en-US" dirty="0" err="1" smtClean="0"/>
              <a:t>Benjamini,Hochberg</a:t>
            </a:r>
            <a:r>
              <a:rPr lang="en-US" dirty="0" smtClean="0"/>
              <a:t>…) and </a:t>
            </a:r>
            <a:r>
              <a:rPr lang="en-US" b="1" dirty="0" smtClean="0"/>
              <a:t>validate </a:t>
            </a:r>
            <a:r>
              <a:rPr lang="en-US" dirty="0" smtClean="0"/>
              <a:t>on new data</a:t>
            </a:r>
            <a:endParaRPr lang="en-US" dirty="0"/>
          </a:p>
        </p:txBody>
      </p:sp>
    </p:spTree>
    <p:extLst>
      <p:ext uri="{BB962C8B-B14F-4D97-AF65-F5344CB8AC3E}">
        <p14:creationId xmlns:p14="http://schemas.microsoft.com/office/powerpoint/2010/main" val="2711154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26067"/>
          </a:xfrm>
        </p:spPr>
        <p:txBody>
          <a:bodyPr/>
          <a:lstStyle/>
          <a:p>
            <a:r>
              <a:rPr lang="en-US" dirty="0" err="1" smtClean="0"/>
              <a:t>Prevagen</a:t>
            </a:r>
            <a:r>
              <a:rPr lang="en-US" dirty="0" smtClean="0"/>
              <a:t> &amp; multiple testing</a:t>
            </a:r>
            <a:br>
              <a:rPr lang="en-US" dirty="0" smtClean="0"/>
            </a:br>
            <a:r>
              <a:rPr lang="en-US" sz="1600" dirty="0" smtClean="0"/>
              <a:t>(Washington Post – 11 Sept 2021) </a:t>
            </a:r>
            <a:endParaRPr lang="en-US" sz="1600" dirty="0"/>
          </a:p>
        </p:txBody>
      </p:sp>
      <p:sp>
        <p:nvSpPr>
          <p:cNvPr id="3" name="TextBox 2"/>
          <p:cNvSpPr txBox="1"/>
          <p:nvPr/>
        </p:nvSpPr>
        <p:spPr>
          <a:xfrm>
            <a:off x="228600" y="1202267"/>
            <a:ext cx="8763000" cy="5386090"/>
          </a:xfrm>
          <a:prstGeom prst="rect">
            <a:avLst/>
          </a:prstGeom>
          <a:noFill/>
        </p:spPr>
        <p:txBody>
          <a:bodyPr wrap="square" rtlCol="0">
            <a:spAutoFit/>
          </a:bodyPr>
          <a:lstStyle/>
          <a:p>
            <a:pPr algn="ctr"/>
            <a:r>
              <a:rPr lang="en-US" sz="3200" b="1" dirty="0"/>
              <a:t>Does the supplement </a:t>
            </a:r>
            <a:r>
              <a:rPr lang="en-US" sz="3200" b="1" dirty="0" err="1"/>
              <a:t>Prevagen</a:t>
            </a:r>
            <a:r>
              <a:rPr lang="en-US" sz="3200" b="1" dirty="0"/>
              <a:t> improve memory? A court case is asking that </a:t>
            </a:r>
            <a:r>
              <a:rPr lang="en-US" sz="3200" b="1" dirty="0" smtClean="0"/>
              <a:t>question</a:t>
            </a:r>
          </a:p>
          <a:p>
            <a:r>
              <a:rPr lang="en-US" sz="2400" b="1" dirty="0" smtClean="0">
                <a:solidFill>
                  <a:schemeClr val="tx1"/>
                </a:solidFill>
              </a:rPr>
              <a:t>Quincy </a:t>
            </a:r>
            <a:r>
              <a:rPr lang="en-US" sz="2400" b="1" dirty="0">
                <a:solidFill>
                  <a:schemeClr val="tx1"/>
                </a:solidFill>
              </a:rPr>
              <a:t>Bioscience describes the study as a randomized, double-blinded, placebo-controlled trial</a:t>
            </a:r>
            <a:r>
              <a:rPr lang="en-US" sz="2400" b="1" dirty="0" smtClean="0">
                <a:solidFill>
                  <a:schemeClr val="tx1"/>
                </a:solidFill>
              </a:rPr>
              <a:t>.</a:t>
            </a:r>
          </a:p>
          <a:p>
            <a:endParaRPr lang="en-US" sz="1200" dirty="0">
              <a:solidFill>
                <a:schemeClr val="tx1"/>
              </a:solidFill>
            </a:endParaRPr>
          </a:p>
          <a:p>
            <a:r>
              <a:rPr lang="en-US" sz="2400" b="1" dirty="0">
                <a:solidFill>
                  <a:schemeClr val="tx1"/>
                </a:solidFill>
              </a:rPr>
              <a:t>But, </a:t>
            </a:r>
            <a:r>
              <a:rPr lang="en-US" sz="2400" b="1" u="sng" dirty="0">
                <a:solidFill>
                  <a:schemeClr val="tx1"/>
                </a:solidFill>
                <a:hlinkClick r:id="rId2" tooltip="www.ftc.gov"/>
              </a:rPr>
              <a:t>according to the FTC and the New York attorney general</a:t>
            </a:r>
            <a:r>
              <a:rPr lang="en-US" sz="2400" b="1" dirty="0">
                <a:solidFill>
                  <a:schemeClr val="tx1"/>
                </a:solidFill>
              </a:rPr>
              <a:t>, the trial involved 218 subjects taking either 10 milligrams of </a:t>
            </a:r>
            <a:r>
              <a:rPr lang="en-US" sz="2400" b="1" dirty="0" err="1">
                <a:solidFill>
                  <a:schemeClr val="tx1"/>
                </a:solidFill>
              </a:rPr>
              <a:t>Prevagen</a:t>
            </a:r>
            <a:r>
              <a:rPr lang="en-US" sz="2400" b="1" dirty="0">
                <a:solidFill>
                  <a:schemeClr val="tx1"/>
                </a:solidFill>
              </a:rPr>
              <a:t> or a placebo and “failed to show a statistically significant improvement in the treatment group over the placebo group on any of the nine computerized cognitive tasks.”</a:t>
            </a:r>
            <a:endParaRPr lang="en-US" sz="2400" dirty="0">
              <a:solidFill>
                <a:schemeClr val="tx1"/>
              </a:solidFill>
            </a:endParaRPr>
          </a:p>
          <a:p>
            <a:endParaRPr lang="en-US" sz="3200" dirty="0"/>
          </a:p>
        </p:txBody>
      </p:sp>
    </p:spTree>
    <p:extLst>
      <p:ext uri="{BB962C8B-B14F-4D97-AF65-F5344CB8AC3E}">
        <p14:creationId xmlns:p14="http://schemas.microsoft.com/office/powerpoint/2010/main" val="2350216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458200" cy="762000"/>
          </a:xfrm>
        </p:spPr>
        <p:txBody>
          <a:bodyPr/>
          <a:lstStyle/>
          <a:p>
            <a:pPr eaLnBrk="1" hangingPunct="1"/>
            <a:r>
              <a:rPr lang="en-US" u="sng" dirty="0" smtClean="0">
                <a:latin typeface="Times New Roman" pitchFamily="18" charset="0"/>
              </a:rPr>
              <a:t>Some sample statistics </a:t>
            </a:r>
            <a:r>
              <a:rPr lang="en-US" u="sng" dirty="0">
                <a:latin typeface="Times New Roman" pitchFamily="18" charset="0"/>
              </a:rPr>
              <a:t>&amp;</a:t>
            </a:r>
            <a:r>
              <a:rPr lang="en-US" u="sng" dirty="0" smtClean="0">
                <a:latin typeface="Times New Roman" pitchFamily="18" charset="0"/>
              </a:rPr>
              <a:t> their SEs</a:t>
            </a:r>
          </a:p>
        </p:txBody>
      </p:sp>
      <p:sp>
        <p:nvSpPr>
          <p:cNvPr id="30723" name="Rectangle 3"/>
          <p:cNvSpPr>
            <a:spLocks noGrp="1" noChangeArrowheads="1"/>
          </p:cNvSpPr>
          <p:nvPr>
            <p:ph type="body" idx="1"/>
          </p:nvPr>
        </p:nvSpPr>
        <p:spPr>
          <a:xfrm>
            <a:off x="304800" y="1066800"/>
            <a:ext cx="8610600" cy="5410200"/>
          </a:xfrm>
        </p:spPr>
        <p:txBody>
          <a:bodyPr/>
          <a:lstStyle/>
          <a:p>
            <a:pPr eaLnBrk="1" hangingPunct="1">
              <a:lnSpc>
                <a:spcPct val="80000"/>
              </a:lnSpc>
              <a:buFontTx/>
              <a:buNone/>
            </a:pPr>
            <a:r>
              <a:rPr lang="en-US" sz="2000" b="1" dirty="0" smtClean="0">
                <a:latin typeface="Times New Roman" pitchFamily="18" charset="0"/>
              </a:rPr>
              <a:t>Sample</a:t>
            </a:r>
            <a:r>
              <a:rPr lang="en-US" sz="2000" dirty="0" smtClean="0">
                <a:latin typeface="Times New Roman" pitchFamily="18" charset="0"/>
              </a:rPr>
              <a:t> </a:t>
            </a:r>
            <a:r>
              <a:rPr lang="en-US" sz="2000" b="1" dirty="0" smtClean="0">
                <a:latin typeface="Times New Roman" pitchFamily="18" charset="0"/>
              </a:rPr>
              <a:t>Statistic                  Symbol                         Standard error (SE)                          </a:t>
            </a:r>
            <a:endParaRPr lang="en-US" sz="2000" dirty="0" smtClean="0">
              <a:latin typeface="Times New Roman" pitchFamily="18" charset="0"/>
            </a:endParaRPr>
          </a:p>
          <a:p>
            <a:pPr eaLnBrk="1" hangingPunct="1">
              <a:lnSpc>
                <a:spcPct val="80000"/>
              </a:lnSpc>
              <a:buFontTx/>
              <a:buNone/>
            </a:pPr>
            <a:r>
              <a:rPr lang="en-US" sz="2000" dirty="0" smtClean="0">
                <a:latin typeface="Times New Roman" pitchFamily="18" charset="0"/>
              </a:rPr>
              <a:t>Mean                                         </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y</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dirty="0" smtClean="0">
                <a:latin typeface="Times New Roman" pitchFamily="18" charset="0"/>
              </a:rPr>
              <a:t>                                S/√n  = √[S</a:t>
            </a:r>
            <a:r>
              <a:rPr lang="en-US" sz="2000" baseline="30000" dirty="0" smtClean="0">
                <a:latin typeface="Times New Roman" pitchFamily="18" charset="0"/>
              </a:rPr>
              <a:t>2</a:t>
            </a:r>
            <a:r>
              <a:rPr lang="en-US" sz="2000" dirty="0" smtClean="0">
                <a:latin typeface="Times New Roman" pitchFamily="18" charset="0"/>
              </a:rPr>
              <a:t>/n] = SEM</a:t>
            </a:r>
          </a:p>
          <a:p>
            <a:pPr eaLnBrk="1" hangingPunct="1">
              <a:lnSpc>
                <a:spcPct val="80000"/>
              </a:lnSpc>
              <a:buFontTx/>
              <a:buNone/>
            </a:pPr>
            <a:r>
              <a:rPr lang="en-US" sz="2000" dirty="0" smtClean="0">
                <a:latin typeface="Times New Roman" pitchFamily="18" charset="0"/>
              </a:rPr>
              <a:t>Mean difference                    </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y̅</a:t>
            </a:r>
            <a:r>
              <a:rPr lang="en-US" sz="2000" baseline="-25000" dirty="0" smtClean="0">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 y̅</a:t>
            </a:r>
            <a:r>
              <a:rPr lang="en-US" sz="2000" baseline="-25000" dirty="0" smtClean="0">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 d̅ </a:t>
            </a:r>
            <a:r>
              <a:rPr lang="en-US" sz="2000" dirty="0" smtClean="0">
                <a:latin typeface="Times New Roman" pitchFamily="18" charset="0"/>
              </a:rPr>
              <a:t>                 √[S</a:t>
            </a:r>
            <a:r>
              <a:rPr lang="en-US" sz="2000" baseline="-25000" dirty="0" smtClean="0">
                <a:latin typeface="Times New Roman" pitchFamily="18" charset="0"/>
              </a:rPr>
              <a:t>1</a:t>
            </a:r>
            <a:r>
              <a:rPr lang="en-US" sz="2000" baseline="30000" dirty="0" smtClean="0">
                <a:latin typeface="Times New Roman" pitchFamily="18" charset="0"/>
              </a:rPr>
              <a:t>2</a:t>
            </a:r>
            <a:r>
              <a:rPr lang="en-US" sz="2000" dirty="0" smtClean="0">
                <a:latin typeface="Times New Roman" pitchFamily="18" charset="0"/>
              </a:rPr>
              <a:t>/n</a:t>
            </a:r>
            <a:r>
              <a:rPr lang="en-US" sz="2000" baseline="-25000" dirty="0" smtClean="0">
                <a:latin typeface="Times New Roman" pitchFamily="18" charset="0"/>
              </a:rPr>
              <a:t>1</a:t>
            </a:r>
            <a:r>
              <a:rPr lang="en-US" sz="2000" dirty="0" smtClean="0">
                <a:latin typeface="Times New Roman" pitchFamily="18" charset="0"/>
              </a:rPr>
              <a:t>  +  S</a:t>
            </a:r>
            <a:r>
              <a:rPr lang="en-US" sz="2000" baseline="-25000" dirty="0" smtClean="0">
                <a:latin typeface="Times New Roman" pitchFamily="18" charset="0"/>
              </a:rPr>
              <a:t>2</a:t>
            </a:r>
            <a:r>
              <a:rPr lang="en-US" sz="2000" baseline="30000" dirty="0" smtClean="0">
                <a:latin typeface="Times New Roman" pitchFamily="18" charset="0"/>
              </a:rPr>
              <a:t>2</a:t>
            </a:r>
            <a:r>
              <a:rPr lang="en-US" sz="2000" dirty="0" smtClean="0">
                <a:latin typeface="Times New Roman" pitchFamily="18" charset="0"/>
              </a:rPr>
              <a:t>/n</a:t>
            </a:r>
            <a:r>
              <a:rPr lang="en-US" sz="2000" baseline="-25000" dirty="0" smtClean="0">
                <a:latin typeface="Times New Roman" pitchFamily="18" charset="0"/>
              </a:rPr>
              <a:t>2</a:t>
            </a:r>
            <a:r>
              <a:rPr lang="en-US" sz="2000" dirty="0" smtClean="0">
                <a:latin typeface="Times New Roman" pitchFamily="18" charset="0"/>
              </a:rPr>
              <a:t>]= </a:t>
            </a:r>
            <a:r>
              <a:rPr lang="en-US" sz="2000" dirty="0" err="1" smtClean="0">
                <a:latin typeface="Times New Roman" pitchFamily="18" charset="0"/>
              </a:rPr>
              <a:t>SE</a:t>
            </a:r>
            <a:r>
              <a:rPr lang="en-US" sz="2000" baseline="-25000" dirty="0" err="1" smtClean="0">
                <a:latin typeface="Times New Roman" pitchFamily="18" charset="0"/>
              </a:rPr>
              <a:t>d</a:t>
            </a:r>
            <a:endParaRPr lang="en-US" sz="2000" baseline="-25000" dirty="0" smtClean="0">
              <a:latin typeface="Times New Roman" pitchFamily="18" charset="0"/>
            </a:endParaRPr>
          </a:p>
          <a:p>
            <a:pPr eaLnBrk="1" hangingPunct="1">
              <a:lnSpc>
                <a:spcPct val="80000"/>
              </a:lnSpc>
              <a:buFontTx/>
              <a:buNone/>
            </a:pPr>
            <a:r>
              <a:rPr lang="en-US" sz="2000" dirty="0" smtClean="0">
                <a:latin typeface="Times New Roman" pitchFamily="18" charset="0"/>
              </a:rPr>
              <a:t>Proportion                              P                    </a:t>
            </a:r>
            <a:r>
              <a:rPr lang="en-US" sz="2000" i="1" dirty="0" smtClean="0">
                <a:latin typeface="Times New Roman" pitchFamily="18" charset="0"/>
              </a:rPr>
              <a:t>              </a:t>
            </a:r>
            <a:r>
              <a:rPr lang="en-US" sz="2000" dirty="0" smtClean="0">
                <a:latin typeface="Times New Roman" pitchFamily="18" charset="0"/>
              </a:rPr>
              <a:t>√[P(1-P)/n] </a:t>
            </a:r>
          </a:p>
          <a:p>
            <a:pPr eaLnBrk="1" hangingPunct="1">
              <a:lnSpc>
                <a:spcPct val="80000"/>
              </a:lnSpc>
              <a:buFontTx/>
              <a:buNone/>
            </a:pPr>
            <a:r>
              <a:rPr lang="en-US" sz="2000" dirty="0" smtClean="0">
                <a:latin typeface="Times New Roman" pitchFamily="18" charset="0"/>
              </a:rPr>
              <a:t>Proportion difference            P</a:t>
            </a:r>
            <a:r>
              <a:rPr lang="en-US" sz="2000" baseline="-25000" dirty="0" smtClean="0">
                <a:latin typeface="Times New Roman" pitchFamily="18" charset="0"/>
              </a:rPr>
              <a:t>1</a:t>
            </a:r>
            <a:r>
              <a:rPr lang="en-US" sz="2000" dirty="0" smtClean="0">
                <a:latin typeface="Times New Roman" pitchFamily="18" charset="0"/>
              </a:rPr>
              <a:t> – P</a:t>
            </a:r>
            <a:r>
              <a:rPr lang="en-US" sz="2000" baseline="-25000" dirty="0" smtClean="0">
                <a:latin typeface="Times New Roman" pitchFamily="18" charset="0"/>
              </a:rPr>
              <a:t>2</a:t>
            </a:r>
            <a:r>
              <a:rPr lang="en-US" sz="2000" dirty="0" smtClean="0">
                <a:latin typeface="Times New Roman" pitchFamily="18" charset="0"/>
              </a:rPr>
              <a:t>                         √[P</a:t>
            </a:r>
            <a:r>
              <a:rPr lang="en-US" sz="2000" baseline="-25000" dirty="0" smtClean="0">
                <a:latin typeface="Times New Roman" pitchFamily="18" charset="0"/>
              </a:rPr>
              <a:t>1</a:t>
            </a:r>
            <a:r>
              <a:rPr lang="en-US" sz="2000" dirty="0" smtClean="0">
                <a:latin typeface="Times New Roman" pitchFamily="18" charset="0"/>
              </a:rPr>
              <a:t>(1-P</a:t>
            </a:r>
            <a:r>
              <a:rPr lang="en-US" sz="2000" baseline="-25000" dirty="0" smtClean="0">
                <a:latin typeface="Times New Roman" pitchFamily="18" charset="0"/>
              </a:rPr>
              <a:t>1</a:t>
            </a:r>
            <a:r>
              <a:rPr lang="en-US" sz="2000" dirty="0" smtClean="0">
                <a:latin typeface="Times New Roman" pitchFamily="18" charset="0"/>
              </a:rPr>
              <a:t>)/n</a:t>
            </a:r>
            <a:r>
              <a:rPr lang="en-US" sz="2000" baseline="-25000" dirty="0" smtClean="0">
                <a:latin typeface="Times New Roman" pitchFamily="18" charset="0"/>
              </a:rPr>
              <a:t>1</a:t>
            </a:r>
            <a:r>
              <a:rPr lang="en-US" sz="2000" dirty="0" smtClean="0">
                <a:latin typeface="Times New Roman" pitchFamily="18" charset="0"/>
              </a:rPr>
              <a:t> + P</a:t>
            </a:r>
            <a:r>
              <a:rPr lang="en-US" sz="2000" baseline="-25000" dirty="0" smtClean="0">
                <a:latin typeface="Times New Roman" pitchFamily="18" charset="0"/>
              </a:rPr>
              <a:t>2</a:t>
            </a:r>
            <a:r>
              <a:rPr lang="en-US" sz="2000" dirty="0" smtClean="0">
                <a:latin typeface="Times New Roman" pitchFamily="18" charset="0"/>
              </a:rPr>
              <a:t>(1-P</a:t>
            </a:r>
            <a:r>
              <a:rPr lang="en-US" sz="2000" baseline="-25000" dirty="0" smtClean="0">
                <a:latin typeface="Times New Roman" pitchFamily="18" charset="0"/>
              </a:rPr>
              <a:t>2</a:t>
            </a:r>
            <a:r>
              <a:rPr lang="en-US" sz="2000" dirty="0" smtClean="0">
                <a:latin typeface="Times New Roman" pitchFamily="18" charset="0"/>
              </a:rPr>
              <a:t>)/n</a:t>
            </a:r>
            <a:r>
              <a:rPr lang="en-US" sz="2000" baseline="-25000" dirty="0" smtClean="0">
                <a:latin typeface="Times New Roman" pitchFamily="18" charset="0"/>
              </a:rPr>
              <a:t>2</a:t>
            </a:r>
            <a:r>
              <a:rPr lang="en-US" sz="2000" dirty="0" smtClean="0">
                <a:latin typeface="Times New Roman" pitchFamily="18" charset="0"/>
              </a:rPr>
              <a:t>]</a:t>
            </a:r>
          </a:p>
          <a:p>
            <a:pPr eaLnBrk="1" hangingPunct="1">
              <a:lnSpc>
                <a:spcPct val="80000"/>
              </a:lnSpc>
              <a:buFontTx/>
              <a:buNone/>
            </a:pPr>
            <a:r>
              <a:rPr lang="en-US" sz="2000" dirty="0" smtClean="0">
                <a:latin typeface="Times New Roman" pitchFamily="18" charset="0"/>
              </a:rPr>
              <a:t>Log Odds ratio*                    </a:t>
            </a:r>
            <a:r>
              <a:rPr lang="en-US" sz="2000" dirty="0" err="1" smtClean="0">
                <a:latin typeface="Times New Roman" pitchFamily="18" charset="0"/>
              </a:rPr>
              <a:t>log</a:t>
            </a:r>
            <a:r>
              <a:rPr lang="en-US" sz="2000" baseline="-25000" dirty="0" err="1" smtClean="0">
                <a:latin typeface="Times New Roman" pitchFamily="18" charset="0"/>
              </a:rPr>
              <a:t>e</a:t>
            </a:r>
            <a:r>
              <a:rPr lang="en-US" sz="2000" dirty="0" err="1" smtClean="0">
                <a:latin typeface="Times New Roman" pitchFamily="18" charset="0"/>
              </a:rPr>
              <a:t>OR</a:t>
            </a:r>
            <a:r>
              <a:rPr lang="en-US" sz="2000" dirty="0" smtClean="0">
                <a:latin typeface="Times New Roman" pitchFamily="18" charset="0"/>
              </a:rPr>
              <a:t>                          √[ 1/a  + 1/b  + 1/c  + 1/d]</a:t>
            </a:r>
          </a:p>
          <a:p>
            <a:pPr eaLnBrk="1" hangingPunct="1">
              <a:lnSpc>
                <a:spcPct val="80000"/>
              </a:lnSpc>
              <a:buFontTx/>
              <a:buNone/>
            </a:pPr>
            <a:r>
              <a:rPr lang="en-US" sz="2000" dirty="0" smtClean="0">
                <a:latin typeface="Times New Roman" pitchFamily="18" charset="0"/>
              </a:rPr>
              <a:t>Log Risk ratio*                     </a:t>
            </a:r>
            <a:r>
              <a:rPr lang="en-US" sz="2000" dirty="0" err="1" smtClean="0">
                <a:latin typeface="Times New Roman" pitchFamily="18" charset="0"/>
              </a:rPr>
              <a:t>log</a:t>
            </a:r>
            <a:r>
              <a:rPr lang="en-US" sz="2000" baseline="-25000" dirty="0" err="1" smtClean="0">
                <a:latin typeface="Times New Roman" pitchFamily="18" charset="0"/>
              </a:rPr>
              <a:t>e</a:t>
            </a:r>
            <a:r>
              <a:rPr lang="en-US" sz="2000" dirty="0" err="1" smtClean="0">
                <a:latin typeface="Times New Roman" pitchFamily="18" charset="0"/>
              </a:rPr>
              <a:t>RR</a:t>
            </a:r>
            <a:r>
              <a:rPr lang="en-US" sz="2000" dirty="0" smtClean="0">
                <a:latin typeface="Times New Roman" pitchFamily="18" charset="0"/>
              </a:rPr>
              <a:t>                         √[1/a -1/(</a:t>
            </a:r>
            <a:r>
              <a:rPr lang="en-US" sz="2000" dirty="0" err="1" smtClean="0">
                <a:latin typeface="Times New Roman" pitchFamily="18" charset="0"/>
              </a:rPr>
              <a:t>a+c</a:t>
            </a:r>
            <a:r>
              <a:rPr lang="en-US" sz="2000" dirty="0" smtClean="0">
                <a:latin typeface="Times New Roman" pitchFamily="18" charset="0"/>
              </a:rPr>
              <a:t>) + 1/b - 1/(</a:t>
            </a:r>
            <a:r>
              <a:rPr lang="en-US" sz="2000" dirty="0" err="1" smtClean="0">
                <a:latin typeface="Times New Roman" pitchFamily="18" charset="0"/>
              </a:rPr>
              <a:t>b+d</a:t>
            </a:r>
            <a:r>
              <a:rPr lang="en-US" sz="2000" dirty="0" smtClean="0">
                <a:latin typeface="Times New Roman" pitchFamily="18" charset="0"/>
              </a:rPr>
              <a:t>)]</a:t>
            </a:r>
          </a:p>
          <a:p>
            <a:pPr eaLnBrk="1" hangingPunct="1">
              <a:lnSpc>
                <a:spcPct val="80000"/>
              </a:lnSpc>
              <a:buFontTx/>
              <a:buNone/>
            </a:pPr>
            <a:r>
              <a:rPr lang="en-US" sz="2000" dirty="0" smtClean="0">
                <a:latin typeface="Times New Roman" pitchFamily="18" charset="0"/>
              </a:rPr>
              <a:t>Slope (rate)                           b                                     </a:t>
            </a:r>
            <a:r>
              <a:rPr lang="en-US" sz="2000" dirty="0" err="1" smtClean="0">
                <a:latin typeface="Times New Roman" pitchFamily="18" charset="0"/>
              </a:rPr>
              <a:t>S</a:t>
            </a:r>
            <a:r>
              <a:rPr lang="en-US" sz="2000" baseline="-25000" dirty="0" err="1" smtClean="0">
                <a:latin typeface="Times New Roman" pitchFamily="18" charset="0"/>
              </a:rPr>
              <a:t>error</a:t>
            </a:r>
            <a:r>
              <a:rPr lang="en-US" sz="2000" baseline="-25000" dirty="0" smtClean="0">
                <a:latin typeface="Times New Roman" pitchFamily="18" charset="0"/>
              </a:rPr>
              <a:t> </a:t>
            </a:r>
            <a:r>
              <a:rPr lang="en-US" sz="2000" dirty="0" smtClean="0">
                <a:latin typeface="Times New Roman" pitchFamily="18" charset="0"/>
              </a:rPr>
              <a:t>/ </a:t>
            </a:r>
            <a:r>
              <a:rPr lang="en-US" sz="2000" dirty="0" err="1" smtClean="0">
                <a:latin typeface="Times New Roman" pitchFamily="18" charset="0"/>
              </a:rPr>
              <a:t>S</a:t>
            </a:r>
            <a:r>
              <a:rPr lang="en-US" sz="2000" baseline="-25000" dirty="0" err="1" smtClean="0">
                <a:latin typeface="Times New Roman" pitchFamily="18" charset="0"/>
              </a:rPr>
              <a:t>x</a:t>
            </a:r>
            <a:r>
              <a:rPr lang="en-US" sz="2000" dirty="0" smtClean="0">
                <a:latin typeface="Times New Roman" pitchFamily="18" charset="0"/>
              </a:rPr>
              <a:t>√(n-1)</a:t>
            </a:r>
          </a:p>
          <a:p>
            <a:pPr eaLnBrk="1" hangingPunct="1">
              <a:lnSpc>
                <a:spcPct val="80000"/>
              </a:lnSpc>
              <a:buFontTx/>
              <a:buNone/>
            </a:pPr>
            <a:r>
              <a:rPr lang="en-US" sz="2000" dirty="0" smtClean="0">
                <a:latin typeface="Times New Roman" pitchFamily="18" charset="0"/>
              </a:rPr>
              <a:t>Hazard rate (survival)           h                                     h/√[number events]</a:t>
            </a:r>
          </a:p>
          <a:p>
            <a:pPr eaLnBrk="1" hangingPunct="1">
              <a:lnSpc>
                <a:spcPct val="80000"/>
              </a:lnSpc>
              <a:buFontTx/>
              <a:buNone/>
            </a:pPr>
            <a:r>
              <a:rPr lang="en-US" sz="2000" dirty="0" smtClean="0">
                <a:latin typeface="Times New Roman" pitchFamily="18" charset="0"/>
              </a:rPr>
              <a:t>Transform (z) of the </a:t>
            </a:r>
          </a:p>
          <a:p>
            <a:pPr eaLnBrk="1" hangingPunct="1">
              <a:lnSpc>
                <a:spcPct val="80000"/>
              </a:lnSpc>
              <a:buFontTx/>
              <a:buNone/>
            </a:pPr>
            <a:r>
              <a:rPr lang="en-US" sz="2000" dirty="0" smtClean="0">
                <a:latin typeface="Times New Roman" pitchFamily="18" charset="0"/>
              </a:rPr>
              <a:t>Correlation coefficient r*     z=½log</a:t>
            </a:r>
            <a:r>
              <a:rPr lang="en-US" sz="2000" baseline="-25000" dirty="0" smtClean="0">
                <a:latin typeface="Times New Roman" pitchFamily="18" charset="0"/>
              </a:rPr>
              <a:t>e</a:t>
            </a:r>
            <a:r>
              <a:rPr lang="en-US" sz="2000" dirty="0" smtClean="0">
                <a:latin typeface="Times New Roman" pitchFamily="18" charset="0"/>
              </a:rPr>
              <a:t>[(1+r)/(1-r)]       SE(z)=1/√([n-3])</a:t>
            </a:r>
          </a:p>
          <a:p>
            <a:pPr eaLnBrk="1" hangingPunct="1">
              <a:lnSpc>
                <a:spcPct val="80000"/>
              </a:lnSpc>
              <a:buFontTx/>
              <a:buNone/>
            </a:pPr>
            <a:r>
              <a:rPr lang="en-US" sz="2000" dirty="0" smtClean="0">
                <a:latin typeface="Times New Roman" pitchFamily="18" charset="0"/>
              </a:rPr>
              <a:t>                                                  r = (e</a:t>
            </a:r>
            <a:r>
              <a:rPr lang="en-US" sz="2000" baseline="30000" dirty="0" smtClean="0">
                <a:latin typeface="Times New Roman" pitchFamily="18" charset="0"/>
              </a:rPr>
              <a:t>2z</a:t>
            </a:r>
            <a:r>
              <a:rPr lang="en-US" sz="2000" dirty="0" smtClean="0">
                <a:latin typeface="Times New Roman" pitchFamily="18" charset="0"/>
              </a:rPr>
              <a:t> -1)/(e</a:t>
            </a:r>
            <a:r>
              <a:rPr lang="en-US" sz="2000" baseline="30000" dirty="0" smtClean="0">
                <a:latin typeface="Times New Roman" pitchFamily="18" charset="0"/>
              </a:rPr>
              <a:t>2z</a:t>
            </a:r>
            <a:r>
              <a:rPr lang="en-US" sz="2000" dirty="0" smtClean="0">
                <a:latin typeface="Times New Roman" pitchFamily="18" charset="0"/>
              </a:rPr>
              <a:t> + 1)</a:t>
            </a:r>
          </a:p>
          <a:p>
            <a:pPr eaLnBrk="1" hangingPunct="1">
              <a:lnSpc>
                <a:spcPct val="80000"/>
              </a:lnSpc>
              <a:buFontTx/>
              <a:buNone/>
            </a:pPr>
            <a:r>
              <a:rPr lang="en-US" sz="2000" dirty="0" smtClean="0">
                <a:latin typeface="Times New Roman" pitchFamily="18" charset="0"/>
              </a:rPr>
              <a:t>Log Hazard Ratio*                  log</a:t>
            </a:r>
            <a:r>
              <a:rPr lang="en-US" sz="2000" baseline="-25000" dirty="0" smtClean="0">
                <a:latin typeface="Times New Roman" pitchFamily="18" charset="0"/>
              </a:rPr>
              <a:t>e</a:t>
            </a:r>
            <a:r>
              <a:rPr lang="en-US" sz="2000" dirty="0">
                <a:latin typeface="Times New Roman" pitchFamily="18" charset="0"/>
              </a:rPr>
              <a:t> </a:t>
            </a:r>
            <a:r>
              <a:rPr lang="en-US" sz="2000" dirty="0" smtClean="0">
                <a:latin typeface="Times New Roman" pitchFamily="18" charset="0"/>
              </a:rPr>
              <a:t>HR                           √[(1/e</a:t>
            </a:r>
            <a:r>
              <a:rPr lang="en-US" sz="2000" baseline="-25000" dirty="0" smtClean="0">
                <a:latin typeface="Times New Roman" pitchFamily="18" charset="0"/>
              </a:rPr>
              <a:t>1</a:t>
            </a:r>
            <a:r>
              <a:rPr lang="en-US" sz="2000" dirty="0" smtClean="0">
                <a:latin typeface="Times New Roman" pitchFamily="18" charset="0"/>
              </a:rPr>
              <a:t>) + (1/e</a:t>
            </a:r>
            <a:r>
              <a:rPr lang="en-US" sz="2000" baseline="-25000" dirty="0" smtClean="0">
                <a:latin typeface="Times New Roman" pitchFamily="18" charset="0"/>
              </a:rPr>
              <a:t>2</a:t>
            </a:r>
            <a:r>
              <a:rPr lang="en-US" sz="2000" dirty="0" smtClean="0">
                <a:latin typeface="Times New Roman" pitchFamily="18" charset="0"/>
              </a:rPr>
              <a:t>)]</a:t>
            </a:r>
          </a:p>
          <a:p>
            <a:pPr eaLnBrk="1" hangingPunct="1">
              <a:lnSpc>
                <a:spcPct val="80000"/>
              </a:lnSpc>
              <a:buFontTx/>
              <a:buNone/>
            </a:pPr>
            <a:r>
              <a:rPr lang="en-US" sz="2000" dirty="0" smtClean="0">
                <a:latin typeface="Times New Roman" pitchFamily="18" charset="0"/>
              </a:rPr>
              <a:t> (assumes constant h)                                                </a:t>
            </a:r>
            <a:r>
              <a:rPr lang="en-US" sz="1800" dirty="0" smtClean="0">
                <a:latin typeface="Times New Roman" pitchFamily="18" charset="0"/>
              </a:rPr>
              <a:t>(e</a:t>
            </a:r>
            <a:r>
              <a:rPr lang="en-US" sz="1800" baseline="-25000" dirty="0" smtClean="0">
                <a:latin typeface="Times New Roman" pitchFamily="18" charset="0"/>
              </a:rPr>
              <a:t>1</a:t>
            </a:r>
            <a:r>
              <a:rPr lang="en-US" sz="1800" dirty="0" smtClean="0">
                <a:latin typeface="Times New Roman" pitchFamily="18" charset="0"/>
              </a:rPr>
              <a:t> &amp; e</a:t>
            </a:r>
            <a:r>
              <a:rPr lang="en-US" sz="1800" baseline="-25000" dirty="0" smtClean="0">
                <a:latin typeface="Times New Roman" pitchFamily="18" charset="0"/>
              </a:rPr>
              <a:t>2</a:t>
            </a:r>
            <a:r>
              <a:rPr lang="en-US" sz="1800" dirty="0" smtClean="0">
                <a:latin typeface="Times New Roman" pitchFamily="18" charset="0"/>
              </a:rPr>
              <a:t> are number of events)</a:t>
            </a:r>
          </a:p>
          <a:p>
            <a:pPr eaLnBrk="1" hangingPunct="1">
              <a:lnSpc>
                <a:spcPct val="80000"/>
              </a:lnSpc>
              <a:buFontTx/>
              <a:buNone/>
            </a:pPr>
            <a:endParaRPr lang="en-US" sz="1800" dirty="0" smtClean="0">
              <a:latin typeface="Times New Roman" pitchFamily="18" charset="0"/>
            </a:endParaRPr>
          </a:p>
          <a:p>
            <a:pPr eaLnBrk="1" hangingPunct="1">
              <a:lnSpc>
                <a:spcPct val="80000"/>
              </a:lnSpc>
              <a:buFontTx/>
              <a:buNone/>
            </a:pPr>
            <a:r>
              <a:rPr lang="en-US" sz="1600" baseline="30000" dirty="0" smtClean="0">
                <a:latin typeface="Times New Roman" pitchFamily="18" charset="0"/>
              </a:rPr>
              <a:t>*</a:t>
            </a:r>
            <a:r>
              <a:rPr lang="en-US" sz="1600" dirty="0">
                <a:latin typeface="Times New Roman" pitchFamily="18" charset="0"/>
              </a:rPr>
              <a:t>f</a:t>
            </a:r>
            <a:r>
              <a:rPr lang="en-US" sz="1600" dirty="0" smtClean="0">
                <a:latin typeface="Times New Roman" pitchFamily="18" charset="0"/>
              </a:rPr>
              <a:t>orm CI bounds on log scale, then take anti-log</a:t>
            </a:r>
          </a:p>
        </p:txBody>
      </p:sp>
      <p:sp>
        <p:nvSpPr>
          <p:cNvPr id="4" name="Slide Number Placeholder 3"/>
          <p:cNvSpPr>
            <a:spLocks noGrp="1"/>
          </p:cNvSpPr>
          <p:nvPr>
            <p:ph type="sldNum" sz="quarter" idx="12"/>
          </p:nvPr>
        </p:nvSpPr>
        <p:spPr/>
        <p:txBody>
          <a:bodyPr/>
          <a:lstStyle/>
          <a:p>
            <a:pPr>
              <a:defRPr/>
            </a:pPr>
            <a:fld id="{DE8F60B2-C273-49E1-89BC-1E0524C2A850}" type="slidenum">
              <a:rPr lang="en-US" smtClean="0"/>
              <a:pPr>
                <a:defRPr/>
              </a:pPr>
              <a:t>4</a:t>
            </a:fld>
            <a:endParaRPr lang="en-US"/>
          </a:p>
        </p:txBody>
      </p:sp>
      <p:graphicFrame>
        <p:nvGraphicFramePr>
          <p:cNvPr id="2" name="Table 1"/>
          <p:cNvGraphicFramePr>
            <a:graphicFrameLocks noGrp="1"/>
          </p:cNvGraphicFramePr>
          <p:nvPr>
            <p:extLst/>
          </p:nvPr>
        </p:nvGraphicFramePr>
        <p:xfrm>
          <a:off x="6781800" y="5729110"/>
          <a:ext cx="1028700" cy="741680"/>
        </p:xfrm>
        <a:graphic>
          <a:graphicData uri="http://schemas.openxmlformats.org/drawingml/2006/table">
            <a:tbl>
              <a:tblPr firstRow="1" bandRow="1">
                <a:noFill/>
                <a:tableStyleId>{5C22544A-7EE6-4342-B048-85BDC9FD1C3A}</a:tableStyleId>
              </a:tblPr>
              <a:tblGrid>
                <a:gridCol w="514350">
                  <a:extLst>
                    <a:ext uri="{9D8B030D-6E8A-4147-A177-3AD203B41FA5}">
                      <a16:colId xmlns:a16="http://schemas.microsoft.com/office/drawing/2014/main" xmlns="" val="20000"/>
                    </a:ext>
                  </a:extLst>
                </a:gridCol>
                <a:gridCol w="514350">
                  <a:extLst>
                    <a:ext uri="{9D8B030D-6E8A-4147-A177-3AD203B41FA5}">
                      <a16:colId xmlns:a16="http://schemas.microsoft.com/office/drawing/2014/main" xmlns="" val="20001"/>
                    </a:ext>
                  </a:extLst>
                </a:gridCol>
              </a:tblGrid>
              <a:tr h="370840">
                <a:tc>
                  <a:txBody>
                    <a:bodyPr/>
                    <a:lstStyle/>
                    <a:p>
                      <a:pPr algn="ctr"/>
                      <a:r>
                        <a:rPr lang="en-US" b="1" dirty="0" smtClean="0">
                          <a:solidFill>
                            <a:schemeClr val="tx1"/>
                          </a:solidFill>
                        </a:rPr>
                        <a:t>a</a:t>
                      </a:r>
                      <a:endParaRPr lang="en-US" b="1" dirty="0">
                        <a:solidFill>
                          <a:schemeClr val="tx1"/>
                        </a:solidFill>
                      </a:endParaRPr>
                    </a:p>
                  </a:txBody>
                  <a:tcPr/>
                </a:tc>
                <a:tc>
                  <a:txBody>
                    <a:bodyPr/>
                    <a:lstStyle/>
                    <a:p>
                      <a:pPr algn="ctr"/>
                      <a:r>
                        <a:rPr lang="en-US" b="1" dirty="0" smtClean="0">
                          <a:solidFill>
                            <a:schemeClr val="tx1"/>
                          </a:solidFill>
                        </a:rPr>
                        <a:t>b</a:t>
                      </a:r>
                      <a:endParaRPr lang="en-US" b="1" dirty="0">
                        <a:solidFill>
                          <a:schemeClr val="tx1"/>
                        </a:solidFill>
                      </a:endParaRPr>
                    </a:p>
                  </a:txBody>
                  <a:tcPr/>
                </a:tc>
                <a:extLst>
                  <a:ext uri="{0D108BD9-81ED-4DB2-BD59-A6C34878D82A}">
                    <a16:rowId xmlns:a16="http://schemas.microsoft.com/office/drawing/2014/main" xmlns="" val="10000"/>
                  </a:ext>
                </a:extLst>
              </a:tr>
              <a:tr h="370840">
                <a:tc>
                  <a:txBody>
                    <a:bodyPr/>
                    <a:lstStyle/>
                    <a:p>
                      <a:pPr algn="ctr"/>
                      <a:r>
                        <a:rPr lang="en-US" b="1" dirty="0" smtClean="0">
                          <a:solidFill>
                            <a:schemeClr val="tx1"/>
                          </a:solidFill>
                        </a:rPr>
                        <a:t>c</a:t>
                      </a:r>
                      <a:endParaRPr lang="en-US" b="1" dirty="0">
                        <a:solidFill>
                          <a:schemeClr val="tx1"/>
                        </a:solidFill>
                      </a:endParaRPr>
                    </a:p>
                  </a:txBody>
                  <a:tcPr/>
                </a:tc>
                <a:tc>
                  <a:txBody>
                    <a:bodyPr/>
                    <a:lstStyle/>
                    <a:p>
                      <a:pPr algn="ctr"/>
                      <a:r>
                        <a:rPr lang="en-US" b="1" dirty="0" smtClean="0">
                          <a:solidFill>
                            <a:schemeClr val="tx1"/>
                          </a:solidFill>
                        </a:rPr>
                        <a:t>d</a:t>
                      </a:r>
                      <a:endParaRPr lang="en-US" b="1" dirty="0">
                        <a:solidFill>
                          <a:schemeClr val="tx1"/>
                        </a:solidFill>
                      </a:endParaRP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6781800" y="5346176"/>
            <a:ext cx="1170947" cy="338554"/>
          </a:xfrm>
          <a:prstGeom prst="rect">
            <a:avLst/>
          </a:prstGeom>
          <a:noFill/>
        </p:spPr>
        <p:txBody>
          <a:bodyPr wrap="square" rtlCol="0">
            <a:spAutoFit/>
          </a:bodyPr>
          <a:lstStyle/>
          <a:p>
            <a:r>
              <a:rPr lang="en-US" sz="1600" dirty="0" smtClean="0"/>
              <a:t>2 x 2 table</a:t>
            </a:r>
            <a:endParaRPr lang="en-US" sz="1600" dirty="0"/>
          </a:p>
        </p:txBody>
      </p:sp>
    </p:spTree>
    <p:extLst>
      <p:ext uri="{BB962C8B-B14F-4D97-AF65-F5344CB8AC3E}">
        <p14:creationId xmlns:p14="http://schemas.microsoft.com/office/powerpoint/2010/main" val="1481336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763000" cy="6832640"/>
          </a:xfrm>
          <a:prstGeom prst="rect">
            <a:avLst/>
          </a:prstGeom>
          <a:noFill/>
        </p:spPr>
        <p:txBody>
          <a:bodyPr wrap="square" rtlCol="0">
            <a:spAutoFit/>
          </a:bodyPr>
          <a:lstStyle/>
          <a:p>
            <a:r>
              <a:rPr lang="en-US" sz="2600" dirty="0">
                <a:solidFill>
                  <a:schemeClr val="tx1"/>
                </a:solidFill>
              </a:rPr>
              <a:t>The complaint alleges that after the Madison Memory Study failed to “find a treatment effect for the sample as a whole,” </a:t>
            </a:r>
            <a:r>
              <a:rPr lang="en-US" sz="2600" b="1" dirty="0">
                <a:solidFill>
                  <a:srgbClr val="FF0000"/>
                </a:solidFill>
              </a:rPr>
              <a:t>Quincy’s researchers broke down the data in more than 30 different ways</a:t>
            </a:r>
            <a:r>
              <a:rPr lang="en-US" sz="2600" dirty="0">
                <a:solidFill>
                  <a:schemeClr val="tx1"/>
                </a:solidFill>
              </a:rPr>
              <a:t>.</a:t>
            </a:r>
          </a:p>
          <a:p>
            <a:r>
              <a:rPr lang="en-US" sz="2600" dirty="0">
                <a:solidFill>
                  <a:schemeClr val="tx1"/>
                </a:solidFill>
              </a:rPr>
              <a:t>“Given the sheer number of comparisons run and the fact that they were post hoc, the few positive findings on isolated tasks for small subgroups of the study population do not provide reliable evidence of a treatment effect,” the lawsuit said. Post hoc studies are not uncommon but are generally not regarded as proof until confirmed, </a:t>
            </a:r>
            <a:r>
              <a:rPr lang="en-US" sz="2600" u="sng" dirty="0">
                <a:solidFill>
                  <a:schemeClr val="tx1"/>
                </a:solidFill>
                <a:hlinkClick r:id="rId2" tooltip="pubmed.ncbi.nlm.nih.gov"/>
              </a:rPr>
              <a:t>scientific experts</a:t>
            </a:r>
            <a:r>
              <a:rPr lang="en-US" sz="2600" dirty="0">
                <a:solidFill>
                  <a:schemeClr val="tx1"/>
                </a:solidFill>
              </a:rPr>
              <a:t> say</a:t>
            </a:r>
            <a:r>
              <a:rPr lang="en-US" sz="2600" dirty="0" smtClean="0">
                <a:solidFill>
                  <a:schemeClr val="tx1"/>
                </a:solidFill>
              </a:rPr>
              <a:t>.</a:t>
            </a:r>
            <a:r>
              <a:rPr lang="en-US" sz="2600" dirty="0"/>
              <a:t> </a:t>
            </a:r>
            <a:r>
              <a:rPr lang="en-US" sz="2600" dirty="0">
                <a:solidFill>
                  <a:schemeClr val="tx1"/>
                </a:solidFill>
              </a:rPr>
              <a:t>According to the </a:t>
            </a:r>
            <a:r>
              <a:rPr lang="en-US" sz="2600" u="sng" dirty="0">
                <a:solidFill>
                  <a:schemeClr val="tx1"/>
                </a:solidFill>
                <a:hlinkClick r:id="rId3" tooltip="cspinet.org"/>
              </a:rPr>
              <a:t>Center for Science in the Public Interest</a:t>
            </a:r>
            <a:r>
              <a:rPr lang="en-US" sz="2600" dirty="0">
                <a:solidFill>
                  <a:schemeClr val="tx1"/>
                </a:solidFill>
              </a:rPr>
              <a:t>, which filed an amicus brief in support of the agencies’ charges, the subsequent analyses produced “</a:t>
            </a:r>
            <a:r>
              <a:rPr lang="en-US" sz="2600" b="1" dirty="0">
                <a:solidFill>
                  <a:srgbClr val="FF0000"/>
                </a:solidFill>
              </a:rPr>
              <a:t>three results that were statistically significant (and more than 27 results that weren’t).</a:t>
            </a:r>
            <a:r>
              <a:rPr lang="en-US" sz="2600" b="1" dirty="0">
                <a:solidFill>
                  <a:schemeClr val="tx1"/>
                </a:solidFill>
              </a:rPr>
              <a:t>”</a:t>
            </a:r>
          </a:p>
          <a:p>
            <a:endParaRPr lang="en-US" sz="2400" b="1" dirty="0">
              <a:solidFill>
                <a:schemeClr val="tx1"/>
              </a:solidFill>
            </a:endParaRPr>
          </a:p>
          <a:p>
            <a:endParaRPr lang="en-US" sz="2400" dirty="0"/>
          </a:p>
        </p:txBody>
      </p:sp>
    </p:spTree>
    <p:extLst>
      <p:ext uri="{BB962C8B-B14F-4D97-AF65-F5344CB8AC3E}">
        <p14:creationId xmlns:p14="http://schemas.microsoft.com/office/powerpoint/2010/main" val="3942750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609600"/>
            <a:ext cx="7467600" cy="5715000"/>
          </a:xfrm>
        </p:spPr>
      </p:pic>
      <p:sp>
        <p:nvSpPr>
          <p:cNvPr id="5" name="TextBox 4"/>
          <p:cNvSpPr txBox="1"/>
          <p:nvPr/>
        </p:nvSpPr>
        <p:spPr>
          <a:xfrm>
            <a:off x="3124200" y="6324600"/>
            <a:ext cx="2819400" cy="369332"/>
          </a:xfrm>
          <a:prstGeom prst="rect">
            <a:avLst/>
          </a:prstGeom>
          <a:noFill/>
        </p:spPr>
        <p:txBody>
          <a:bodyPr wrap="square" rtlCol="0">
            <a:spAutoFit/>
          </a:bodyPr>
          <a:lstStyle/>
          <a:p>
            <a:r>
              <a:rPr lang="en-US" dirty="0" smtClean="0">
                <a:solidFill>
                  <a:schemeClr val="tx1"/>
                </a:solidFill>
              </a:rPr>
              <a:t>Courtesy of  Graph Pad </a:t>
            </a:r>
            <a:endParaRPr lang="en-US" dirty="0">
              <a:solidFill>
                <a:schemeClr val="tx1"/>
              </a:solidFill>
            </a:endParaRPr>
          </a:p>
        </p:txBody>
      </p:sp>
    </p:spTree>
    <p:extLst>
      <p:ext uri="{BB962C8B-B14F-4D97-AF65-F5344CB8AC3E}">
        <p14:creationId xmlns:p14="http://schemas.microsoft.com/office/powerpoint/2010/main" val="2534126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74638"/>
            <a:ext cx="8686800" cy="1096962"/>
          </a:xfrm>
        </p:spPr>
        <p:txBody>
          <a:bodyPr/>
          <a:lstStyle/>
          <a:p>
            <a:r>
              <a:rPr lang="en-US" sz="4000" u="sng" dirty="0" smtClean="0"/>
              <a:t>Multiple testing &amp; primary outcomes</a:t>
            </a:r>
          </a:p>
        </p:txBody>
      </p:sp>
      <p:sp>
        <p:nvSpPr>
          <p:cNvPr id="29699" name="Rectangle 3"/>
          <p:cNvSpPr>
            <a:spLocks noGrp="1" noChangeArrowheads="1"/>
          </p:cNvSpPr>
          <p:nvPr>
            <p:ph type="body" idx="1"/>
          </p:nvPr>
        </p:nvSpPr>
        <p:spPr>
          <a:xfrm>
            <a:off x="457200" y="1143000"/>
            <a:ext cx="8229600" cy="5029200"/>
          </a:xfrm>
        </p:spPr>
        <p:txBody>
          <a:bodyPr/>
          <a:lstStyle/>
          <a:p>
            <a:pPr>
              <a:buFontTx/>
              <a:buNone/>
            </a:pPr>
            <a:r>
              <a:rPr lang="en-US" dirty="0" smtClean="0"/>
              <a:t>  </a:t>
            </a:r>
          </a:p>
        </p:txBody>
      </p:sp>
      <p:sp>
        <p:nvSpPr>
          <p:cNvPr id="4" name="TextBox 3"/>
          <p:cNvSpPr txBox="1"/>
          <p:nvPr/>
        </p:nvSpPr>
        <p:spPr>
          <a:xfrm>
            <a:off x="228600" y="1143000"/>
            <a:ext cx="8534400" cy="5539978"/>
          </a:xfrm>
          <a:prstGeom prst="rect">
            <a:avLst/>
          </a:prstGeom>
          <a:noFill/>
        </p:spPr>
        <p:txBody>
          <a:bodyPr wrap="square" rtlCol="0">
            <a:spAutoFit/>
          </a:bodyPr>
          <a:lstStyle/>
          <a:p>
            <a:r>
              <a:rPr lang="en-US" dirty="0" smtClean="0">
                <a:solidFill>
                  <a:schemeClr val="tx1"/>
                </a:solidFill>
              </a:rPr>
              <a:t> </a:t>
            </a:r>
            <a:r>
              <a:rPr lang="en-US" sz="2600" dirty="0" smtClean="0">
                <a:solidFill>
                  <a:schemeClr val="tx1"/>
                </a:solidFill>
              </a:rPr>
              <a:t>As “m’, the number of outcomes, increases, individual </a:t>
            </a:r>
            <a:r>
              <a:rPr lang="el-GR" sz="2600" dirty="0" smtClean="0">
                <a:solidFill>
                  <a:schemeClr val="tx1"/>
                </a:solidFill>
              </a:rPr>
              <a:t>α</a:t>
            </a:r>
            <a:r>
              <a:rPr lang="en-US" sz="2600" baseline="-25000" dirty="0" err="1" smtClean="0">
                <a:solidFill>
                  <a:schemeClr val="tx1"/>
                </a:solidFill>
              </a:rPr>
              <a:t>i</a:t>
            </a:r>
            <a:r>
              <a:rPr lang="en-US" sz="2600" dirty="0" smtClean="0">
                <a:solidFill>
                  <a:schemeClr val="tx1"/>
                </a:solidFill>
              </a:rPr>
              <a:t> for each outcome must be smaller so n must be larger if overall </a:t>
            </a:r>
            <a:r>
              <a:rPr lang="el-GR" sz="2600" dirty="0" smtClean="0">
                <a:solidFill>
                  <a:schemeClr val="tx1"/>
                </a:solidFill>
              </a:rPr>
              <a:t>α</a:t>
            </a:r>
            <a:r>
              <a:rPr lang="en-US" sz="2600" dirty="0" smtClean="0">
                <a:solidFill>
                  <a:schemeClr val="tx1"/>
                </a:solidFill>
              </a:rPr>
              <a:t> is to stay constant (</a:t>
            </a:r>
            <a:r>
              <a:rPr lang="en-US" sz="2600" dirty="0" err="1" smtClean="0">
                <a:solidFill>
                  <a:schemeClr val="tx1"/>
                </a:solidFill>
              </a:rPr>
              <a:t>ie</a:t>
            </a:r>
            <a:r>
              <a:rPr lang="en-US" sz="2600" dirty="0" smtClean="0">
                <a:solidFill>
                  <a:schemeClr val="tx1"/>
                </a:solidFill>
              </a:rPr>
              <a:t> at </a:t>
            </a:r>
            <a:r>
              <a:rPr lang="el-GR" sz="2600" dirty="0" smtClean="0">
                <a:solidFill>
                  <a:schemeClr val="tx1"/>
                </a:solidFill>
              </a:rPr>
              <a:t>α</a:t>
            </a:r>
            <a:r>
              <a:rPr lang="en-US" sz="2600" dirty="0" smtClean="0">
                <a:solidFill>
                  <a:schemeClr val="tx1"/>
                </a:solidFill>
              </a:rPr>
              <a:t>=0.05).  </a:t>
            </a:r>
          </a:p>
          <a:p>
            <a:endParaRPr lang="en-US" sz="1200" dirty="0" smtClean="0">
              <a:solidFill>
                <a:schemeClr val="tx1"/>
              </a:solidFill>
            </a:endParaRPr>
          </a:p>
          <a:p>
            <a:r>
              <a:rPr lang="en-US" sz="2600" dirty="0" smtClean="0">
                <a:solidFill>
                  <a:schemeClr val="tx1"/>
                </a:solidFill>
              </a:rPr>
              <a:t>But not all outcomes are equally important. Designate important outcomes “primary” &amp; the rest secondary so ‘m’ is only the number of primary outcomes. Assumes less concern if there is a false positive finding among secondary outcomes. </a:t>
            </a:r>
          </a:p>
          <a:p>
            <a:endParaRPr lang="en-US" sz="1200" dirty="0" smtClean="0">
              <a:solidFill>
                <a:schemeClr val="tx1"/>
              </a:solidFill>
            </a:endParaRPr>
          </a:p>
          <a:p>
            <a:r>
              <a:rPr lang="en-US" sz="2600" dirty="0" smtClean="0">
                <a:solidFill>
                  <a:schemeClr val="tx1"/>
                </a:solidFill>
              </a:rPr>
              <a:t>Must designate primary </a:t>
            </a:r>
            <a:r>
              <a:rPr lang="en-US" sz="2600" dirty="0" err="1" smtClean="0">
                <a:solidFill>
                  <a:schemeClr val="tx1"/>
                </a:solidFill>
              </a:rPr>
              <a:t>vs</a:t>
            </a:r>
            <a:r>
              <a:rPr lang="en-US" sz="2600" dirty="0" smtClean="0">
                <a:solidFill>
                  <a:schemeClr val="tx1"/>
                </a:solidFill>
              </a:rPr>
              <a:t> secondary outcomes </a:t>
            </a:r>
            <a:r>
              <a:rPr lang="en-US" sz="2600" b="1" dirty="0" smtClean="0">
                <a:solidFill>
                  <a:srgbClr val="FF0000"/>
                </a:solidFill>
              </a:rPr>
              <a:t>in</a:t>
            </a:r>
            <a:r>
              <a:rPr lang="en-US" sz="2600" dirty="0" smtClean="0">
                <a:solidFill>
                  <a:schemeClr val="tx1"/>
                </a:solidFill>
              </a:rPr>
              <a:t> </a:t>
            </a:r>
            <a:r>
              <a:rPr lang="en-US" sz="2600" b="1" dirty="0" smtClean="0">
                <a:solidFill>
                  <a:srgbClr val="FF0000"/>
                </a:solidFill>
              </a:rPr>
              <a:t>advance</a:t>
            </a:r>
            <a:r>
              <a:rPr lang="en-US" sz="2600" dirty="0" smtClean="0">
                <a:solidFill>
                  <a:srgbClr val="FF0000"/>
                </a:solidFill>
              </a:rPr>
              <a:t>,</a:t>
            </a:r>
            <a:r>
              <a:rPr lang="en-US" sz="2600" dirty="0" smtClean="0">
                <a:solidFill>
                  <a:schemeClr val="tx1"/>
                </a:solidFill>
              </a:rPr>
              <a:t> before study results are known. It is not fair to declare which outcomes are primary and which are secondary based on their p values. </a:t>
            </a:r>
          </a:p>
          <a:p>
            <a:endParaRPr lang="en-US" dirty="0">
              <a:solidFill>
                <a:schemeClr val="tx1"/>
              </a:solidFill>
            </a:endParaRPr>
          </a:p>
        </p:txBody>
      </p:sp>
    </p:spTree>
    <p:extLst>
      <p:ext uri="{BB962C8B-B14F-4D97-AF65-F5344CB8AC3E}">
        <p14:creationId xmlns:p14="http://schemas.microsoft.com/office/powerpoint/2010/main" val="374966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6366"/>
            <a:ext cx="8229600" cy="792163"/>
          </a:xfrm>
        </p:spPr>
        <p:txBody>
          <a:bodyPr/>
          <a:lstStyle/>
          <a:p>
            <a:pPr eaLnBrk="1" hangingPunct="1"/>
            <a:r>
              <a:rPr lang="en-US" u="sng" dirty="0" smtClean="0"/>
              <a:t>Confidence interval (for </a:t>
            </a:r>
            <a:r>
              <a:rPr lang="el-GR" u="sng" dirty="0">
                <a:cs typeface="Arial" charset="0"/>
              </a:rPr>
              <a:t>θ</a:t>
            </a:r>
            <a:r>
              <a:rPr lang="en-US" u="sng" dirty="0" smtClean="0">
                <a:cs typeface="Arial" charset="0"/>
              </a:rPr>
              <a:t>)</a:t>
            </a:r>
            <a:endParaRPr lang="el-GR" u="sng" dirty="0" smtClean="0">
              <a:cs typeface="Arial" charset="0"/>
            </a:endParaRP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228600" y="1019065"/>
                <a:ext cx="8610600" cy="5257800"/>
              </a:xfrm>
            </p:spPr>
            <p:txBody>
              <a:bodyPr/>
              <a:lstStyle/>
              <a:p>
                <a:pPr algn="ctr" eaLnBrk="1" hangingPunct="1">
                  <a:lnSpc>
                    <a:spcPct val="90000"/>
                  </a:lnSpc>
                  <a:buFontTx/>
                  <a:buNone/>
                </a:pPr>
                <a:r>
                  <a:rPr lang="en-US" dirty="0" smtClean="0"/>
                  <a:t>Do not know </a:t>
                </a:r>
                <a:r>
                  <a:rPr lang="en-US" dirty="0" smtClean="0">
                    <a:cs typeface="Arial" charset="0"/>
                  </a:rPr>
                  <a:t>true population </a:t>
                </a:r>
                <a:r>
                  <a:rPr lang="el-GR" dirty="0" smtClean="0">
                    <a:cs typeface="Arial" charset="0"/>
                  </a:rPr>
                  <a:t>θ</a:t>
                </a:r>
                <a:r>
                  <a:rPr lang="en-US" dirty="0" smtClean="0">
                    <a:cs typeface="Arial" charset="0"/>
                  </a:rPr>
                  <a:t> from a sample.</a:t>
                </a:r>
                <a:endParaRPr lang="el-GR" dirty="0" smtClean="0">
                  <a:cs typeface="Arial" charset="0"/>
                </a:endParaRPr>
              </a:p>
              <a:p>
                <a:pPr algn="ctr" eaLnBrk="1" hangingPunct="1">
                  <a:lnSpc>
                    <a:spcPct val="90000"/>
                  </a:lnSpc>
                  <a:buFontTx/>
                  <a:buNone/>
                </a:pPr>
                <a:r>
                  <a:rPr lang="en-US" dirty="0" smtClean="0"/>
                  <a:t>For a sample statistic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oMath>
                </a14:m>
                <a:r>
                  <a:rPr lang="en-US" dirty="0" smtClean="0"/>
                  <a:t> and standard error SE, a confidence interval for the true population value </a:t>
                </a:r>
                <a:r>
                  <a:rPr lang="el-GR" dirty="0" smtClean="0"/>
                  <a:t>θ</a:t>
                </a:r>
                <a:r>
                  <a:rPr lang="en-US" dirty="0" smtClean="0">
                    <a:cs typeface="Arial" charset="0"/>
                  </a:rPr>
                  <a:t> is formed by   </a:t>
                </a:r>
              </a:p>
              <a:p>
                <a:pPr algn="ctr" eaLnBrk="1" hangingPunct="1">
                  <a:lnSpc>
                    <a:spcPct val="90000"/>
                  </a:lnSpc>
                  <a:buFontTx/>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b="1" dirty="0" smtClean="0">
                    <a:cs typeface="Arial" charset="0"/>
                  </a:rPr>
                  <a:t> -  Z SE,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b="1" dirty="0" smtClean="0">
                    <a:cs typeface="Arial" charset="0"/>
                  </a:rPr>
                  <a:t> + Z SE</a:t>
                </a:r>
              </a:p>
              <a:p>
                <a:pPr algn="ctr" eaLnBrk="1" hangingPunct="1">
                  <a:lnSpc>
                    <a:spcPct val="90000"/>
                  </a:lnSpc>
                  <a:buFontTx/>
                  <a:buNone/>
                </a:pPr>
                <a:r>
                  <a:rPr lang="en-US" sz="2400" b="1" dirty="0" smtClean="0">
                    <a:cs typeface="Arial" charset="0"/>
                  </a:rPr>
                  <a:t>(sample statistic is in the middle)</a:t>
                </a:r>
              </a:p>
              <a:p>
                <a:pPr algn="ctr" eaLnBrk="1" hangingPunct="1">
                  <a:lnSpc>
                    <a:spcPct val="90000"/>
                  </a:lnSpc>
                  <a:buFontTx/>
                  <a:buNone/>
                </a:pPr>
                <a:endParaRPr lang="en-US" sz="1200" b="1" dirty="0" smtClean="0">
                  <a:cs typeface="Arial" charset="0"/>
                </a:endParaRPr>
              </a:p>
              <a:p>
                <a:pPr algn="ctr" eaLnBrk="1" hangingPunct="1">
                  <a:lnSpc>
                    <a:spcPct val="90000"/>
                  </a:lnSpc>
                  <a:buFontTx/>
                  <a:buNone/>
                </a:pPr>
                <a:r>
                  <a:rPr lang="en-US" dirty="0" smtClean="0">
                    <a:cs typeface="Arial" charset="0"/>
                  </a:rPr>
                  <a:t>For a 95% confidence interval, we use Z=1.96 and compute</a:t>
                </a:r>
              </a:p>
              <a:p>
                <a:pPr algn="ctr" eaLnBrk="1" hangingPunct="1">
                  <a:lnSpc>
                    <a:spcPct val="90000"/>
                  </a:lnSpc>
                  <a:buFontTx/>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b="1" dirty="0" smtClean="0">
                    <a:cs typeface="Arial" charset="0"/>
                  </a:rPr>
                  <a:t>– 1.96 SE,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b="1" dirty="0" smtClean="0">
                    <a:cs typeface="Arial" charset="0"/>
                  </a:rPr>
                  <a:t> + 1.96 SE</a:t>
                </a:r>
              </a:p>
              <a:p>
                <a:pPr eaLnBrk="1" hangingPunct="1">
                  <a:lnSpc>
                    <a:spcPct val="90000"/>
                  </a:lnSpc>
                  <a:buFontTx/>
                  <a:buNone/>
                </a:pPr>
                <a:endParaRPr lang="el-GR" dirty="0" smtClean="0">
                  <a:cs typeface="Arial" charset="0"/>
                </a:endParaRP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228600" y="1019065"/>
                <a:ext cx="8610600" cy="5257800"/>
              </a:xfrm>
              <a:blipFill rotWithShape="0">
                <a:blip r:embed="rId2"/>
                <a:stretch>
                  <a:fillRect l="-1771" t="-2433" r="-2904"/>
                </a:stretch>
              </a:blipFill>
            </p:spPr>
            <p:txBody>
              <a:bodyPr/>
              <a:lstStyle/>
              <a:p>
                <a:r>
                  <a:rPr lang="en-US">
                    <a:noFill/>
                  </a:rPr>
                  <a:t> </a:t>
                </a:r>
              </a:p>
            </p:txBody>
          </p:sp>
        </mc:Fallback>
      </mc:AlternateContent>
      <p:sp>
        <p:nvSpPr>
          <p:cNvPr id="11273" name="Line 10"/>
          <p:cNvSpPr>
            <a:spLocks noChangeShapeType="1"/>
          </p:cNvSpPr>
          <p:nvPr/>
        </p:nvSpPr>
        <p:spPr bwMode="auto">
          <a:xfrm>
            <a:off x="2971800" y="6096000"/>
            <a:ext cx="3124200" cy="0"/>
          </a:xfrm>
          <a:prstGeom prst="line">
            <a:avLst/>
          </a:prstGeom>
          <a:noFill/>
          <a:ln w="25400">
            <a:solidFill>
              <a:srgbClr val="FF0000"/>
            </a:solidFill>
            <a:round/>
            <a:headEnd/>
            <a:tailEnd/>
          </a:ln>
        </p:spPr>
        <p:txBody>
          <a:bodyPr/>
          <a:lstStyle/>
          <a:p>
            <a:endParaRPr lang="en-US"/>
          </a:p>
        </p:txBody>
      </p:sp>
      <p:sp>
        <p:nvSpPr>
          <p:cNvPr id="11274" name="Text Box 11"/>
          <p:cNvSpPr txBox="1">
            <a:spLocks noChangeArrowheads="1"/>
          </p:cNvSpPr>
          <p:nvPr/>
        </p:nvSpPr>
        <p:spPr bwMode="auto">
          <a:xfrm>
            <a:off x="2286000" y="5867400"/>
            <a:ext cx="990600" cy="366713"/>
          </a:xfrm>
          <a:prstGeom prst="rect">
            <a:avLst/>
          </a:prstGeom>
          <a:noFill/>
          <a:ln w="9525">
            <a:noFill/>
            <a:miter lim="800000"/>
            <a:headEnd/>
            <a:tailEnd/>
          </a:ln>
        </p:spPr>
        <p:txBody>
          <a:bodyPr>
            <a:spAutoFit/>
          </a:bodyPr>
          <a:lstStyle/>
          <a:p>
            <a:pPr>
              <a:spcBef>
                <a:spcPct val="50000"/>
              </a:spcBef>
            </a:pPr>
            <a:r>
              <a:rPr lang="en-US"/>
              <a:t>lower</a:t>
            </a:r>
          </a:p>
        </p:txBody>
      </p:sp>
      <p:sp>
        <p:nvSpPr>
          <p:cNvPr id="11275" name="Text Box 12"/>
          <p:cNvSpPr txBox="1">
            <a:spLocks noChangeArrowheads="1"/>
          </p:cNvSpPr>
          <p:nvPr/>
        </p:nvSpPr>
        <p:spPr bwMode="auto">
          <a:xfrm>
            <a:off x="6248400" y="5867400"/>
            <a:ext cx="914400" cy="366713"/>
          </a:xfrm>
          <a:prstGeom prst="rect">
            <a:avLst/>
          </a:prstGeom>
          <a:noFill/>
          <a:ln w="9525">
            <a:noFill/>
            <a:miter lim="800000"/>
            <a:headEnd/>
            <a:tailEnd/>
          </a:ln>
        </p:spPr>
        <p:txBody>
          <a:bodyPr>
            <a:spAutoFit/>
          </a:bodyPr>
          <a:lstStyle/>
          <a:p>
            <a:pPr>
              <a:spcBef>
                <a:spcPct val="50000"/>
              </a:spcBef>
            </a:pPr>
            <a:r>
              <a:rPr lang="en-US"/>
              <a:t>upper</a:t>
            </a:r>
          </a:p>
        </p:txBody>
      </p:sp>
      <p:sp>
        <p:nvSpPr>
          <p:cNvPr id="11277" name="Line 14"/>
          <p:cNvSpPr>
            <a:spLocks noChangeShapeType="1"/>
          </p:cNvSpPr>
          <p:nvPr/>
        </p:nvSpPr>
        <p:spPr bwMode="auto">
          <a:xfrm>
            <a:off x="4572000" y="6096000"/>
            <a:ext cx="0" cy="152400"/>
          </a:xfrm>
          <a:prstGeom prst="line">
            <a:avLst/>
          </a:prstGeom>
          <a:noFill/>
          <a:ln w="9525">
            <a:solidFill>
              <a:schemeClr val="tx1"/>
            </a:solidFill>
            <a:round/>
            <a:headEnd/>
            <a:tailEnd/>
          </a:ln>
        </p:spPr>
        <p:txBody>
          <a:bodyPr/>
          <a:lstStyle/>
          <a:p>
            <a:endParaRPr lang="en-US"/>
          </a:p>
        </p:txBody>
      </p:sp>
      <p:sp>
        <p:nvSpPr>
          <p:cNvPr id="14" name="Slide Number Placeholder 13"/>
          <p:cNvSpPr>
            <a:spLocks noGrp="1"/>
          </p:cNvSpPr>
          <p:nvPr>
            <p:ph type="sldNum" sz="quarter" idx="12"/>
          </p:nvPr>
        </p:nvSpPr>
        <p:spPr/>
        <p:txBody>
          <a:bodyPr/>
          <a:lstStyle/>
          <a:p>
            <a:pPr>
              <a:defRPr/>
            </a:pPr>
            <a:fld id="{E9727181-43B3-41B3-8E3C-8424A8476E3D}" type="slidenum">
              <a:rPr lang="en-US" smtClean="0"/>
              <a:pPr>
                <a:defRPr/>
              </a:pPr>
              <a:t>5</a:t>
            </a:fld>
            <a:endParaRPr lang="en-US"/>
          </a:p>
        </p:txBody>
      </p:sp>
    </p:spTree>
    <p:extLst>
      <p:ext uri="{BB962C8B-B14F-4D97-AF65-F5344CB8AC3E}">
        <p14:creationId xmlns:p14="http://schemas.microsoft.com/office/powerpoint/2010/main" val="2935483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5" name="Rectangle 2"/>
              <p:cNvSpPr>
                <a:spLocks noGrp="1" noChangeArrowheads="1"/>
              </p:cNvSpPr>
              <p:nvPr>
                <p:ph type="title"/>
              </p:nvPr>
            </p:nvSpPr>
            <p:spPr/>
            <p:txBody>
              <a:bodyPr/>
              <a:lstStyle/>
              <a:p>
                <a:pPr eaLnBrk="1" hangingPunct="1"/>
                <a:r>
                  <a:rPr lang="en-US" sz="4000" dirty="0" smtClean="0">
                    <a:latin typeface="Times New Roman" pitchFamily="18" charset="0"/>
                  </a:rPr>
                  <a:t>Confidence Intervals (CI)</a:t>
                </a:r>
                <a:br>
                  <a:rPr lang="en-US" sz="4000" dirty="0" smtClean="0">
                    <a:latin typeface="Times New Roman" pitchFamily="18" charset="0"/>
                  </a:rPr>
                </a:br>
                <a:r>
                  <a:rPr lang="en-US" sz="4000" dirty="0" smtClean="0">
                    <a:latin typeface="Times New Roman" pitchFamily="18" charset="0"/>
                  </a:rPr>
                  <a:t>and sampling </a:t>
                </a:r>
                <a:r>
                  <a:rPr lang="en-US" sz="4000" dirty="0" err="1" smtClean="0">
                    <a:latin typeface="Times New Roman" pitchFamily="18" charset="0"/>
                  </a:rPr>
                  <a:t>dist</a:t>
                </a:r>
                <a:r>
                  <a:rPr lang="en-US" sz="4000" dirty="0" smtClean="0">
                    <a:latin typeface="Times New Roman" pitchFamily="18" charset="0"/>
                  </a:rPr>
                  <a:t> of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𝜃</m:t>
                        </m:r>
                      </m:e>
                    </m:acc>
                  </m:oMath>
                </a14:m>
                <a:endParaRPr lang="en-US" sz="4000" dirty="0" smtClean="0">
                  <a:latin typeface="Times New Roman" pitchFamily="18" charset="0"/>
                </a:endParaRPr>
              </a:p>
            </p:txBody>
          </p:sp>
        </mc:Choice>
        <mc:Fallback xmlns="">
          <p:sp>
            <p:nvSpPr>
              <p:cNvPr id="3075" name="Rectangle 2"/>
              <p:cNvSpPr>
                <a:spLocks noGrp="1" noRot="1" noChangeAspect="1" noMove="1" noResize="1" noEditPoints="1" noAdjustHandles="1" noChangeArrowheads="1" noChangeShapeType="1" noTextEdit="1"/>
              </p:cNvSpPr>
              <p:nvPr>
                <p:ph type="title"/>
              </p:nvPr>
            </p:nvSpPr>
            <p:spPr>
              <a:blipFill rotWithShape="0">
                <a:blip r:embed="rId3"/>
                <a:stretch>
                  <a:fillRect t="-18085" b="-31383"/>
                </a:stretch>
              </a:blipFill>
            </p:spPr>
            <p:txBody>
              <a:bodyPr/>
              <a:lstStyle/>
              <a:p>
                <a:r>
                  <a:rPr lang="en-US">
                    <a:noFill/>
                  </a:rPr>
                  <a:t> </a:t>
                </a:r>
              </a:p>
            </p:txBody>
          </p:sp>
        </mc:Fallback>
      </mc:AlternateContent>
      <p:graphicFrame>
        <p:nvGraphicFramePr>
          <p:cNvPr id="3074" name="Object 4"/>
          <p:cNvGraphicFramePr>
            <a:graphicFrameLocks noGrp="1" noChangeAspect="1"/>
          </p:cNvGraphicFramePr>
          <p:nvPr>
            <p:ph sz="half" idx="1"/>
          </p:nvPr>
        </p:nvGraphicFramePr>
        <p:xfrm>
          <a:off x="914400" y="1524000"/>
          <a:ext cx="7505700" cy="2790825"/>
        </p:xfrm>
        <a:graphic>
          <a:graphicData uri="http://schemas.openxmlformats.org/presentationml/2006/ole">
            <mc:AlternateContent xmlns:mc="http://schemas.openxmlformats.org/markup-compatibility/2006">
              <mc:Choice xmlns:v="urn:schemas-microsoft-com:vml" Requires="v">
                <p:oleObj spid="_x0000_s9288" name="Chart" r:id="rId4" imgW="5867355" imgH="2181194" progId="Excel.Sheet.8">
                  <p:embed/>
                </p:oleObj>
              </mc:Choice>
              <mc:Fallback>
                <p:oleObj name="Chart" r:id="rId4" imgW="5867355" imgH="218119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5057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077" name="Rectangle 7"/>
              <p:cNvSpPr>
                <a:spLocks noChangeArrowheads="1"/>
              </p:cNvSpPr>
              <p:nvPr/>
            </p:nvSpPr>
            <p:spPr bwMode="auto">
              <a:xfrm>
                <a:off x="1524000" y="4219961"/>
                <a:ext cx="6207125" cy="1308115"/>
              </a:xfrm>
              <a:prstGeom prst="rect">
                <a:avLst/>
              </a:prstGeom>
              <a:noFill/>
              <a:ln w="9525">
                <a:noFill/>
                <a:miter lim="800000"/>
                <a:headEnd/>
                <a:tailEnd/>
              </a:ln>
            </p:spPr>
            <p:txBody>
              <a:bodyPr wrap="square" anchor="ctr">
                <a:spAutoFit/>
              </a:bodyPr>
              <a:lstStyle/>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dirty="0"/>
                  <a:t>-</a:t>
                </a:r>
                <a:r>
                  <a:rPr lang="en-US" dirty="0" smtClean="0"/>
                  <a:t>1.96</a:t>
                </a:r>
                <a:r>
                  <a:rPr lang="en-US" dirty="0"/>
                  <a:t> </a:t>
                </a:r>
                <a:r>
                  <a:rPr lang="en-US" dirty="0" smtClean="0"/>
                  <a:t>SE   </a:t>
                </a:r>
                <a:r>
                  <a:rPr lang="en-US" dirty="0" smtClean="0">
                    <a:sym typeface="Symbol" pitchFamily="18" charset="2"/>
                  </a:rPr>
                  <a:t>  </a:t>
                </a:r>
                <a:r>
                  <a:rPr lang="en-US" dirty="0">
                    <a:sym typeface="Symbol" pitchFamily="18" charset="2"/>
                  </a:rPr>
                  <a:t>	 </a:t>
                </a:r>
                <a:r>
                  <a:rPr lang="en-US" dirty="0" smtClean="0">
                    <a:sym typeface="Symbol" pitchFamily="18" charset="2"/>
                  </a:rPr>
                  <a:t>  </a:t>
                </a:r>
                <a:r>
                  <a:rPr lang="en-US" dirty="0">
                    <a:sym typeface="Symbol" pitchFamily="18" charset="2"/>
                  </a:rPr>
                  <a:t> </a:t>
                </a:r>
                <a:r>
                  <a:rPr lang="el-GR" dirty="0" smtClean="0">
                    <a:sym typeface="Symbol" pitchFamily="18" charset="2"/>
                  </a:rPr>
                  <a:t>θ</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dirty="0" smtClean="0">
                    <a:sym typeface="Symbol" pitchFamily="18" charset="2"/>
                  </a:rPr>
                  <a:t>+1.96 SE</a:t>
                </a:r>
                <a:endParaRPr lang="en-US" dirty="0"/>
              </a:p>
              <a:p>
                <a:endParaRPr lang="en-US" dirty="0"/>
              </a:p>
              <a:p>
                <a:endParaRPr lang="en-US" dirty="0"/>
              </a:p>
              <a:p>
                <a:r>
                  <a:rPr lang="fr-FR" sz="2400" dirty="0"/>
                  <a:t>              95% CI: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𝜃</m:t>
                        </m:r>
                      </m:e>
                    </m:acc>
                  </m:oMath>
                </a14:m>
                <a:r>
                  <a:rPr lang="fr-FR" sz="2400" dirty="0" smtClean="0"/>
                  <a:t> </a:t>
                </a:r>
                <a:r>
                  <a:rPr lang="fr-FR" sz="2400" dirty="0">
                    <a:sym typeface="Symbol" pitchFamily="18" charset="2"/>
                  </a:rPr>
                  <a:t></a:t>
                </a:r>
                <a:r>
                  <a:rPr lang="fr-FR" sz="2400" dirty="0"/>
                  <a:t> 1.96 </a:t>
                </a:r>
                <a:r>
                  <a:rPr lang="fr-FR" sz="2400" dirty="0" smtClean="0"/>
                  <a:t>SE</a:t>
                </a:r>
                <a:endParaRPr lang="en-US" sz="2400" dirty="0"/>
              </a:p>
            </p:txBody>
          </p:sp>
        </mc:Choice>
        <mc:Fallback xmlns="">
          <p:sp>
            <p:nvSpPr>
              <p:cNvPr id="3077" name="Rectangle 7"/>
              <p:cNvSpPr>
                <a:spLocks noRot="1" noChangeAspect="1" noMove="1" noResize="1" noEditPoints="1" noAdjustHandles="1" noChangeArrowheads="1" noChangeShapeType="1" noTextEdit="1"/>
              </p:cNvSpPr>
              <p:nvPr/>
            </p:nvSpPr>
            <p:spPr bwMode="auto">
              <a:xfrm>
                <a:off x="1524000" y="4219961"/>
                <a:ext cx="6207125" cy="1308115"/>
              </a:xfrm>
              <a:prstGeom prst="rect">
                <a:avLst/>
              </a:prstGeom>
              <a:blipFill rotWithShape="0">
                <a:blip r:embed="rId6"/>
                <a:stretch>
                  <a:fillRect t="-1860" b="-10698"/>
                </a:stretch>
              </a:blipFill>
              <a:ln w="9525">
                <a:noFill/>
                <a:miter lim="800000"/>
                <a:headEnd/>
                <a:tailEnd/>
              </a:ln>
            </p:spPr>
            <p:txBody>
              <a:bodyPr/>
              <a:lstStyle/>
              <a:p>
                <a:r>
                  <a:rPr lang="en-US">
                    <a:noFill/>
                  </a:rPr>
                  <a:t> </a:t>
                </a:r>
              </a:p>
            </p:txBody>
          </p:sp>
        </mc:Fallback>
      </mc:AlternateContent>
      <p:sp>
        <p:nvSpPr>
          <p:cNvPr id="3078" name="Line 8"/>
          <p:cNvSpPr>
            <a:spLocks noChangeShapeType="1"/>
          </p:cNvSpPr>
          <p:nvPr/>
        </p:nvSpPr>
        <p:spPr bwMode="auto">
          <a:xfrm>
            <a:off x="3048000" y="3581400"/>
            <a:ext cx="0" cy="533400"/>
          </a:xfrm>
          <a:prstGeom prst="line">
            <a:avLst/>
          </a:prstGeom>
          <a:noFill/>
          <a:ln w="9525">
            <a:solidFill>
              <a:schemeClr val="tx1"/>
            </a:solidFill>
            <a:round/>
            <a:headEnd/>
            <a:tailEnd/>
          </a:ln>
        </p:spPr>
        <p:txBody>
          <a:bodyPr/>
          <a:lstStyle/>
          <a:p>
            <a:endParaRPr lang="en-US"/>
          </a:p>
        </p:txBody>
      </p:sp>
      <p:sp>
        <p:nvSpPr>
          <p:cNvPr id="3079" name="Line 10"/>
          <p:cNvSpPr>
            <a:spLocks noChangeShapeType="1"/>
          </p:cNvSpPr>
          <p:nvPr/>
        </p:nvSpPr>
        <p:spPr bwMode="auto">
          <a:xfrm>
            <a:off x="2133600" y="3657600"/>
            <a:ext cx="685800" cy="304800"/>
          </a:xfrm>
          <a:prstGeom prst="line">
            <a:avLst/>
          </a:prstGeom>
          <a:noFill/>
          <a:ln w="9525">
            <a:solidFill>
              <a:schemeClr val="tx1"/>
            </a:solidFill>
            <a:round/>
            <a:headEnd/>
            <a:tailEnd type="triangle" w="med" len="med"/>
          </a:ln>
        </p:spPr>
        <p:txBody>
          <a:bodyPr/>
          <a:lstStyle/>
          <a:p>
            <a:endParaRPr lang="en-US"/>
          </a:p>
        </p:txBody>
      </p:sp>
      <p:sp>
        <p:nvSpPr>
          <p:cNvPr id="3080" name="Line 11"/>
          <p:cNvSpPr>
            <a:spLocks noChangeShapeType="1"/>
          </p:cNvSpPr>
          <p:nvPr/>
        </p:nvSpPr>
        <p:spPr bwMode="auto">
          <a:xfrm flipH="1">
            <a:off x="6400800" y="3581400"/>
            <a:ext cx="609600" cy="381000"/>
          </a:xfrm>
          <a:prstGeom prst="line">
            <a:avLst/>
          </a:prstGeom>
          <a:noFill/>
          <a:ln w="9525">
            <a:solidFill>
              <a:schemeClr val="tx1"/>
            </a:solidFill>
            <a:round/>
            <a:headEnd/>
            <a:tailEnd type="triangle" w="med" len="med"/>
          </a:ln>
        </p:spPr>
        <p:txBody>
          <a:bodyPr/>
          <a:lstStyle/>
          <a:p>
            <a:endParaRPr lang="en-US"/>
          </a:p>
        </p:txBody>
      </p:sp>
      <p:sp>
        <p:nvSpPr>
          <p:cNvPr id="3081" name="Line 13"/>
          <p:cNvSpPr>
            <a:spLocks noChangeShapeType="1"/>
          </p:cNvSpPr>
          <p:nvPr/>
        </p:nvSpPr>
        <p:spPr bwMode="auto">
          <a:xfrm>
            <a:off x="6172200" y="3581400"/>
            <a:ext cx="0" cy="533400"/>
          </a:xfrm>
          <a:prstGeom prst="line">
            <a:avLst/>
          </a:prstGeom>
          <a:noFill/>
          <a:ln w="9525">
            <a:solidFill>
              <a:schemeClr val="tx1"/>
            </a:solidFill>
            <a:round/>
            <a:headEnd/>
            <a:tailEnd/>
          </a:ln>
        </p:spPr>
        <p:txBody>
          <a:bodyPr/>
          <a:lstStyle/>
          <a:p>
            <a:endParaRPr lang="en-US"/>
          </a:p>
        </p:txBody>
      </p:sp>
      <p:sp>
        <p:nvSpPr>
          <p:cNvPr id="3084" name="Line 16"/>
          <p:cNvSpPr>
            <a:spLocks noChangeShapeType="1"/>
          </p:cNvSpPr>
          <p:nvPr/>
        </p:nvSpPr>
        <p:spPr bwMode="auto">
          <a:xfrm>
            <a:off x="4495800" y="2971800"/>
            <a:ext cx="3124200" cy="0"/>
          </a:xfrm>
          <a:prstGeom prst="line">
            <a:avLst/>
          </a:prstGeom>
          <a:noFill/>
          <a:ln w="25400">
            <a:solidFill>
              <a:srgbClr val="FF0000"/>
            </a:solidFill>
            <a:round/>
            <a:headEnd/>
            <a:tailEnd/>
          </a:ln>
        </p:spPr>
        <p:txBody>
          <a:bodyPr/>
          <a:lstStyle/>
          <a:p>
            <a:endParaRPr lang="en-US"/>
          </a:p>
        </p:txBody>
      </p:sp>
      <p:sp>
        <p:nvSpPr>
          <p:cNvPr id="13" name="Slide Number Placeholder 12"/>
          <p:cNvSpPr>
            <a:spLocks noGrp="1"/>
          </p:cNvSpPr>
          <p:nvPr>
            <p:ph type="sldNum" sz="quarter" idx="12"/>
          </p:nvPr>
        </p:nvSpPr>
        <p:spPr/>
        <p:txBody>
          <a:bodyPr/>
          <a:lstStyle/>
          <a:p>
            <a:pPr>
              <a:defRPr/>
            </a:pPr>
            <a:fld id="{B5D4E3B7-4FDC-4616-9FD6-750FC926CF70}" type="slidenum">
              <a:rPr lang="en-US" smtClean="0"/>
              <a:pPr>
                <a:defRPr/>
              </a:pPr>
              <a:t>6</a:t>
            </a:fld>
            <a:endParaRPr lang="en-US"/>
          </a:p>
        </p:txBody>
      </p:sp>
    </p:spTree>
    <p:extLst>
      <p:ext uri="{BB962C8B-B14F-4D97-AF65-F5344CB8AC3E}">
        <p14:creationId xmlns:p14="http://schemas.microsoft.com/office/powerpoint/2010/main" val="2765413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04800"/>
            <a:ext cx="8229600" cy="5821363"/>
          </a:xfrm>
        </p:spPr>
        <p:txBody>
          <a:bodyPr/>
          <a:lstStyle/>
          <a:p>
            <a:pPr eaLnBrk="1" hangingPunct="1">
              <a:buFontTx/>
              <a:buNone/>
            </a:pPr>
            <a:r>
              <a:rPr lang="en-US" smtClean="0"/>
              <a:t/>
            </a:r>
            <a:br>
              <a:rPr lang="en-US" smtClean="0"/>
            </a:br>
            <a:endParaRPr lang="en-US" smtClean="0"/>
          </a:p>
        </p:txBody>
      </p:sp>
      <p:sp>
        <p:nvSpPr>
          <p:cNvPr id="12291" name="Text Box 26"/>
          <p:cNvSpPr txBox="1">
            <a:spLocks noChangeArrowheads="1"/>
          </p:cNvSpPr>
          <p:nvPr/>
        </p:nvSpPr>
        <p:spPr bwMode="auto">
          <a:xfrm>
            <a:off x="3124200" y="533400"/>
            <a:ext cx="3886200" cy="366713"/>
          </a:xfrm>
          <a:prstGeom prst="rect">
            <a:avLst/>
          </a:prstGeom>
          <a:noFill/>
          <a:ln w="9525">
            <a:noFill/>
            <a:miter lim="800000"/>
            <a:headEnd/>
            <a:tailEnd/>
          </a:ln>
        </p:spPr>
        <p:txBody>
          <a:bodyPr>
            <a:spAutoFit/>
          </a:bodyPr>
          <a:lstStyle/>
          <a:p>
            <a:pPr>
              <a:spcBef>
                <a:spcPct val="50000"/>
              </a:spcBef>
            </a:pPr>
            <a:endParaRPr lang="en-US"/>
          </a:p>
        </p:txBody>
      </p:sp>
      <p:sp>
        <p:nvSpPr>
          <p:cNvPr id="12292" name="Line 27"/>
          <p:cNvSpPr>
            <a:spLocks noChangeShapeType="1"/>
          </p:cNvSpPr>
          <p:nvPr/>
        </p:nvSpPr>
        <p:spPr bwMode="auto">
          <a:xfrm>
            <a:off x="1905000" y="1676400"/>
            <a:ext cx="1524000" cy="0"/>
          </a:xfrm>
          <a:prstGeom prst="line">
            <a:avLst/>
          </a:prstGeom>
          <a:noFill/>
          <a:ln w="9525">
            <a:solidFill>
              <a:srgbClr val="FF0000"/>
            </a:solidFill>
            <a:round/>
            <a:headEnd/>
            <a:tailEnd/>
          </a:ln>
        </p:spPr>
        <p:txBody>
          <a:bodyPr/>
          <a:lstStyle/>
          <a:p>
            <a:endParaRPr lang="en-US"/>
          </a:p>
        </p:txBody>
      </p:sp>
      <p:sp>
        <p:nvSpPr>
          <p:cNvPr id="12293" name="Line 28"/>
          <p:cNvSpPr>
            <a:spLocks noChangeShapeType="1"/>
          </p:cNvSpPr>
          <p:nvPr/>
        </p:nvSpPr>
        <p:spPr bwMode="auto">
          <a:xfrm>
            <a:off x="3124200" y="1905000"/>
            <a:ext cx="1524000" cy="0"/>
          </a:xfrm>
          <a:prstGeom prst="line">
            <a:avLst/>
          </a:prstGeom>
          <a:noFill/>
          <a:ln w="9525">
            <a:solidFill>
              <a:schemeClr val="tx1"/>
            </a:solidFill>
            <a:round/>
            <a:headEnd/>
            <a:tailEnd/>
          </a:ln>
        </p:spPr>
        <p:txBody>
          <a:bodyPr/>
          <a:lstStyle/>
          <a:p>
            <a:endParaRPr lang="en-US"/>
          </a:p>
        </p:txBody>
      </p:sp>
      <p:sp>
        <p:nvSpPr>
          <p:cNvPr id="12294" name="Line 29"/>
          <p:cNvSpPr>
            <a:spLocks noChangeShapeType="1"/>
          </p:cNvSpPr>
          <p:nvPr/>
        </p:nvSpPr>
        <p:spPr bwMode="auto">
          <a:xfrm>
            <a:off x="3886200" y="2514600"/>
            <a:ext cx="1524000" cy="0"/>
          </a:xfrm>
          <a:prstGeom prst="line">
            <a:avLst/>
          </a:prstGeom>
          <a:noFill/>
          <a:ln w="9525">
            <a:solidFill>
              <a:schemeClr val="tx1"/>
            </a:solidFill>
            <a:round/>
            <a:headEnd/>
            <a:tailEnd/>
          </a:ln>
        </p:spPr>
        <p:txBody>
          <a:bodyPr/>
          <a:lstStyle/>
          <a:p>
            <a:endParaRPr lang="en-US"/>
          </a:p>
        </p:txBody>
      </p:sp>
      <p:sp>
        <p:nvSpPr>
          <p:cNvPr id="12295" name="Line 30"/>
          <p:cNvSpPr>
            <a:spLocks noChangeShapeType="1"/>
          </p:cNvSpPr>
          <p:nvPr/>
        </p:nvSpPr>
        <p:spPr bwMode="auto">
          <a:xfrm>
            <a:off x="2971800" y="2819400"/>
            <a:ext cx="1524000" cy="0"/>
          </a:xfrm>
          <a:prstGeom prst="line">
            <a:avLst/>
          </a:prstGeom>
          <a:noFill/>
          <a:ln w="9525">
            <a:solidFill>
              <a:schemeClr val="tx1"/>
            </a:solidFill>
            <a:round/>
            <a:headEnd/>
            <a:tailEnd/>
          </a:ln>
        </p:spPr>
        <p:txBody>
          <a:bodyPr/>
          <a:lstStyle/>
          <a:p>
            <a:endParaRPr lang="en-US"/>
          </a:p>
        </p:txBody>
      </p:sp>
      <p:sp>
        <p:nvSpPr>
          <p:cNvPr id="12296" name="Line 31"/>
          <p:cNvSpPr>
            <a:spLocks noChangeShapeType="1"/>
          </p:cNvSpPr>
          <p:nvPr/>
        </p:nvSpPr>
        <p:spPr bwMode="auto">
          <a:xfrm>
            <a:off x="3429000" y="3429000"/>
            <a:ext cx="1524000" cy="0"/>
          </a:xfrm>
          <a:prstGeom prst="line">
            <a:avLst/>
          </a:prstGeom>
          <a:noFill/>
          <a:ln w="9525">
            <a:solidFill>
              <a:schemeClr val="tx1"/>
            </a:solidFill>
            <a:round/>
            <a:headEnd/>
            <a:tailEnd/>
          </a:ln>
        </p:spPr>
        <p:txBody>
          <a:bodyPr/>
          <a:lstStyle/>
          <a:p>
            <a:endParaRPr lang="en-US"/>
          </a:p>
        </p:txBody>
      </p:sp>
      <p:sp>
        <p:nvSpPr>
          <p:cNvPr id="12297" name="Line 32"/>
          <p:cNvSpPr>
            <a:spLocks noChangeShapeType="1"/>
          </p:cNvSpPr>
          <p:nvPr/>
        </p:nvSpPr>
        <p:spPr bwMode="auto">
          <a:xfrm>
            <a:off x="2819400" y="3733800"/>
            <a:ext cx="1524000" cy="0"/>
          </a:xfrm>
          <a:prstGeom prst="line">
            <a:avLst/>
          </a:prstGeom>
          <a:noFill/>
          <a:ln w="9525">
            <a:solidFill>
              <a:schemeClr val="tx1"/>
            </a:solidFill>
            <a:round/>
            <a:headEnd/>
            <a:tailEnd/>
          </a:ln>
        </p:spPr>
        <p:txBody>
          <a:bodyPr/>
          <a:lstStyle/>
          <a:p>
            <a:endParaRPr lang="en-US"/>
          </a:p>
        </p:txBody>
      </p:sp>
      <p:sp>
        <p:nvSpPr>
          <p:cNvPr id="12298" name="Line 33"/>
          <p:cNvSpPr>
            <a:spLocks noChangeShapeType="1"/>
          </p:cNvSpPr>
          <p:nvPr/>
        </p:nvSpPr>
        <p:spPr bwMode="auto">
          <a:xfrm>
            <a:off x="2971800" y="4343400"/>
            <a:ext cx="1524000" cy="0"/>
          </a:xfrm>
          <a:prstGeom prst="line">
            <a:avLst/>
          </a:prstGeom>
          <a:noFill/>
          <a:ln w="9525">
            <a:solidFill>
              <a:schemeClr val="tx1"/>
            </a:solidFill>
            <a:round/>
            <a:headEnd/>
            <a:tailEnd/>
          </a:ln>
        </p:spPr>
        <p:txBody>
          <a:bodyPr/>
          <a:lstStyle/>
          <a:p>
            <a:endParaRPr lang="en-US"/>
          </a:p>
        </p:txBody>
      </p:sp>
      <p:sp>
        <p:nvSpPr>
          <p:cNvPr id="12299" name="Line 34"/>
          <p:cNvSpPr>
            <a:spLocks noChangeShapeType="1"/>
          </p:cNvSpPr>
          <p:nvPr/>
        </p:nvSpPr>
        <p:spPr bwMode="auto">
          <a:xfrm>
            <a:off x="3657600" y="1219200"/>
            <a:ext cx="1524000" cy="0"/>
          </a:xfrm>
          <a:prstGeom prst="line">
            <a:avLst/>
          </a:prstGeom>
          <a:noFill/>
          <a:ln w="9525">
            <a:solidFill>
              <a:schemeClr val="tx1"/>
            </a:solidFill>
            <a:round/>
            <a:headEnd/>
            <a:tailEnd/>
          </a:ln>
        </p:spPr>
        <p:txBody>
          <a:bodyPr/>
          <a:lstStyle/>
          <a:p>
            <a:endParaRPr lang="en-US"/>
          </a:p>
        </p:txBody>
      </p:sp>
      <p:sp>
        <p:nvSpPr>
          <p:cNvPr id="12300" name="Line 35"/>
          <p:cNvSpPr>
            <a:spLocks noChangeShapeType="1"/>
          </p:cNvSpPr>
          <p:nvPr/>
        </p:nvSpPr>
        <p:spPr bwMode="auto">
          <a:xfrm>
            <a:off x="3505200" y="5105400"/>
            <a:ext cx="1524000" cy="0"/>
          </a:xfrm>
          <a:prstGeom prst="line">
            <a:avLst/>
          </a:prstGeom>
          <a:noFill/>
          <a:ln w="9525">
            <a:solidFill>
              <a:schemeClr val="tx1"/>
            </a:solidFill>
            <a:round/>
            <a:headEnd/>
            <a:tailEnd/>
          </a:ln>
        </p:spPr>
        <p:txBody>
          <a:bodyPr/>
          <a:lstStyle/>
          <a:p>
            <a:endParaRPr lang="en-US"/>
          </a:p>
        </p:txBody>
      </p:sp>
      <p:sp>
        <p:nvSpPr>
          <p:cNvPr id="12301" name="Line 36"/>
          <p:cNvSpPr>
            <a:spLocks noChangeShapeType="1"/>
          </p:cNvSpPr>
          <p:nvPr/>
        </p:nvSpPr>
        <p:spPr bwMode="auto">
          <a:xfrm>
            <a:off x="3581400" y="4648200"/>
            <a:ext cx="1524000" cy="0"/>
          </a:xfrm>
          <a:prstGeom prst="line">
            <a:avLst/>
          </a:prstGeom>
          <a:noFill/>
          <a:ln w="9525">
            <a:solidFill>
              <a:schemeClr val="tx1"/>
            </a:solidFill>
            <a:round/>
            <a:headEnd/>
            <a:tailEnd/>
          </a:ln>
        </p:spPr>
        <p:txBody>
          <a:bodyPr/>
          <a:lstStyle/>
          <a:p>
            <a:endParaRPr lang="en-US"/>
          </a:p>
        </p:txBody>
      </p:sp>
      <p:sp>
        <p:nvSpPr>
          <p:cNvPr id="12302" name="Line 37"/>
          <p:cNvSpPr>
            <a:spLocks noChangeShapeType="1"/>
          </p:cNvSpPr>
          <p:nvPr/>
        </p:nvSpPr>
        <p:spPr bwMode="auto">
          <a:xfrm>
            <a:off x="3200400" y="3124200"/>
            <a:ext cx="1524000" cy="0"/>
          </a:xfrm>
          <a:prstGeom prst="line">
            <a:avLst/>
          </a:prstGeom>
          <a:noFill/>
          <a:ln w="9525">
            <a:solidFill>
              <a:schemeClr val="tx1"/>
            </a:solidFill>
            <a:round/>
            <a:headEnd/>
            <a:tailEnd/>
          </a:ln>
        </p:spPr>
        <p:txBody>
          <a:bodyPr/>
          <a:lstStyle/>
          <a:p>
            <a:endParaRPr lang="en-US"/>
          </a:p>
        </p:txBody>
      </p:sp>
      <p:sp>
        <p:nvSpPr>
          <p:cNvPr id="12303" name="Line 38"/>
          <p:cNvSpPr>
            <a:spLocks noChangeShapeType="1"/>
          </p:cNvSpPr>
          <p:nvPr/>
        </p:nvSpPr>
        <p:spPr bwMode="auto">
          <a:xfrm>
            <a:off x="2590800" y="2286000"/>
            <a:ext cx="1524000" cy="0"/>
          </a:xfrm>
          <a:prstGeom prst="line">
            <a:avLst/>
          </a:prstGeom>
          <a:noFill/>
          <a:ln w="9525">
            <a:solidFill>
              <a:schemeClr val="tx1"/>
            </a:solidFill>
            <a:round/>
            <a:headEnd/>
            <a:tailEnd/>
          </a:ln>
        </p:spPr>
        <p:txBody>
          <a:bodyPr/>
          <a:lstStyle/>
          <a:p>
            <a:endParaRPr lang="en-US"/>
          </a:p>
        </p:txBody>
      </p:sp>
      <p:sp>
        <p:nvSpPr>
          <p:cNvPr id="12304" name="Line 39"/>
          <p:cNvSpPr>
            <a:spLocks noChangeShapeType="1"/>
          </p:cNvSpPr>
          <p:nvPr/>
        </p:nvSpPr>
        <p:spPr bwMode="auto">
          <a:xfrm>
            <a:off x="3733800" y="5562600"/>
            <a:ext cx="1524000" cy="0"/>
          </a:xfrm>
          <a:prstGeom prst="line">
            <a:avLst/>
          </a:prstGeom>
          <a:noFill/>
          <a:ln w="9525">
            <a:solidFill>
              <a:schemeClr val="tx1"/>
            </a:solidFill>
            <a:round/>
            <a:headEnd/>
            <a:tailEnd/>
          </a:ln>
        </p:spPr>
        <p:txBody>
          <a:bodyPr/>
          <a:lstStyle/>
          <a:p>
            <a:endParaRPr lang="en-US"/>
          </a:p>
        </p:txBody>
      </p:sp>
      <p:sp>
        <p:nvSpPr>
          <p:cNvPr id="12305" name="Line 40"/>
          <p:cNvSpPr>
            <a:spLocks noChangeShapeType="1"/>
          </p:cNvSpPr>
          <p:nvPr/>
        </p:nvSpPr>
        <p:spPr bwMode="auto">
          <a:xfrm>
            <a:off x="3048000" y="5791200"/>
            <a:ext cx="1524000" cy="0"/>
          </a:xfrm>
          <a:prstGeom prst="line">
            <a:avLst/>
          </a:prstGeom>
          <a:noFill/>
          <a:ln w="9525">
            <a:solidFill>
              <a:schemeClr val="tx1"/>
            </a:solidFill>
            <a:round/>
            <a:headEnd/>
            <a:tailEnd/>
          </a:ln>
        </p:spPr>
        <p:txBody>
          <a:bodyPr/>
          <a:lstStyle/>
          <a:p>
            <a:endParaRPr lang="en-US"/>
          </a:p>
        </p:txBody>
      </p:sp>
      <p:sp>
        <p:nvSpPr>
          <p:cNvPr id="12306" name="Line 41"/>
          <p:cNvSpPr>
            <a:spLocks noChangeShapeType="1"/>
          </p:cNvSpPr>
          <p:nvPr/>
        </p:nvSpPr>
        <p:spPr bwMode="auto">
          <a:xfrm>
            <a:off x="2590800" y="914400"/>
            <a:ext cx="1524000" cy="0"/>
          </a:xfrm>
          <a:prstGeom prst="line">
            <a:avLst/>
          </a:prstGeom>
          <a:noFill/>
          <a:ln w="9525">
            <a:solidFill>
              <a:schemeClr val="tx1"/>
            </a:solidFill>
            <a:round/>
            <a:headEnd/>
            <a:tailEnd/>
          </a:ln>
        </p:spPr>
        <p:txBody>
          <a:bodyPr/>
          <a:lstStyle/>
          <a:p>
            <a:endParaRPr lang="en-US"/>
          </a:p>
        </p:txBody>
      </p:sp>
      <p:sp>
        <p:nvSpPr>
          <p:cNvPr id="12307" name="Line 42"/>
          <p:cNvSpPr>
            <a:spLocks noChangeShapeType="1"/>
          </p:cNvSpPr>
          <p:nvPr/>
        </p:nvSpPr>
        <p:spPr bwMode="auto">
          <a:xfrm>
            <a:off x="3505200" y="4038600"/>
            <a:ext cx="1524000" cy="0"/>
          </a:xfrm>
          <a:prstGeom prst="line">
            <a:avLst/>
          </a:prstGeom>
          <a:noFill/>
          <a:ln w="9525">
            <a:solidFill>
              <a:schemeClr val="tx1"/>
            </a:solidFill>
            <a:round/>
            <a:headEnd/>
            <a:tailEnd/>
          </a:ln>
        </p:spPr>
        <p:txBody>
          <a:bodyPr/>
          <a:lstStyle/>
          <a:p>
            <a:endParaRPr lang="en-US"/>
          </a:p>
        </p:txBody>
      </p:sp>
      <p:sp>
        <p:nvSpPr>
          <p:cNvPr id="12308" name="Line 43"/>
          <p:cNvSpPr>
            <a:spLocks noChangeShapeType="1"/>
          </p:cNvSpPr>
          <p:nvPr/>
        </p:nvSpPr>
        <p:spPr bwMode="auto">
          <a:xfrm>
            <a:off x="3581400" y="6019800"/>
            <a:ext cx="1524000" cy="0"/>
          </a:xfrm>
          <a:prstGeom prst="line">
            <a:avLst/>
          </a:prstGeom>
          <a:noFill/>
          <a:ln w="9525">
            <a:solidFill>
              <a:schemeClr val="tx1"/>
            </a:solidFill>
            <a:round/>
            <a:headEnd/>
            <a:tailEnd/>
          </a:ln>
        </p:spPr>
        <p:txBody>
          <a:bodyPr/>
          <a:lstStyle/>
          <a:p>
            <a:endParaRPr lang="en-US"/>
          </a:p>
        </p:txBody>
      </p:sp>
      <p:sp>
        <p:nvSpPr>
          <p:cNvPr id="12309" name="Line 44"/>
          <p:cNvSpPr>
            <a:spLocks noChangeShapeType="1"/>
          </p:cNvSpPr>
          <p:nvPr/>
        </p:nvSpPr>
        <p:spPr bwMode="auto">
          <a:xfrm>
            <a:off x="3048000" y="4800600"/>
            <a:ext cx="1524000" cy="0"/>
          </a:xfrm>
          <a:prstGeom prst="line">
            <a:avLst/>
          </a:prstGeom>
          <a:noFill/>
          <a:ln w="9525">
            <a:solidFill>
              <a:schemeClr val="tx1"/>
            </a:solidFill>
            <a:round/>
            <a:headEnd/>
            <a:tailEnd/>
          </a:ln>
        </p:spPr>
        <p:txBody>
          <a:bodyPr/>
          <a:lstStyle/>
          <a:p>
            <a:endParaRPr lang="en-US"/>
          </a:p>
        </p:txBody>
      </p:sp>
      <p:sp>
        <p:nvSpPr>
          <p:cNvPr id="12310" name="Line 45"/>
          <p:cNvSpPr>
            <a:spLocks noChangeShapeType="1"/>
          </p:cNvSpPr>
          <p:nvPr/>
        </p:nvSpPr>
        <p:spPr bwMode="auto">
          <a:xfrm>
            <a:off x="3124200" y="1447800"/>
            <a:ext cx="1524000" cy="0"/>
          </a:xfrm>
          <a:prstGeom prst="line">
            <a:avLst/>
          </a:prstGeom>
          <a:noFill/>
          <a:ln w="9525">
            <a:solidFill>
              <a:schemeClr val="tx1"/>
            </a:solidFill>
            <a:round/>
            <a:headEnd/>
            <a:tailEnd/>
          </a:ln>
        </p:spPr>
        <p:txBody>
          <a:bodyPr/>
          <a:lstStyle/>
          <a:p>
            <a:endParaRPr lang="en-US"/>
          </a:p>
        </p:txBody>
      </p:sp>
      <p:sp>
        <p:nvSpPr>
          <p:cNvPr id="12311" name="Line 46"/>
          <p:cNvSpPr>
            <a:spLocks noChangeShapeType="1"/>
          </p:cNvSpPr>
          <p:nvPr/>
        </p:nvSpPr>
        <p:spPr bwMode="auto">
          <a:xfrm>
            <a:off x="2895600" y="5410200"/>
            <a:ext cx="1524000" cy="0"/>
          </a:xfrm>
          <a:prstGeom prst="line">
            <a:avLst/>
          </a:prstGeom>
          <a:noFill/>
          <a:ln w="9525">
            <a:solidFill>
              <a:schemeClr val="tx1"/>
            </a:solidFill>
            <a:round/>
            <a:headEnd/>
            <a:tailEnd/>
          </a:ln>
        </p:spPr>
        <p:txBody>
          <a:bodyPr/>
          <a:lstStyle/>
          <a:p>
            <a:endParaRPr lang="en-US"/>
          </a:p>
        </p:txBody>
      </p:sp>
      <p:sp>
        <p:nvSpPr>
          <p:cNvPr id="12312" name="Line 47"/>
          <p:cNvSpPr>
            <a:spLocks noChangeShapeType="1"/>
          </p:cNvSpPr>
          <p:nvPr/>
        </p:nvSpPr>
        <p:spPr bwMode="auto">
          <a:xfrm>
            <a:off x="3962400" y="609600"/>
            <a:ext cx="0" cy="5791200"/>
          </a:xfrm>
          <a:prstGeom prst="line">
            <a:avLst/>
          </a:prstGeom>
          <a:noFill/>
          <a:ln w="9525">
            <a:solidFill>
              <a:schemeClr val="tx1"/>
            </a:solidFill>
            <a:round/>
            <a:headEnd/>
            <a:tailEnd/>
          </a:ln>
        </p:spPr>
        <p:txBody>
          <a:bodyPr/>
          <a:lstStyle/>
          <a:p>
            <a:endParaRPr lang="en-US"/>
          </a:p>
        </p:txBody>
      </p:sp>
      <p:sp>
        <p:nvSpPr>
          <p:cNvPr id="12313" name="Text Box 48"/>
          <p:cNvSpPr txBox="1">
            <a:spLocks noChangeArrowheads="1"/>
          </p:cNvSpPr>
          <p:nvPr/>
        </p:nvSpPr>
        <p:spPr bwMode="auto">
          <a:xfrm>
            <a:off x="5791200" y="685800"/>
            <a:ext cx="2667000" cy="3013075"/>
          </a:xfrm>
          <a:prstGeom prst="rect">
            <a:avLst/>
          </a:prstGeom>
          <a:noFill/>
          <a:ln w="9525">
            <a:noFill/>
            <a:miter lim="800000"/>
            <a:headEnd/>
            <a:tailEnd/>
          </a:ln>
        </p:spPr>
        <p:txBody>
          <a:bodyPr>
            <a:spAutoFit/>
          </a:bodyPr>
          <a:lstStyle/>
          <a:p>
            <a:pPr algn="ctr">
              <a:spcBef>
                <a:spcPct val="50000"/>
              </a:spcBef>
            </a:pPr>
            <a:r>
              <a:rPr lang="en-US" sz="2400" b="1"/>
              <a:t>95% Confidence intervals</a:t>
            </a:r>
          </a:p>
          <a:p>
            <a:pPr algn="ctr">
              <a:spcBef>
                <a:spcPct val="50000"/>
              </a:spcBef>
            </a:pPr>
            <a:r>
              <a:rPr lang="en-US" sz="2400" b="1"/>
              <a:t>95% of the intervals will contain the true population value</a:t>
            </a:r>
          </a:p>
          <a:p>
            <a:pPr algn="ctr">
              <a:spcBef>
                <a:spcPct val="50000"/>
              </a:spcBef>
            </a:pPr>
            <a:r>
              <a:rPr lang="en-US" sz="2400" b="1"/>
              <a:t>But which ones?</a:t>
            </a:r>
          </a:p>
        </p:txBody>
      </p:sp>
      <p:sp>
        <p:nvSpPr>
          <p:cNvPr id="26" name="Slide Number Placeholder 25"/>
          <p:cNvSpPr>
            <a:spLocks noGrp="1"/>
          </p:cNvSpPr>
          <p:nvPr>
            <p:ph type="sldNum" sz="quarter" idx="12"/>
          </p:nvPr>
        </p:nvSpPr>
        <p:spPr/>
        <p:txBody>
          <a:bodyPr/>
          <a:lstStyle/>
          <a:p>
            <a:pPr>
              <a:defRPr/>
            </a:pPr>
            <a:fld id="{3E4D7032-E5D8-4AE3-875E-3918B8297F5F}" type="slidenum">
              <a:rPr lang="en-US" smtClean="0"/>
              <a:pPr>
                <a:defRPr/>
              </a:pPr>
              <a:t>7</a:t>
            </a:fld>
            <a:endParaRPr lang="en-US"/>
          </a:p>
        </p:txBody>
      </p:sp>
    </p:spTree>
    <p:extLst>
      <p:ext uri="{BB962C8B-B14F-4D97-AF65-F5344CB8AC3E}">
        <p14:creationId xmlns:p14="http://schemas.microsoft.com/office/powerpoint/2010/main" val="272192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latin typeface="Times New Roman" pitchFamily="18" charset="0"/>
              </a:rPr>
              <a:t>Funnel plot - true difference is </a:t>
            </a:r>
            <a:r>
              <a:rPr lang="en-US" sz="4000" smtClean="0">
                <a:solidFill>
                  <a:srgbClr val="FF0000"/>
                </a:solidFill>
                <a:latin typeface="Times New Roman" pitchFamily="18" charset="0"/>
              </a:rPr>
              <a:t>δ= 5</a:t>
            </a:r>
            <a:r>
              <a:rPr lang="en-US" sz="4000" smtClean="0">
                <a:latin typeface="Times New Roman" pitchFamily="18" charset="0"/>
              </a:rPr>
              <a:t/>
            </a:r>
            <a:br>
              <a:rPr lang="en-US" sz="4000" smtClean="0">
                <a:latin typeface="Times New Roman" pitchFamily="18" charset="0"/>
              </a:rPr>
            </a:br>
            <a:r>
              <a:rPr lang="en-US" sz="4000" smtClean="0">
                <a:latin typeface="Times New Roman" pitchFamily="18" charset="0"/>
              </a:rPr>
              <a:t>Each point is one </a:t>
            </a:r>
            <a:r>
              <a:rPr lang="en-US" sz="4000" u="sng" smtClean="0">
                <a:latin typeface="Times New Roman" pitchFamily="18" charset="0"/>
              </a:rPr>
              <a:t>study</a:t>
            </a:r>
            <a:r>
              <a:rPr lang="en-US" sz="4000" smtClean="0">
                <a:latin typeface="Times New Roman" pitchFamily="18" charset="0"/>
              </a:rPr>
              <a:t> </a:t>
            </a:r>
            <a:r>
              <a:rPr lang="en-US" sz="3600" smtClean="0">
                <a:latin typeface="Times New Roman" pitchFamily="18" charset="0"/>
              </a:rPr>
              <a:t>(meta analysis)</a:t>
            </a:r>
          </a:p>
        </p:txBody>
      </p:sp>
      <p:pic>
        <p:nvPicPr>
          <p:cNvPr id="10243" name="Picture 4"/>
          <p:cNvPicPr>
            <a:picLocks noGrp="1" noChangeAspect="1" noChangeArrowheads="1"/>
          </p:cNvPicPr>
          <p:nvPr>
            <p:ph type="body" idx="1"/>
          </p:nvPr>
        </p:nvPicPr>
        <p:blipFill>
          <a:blip r:embed="rId2" cstate="print"/>
          <a:srcRect/>
          <a:stretch>
            <a:fillRect/>
          </a:stretch>
        </p:blipFill>
        <p:spPr>
          <a:xfrm>
            <a:off x="1752600" y="1600200"/>
            <a:ext cx="5638800" cy="4419600"/>
          </a:xfrm>
          <a:noFill/>
        </p:spPr>
      </p:pic>
      <p:sp>
        <p:nvSpPr>
          <p:cNvPr id="4" name="Slide Number Placeholder 3"/>
          <p:cNvSpPr>
            <a:spLocks noGrp="1"/>
          </p:cNvSpPr>
          <p:nvPr>
            <p:ph type="sldNum" sz="quarter" idx="12"/>
          </p:nvPr>
        </p:nvSpPr>
        <p:spPr/>
        <p:txBody>
          <a:bodyPr/>
          <a:lstStyle/>
          <a:p>
            <a:pPr>
              <a:defRPr/>
            </a:pPr>
            <a:fld id="{AA39C012-2383-4642-8E69-87B9F5B4C227}" type="slidenum">
              <a:rPr lang="en-US" smtClean="0"/>
              <a:pPr>
                <a:defRPr/>
              </a:pPr>
              <a:t>8</a:t>
            </a:fld>
            <a:endParaRPr lang="en-US"/>
          </a:p>
        </p:txBody>
      </p:sp>
    </p:spTree>
    <p:extLst>
      <p:ext uri="{BB962C8B-B14F-4D97-AF65-F5344CB8AC3E}">
        <p14:creationId xmlns:p14="http://schemas.microsoft.com/office/powerpoint/2010/main" val="2246741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0" name="Rectangle 2"/>
              <p:cNvSpPr>
                <a:spLocks noGrp="1" noChangeArrowheads="1"/>
              </p:cNvSpPr>
              <p:nvPr>
                <p:ph type="title"/>
              </p:nvPr>
            </p:nvSpPr>
            <p:spPr>
              <a:xfrm>
                <a:off x="152400" y="228600"/>
                <a:ext cx="8915400" cy="1325562"/>
              </a:xfrm>
            </p:spPr>
            <p:txBody>
              <a:bodyPr/>
              <a:lstStyle/>
              <a:p>
                <a:pPr eaLnBrk="1" hangingPunct="1"/>
                <a:r>
                  <a:rPr lang="en-US" dirty="0" smtClean="0">
                    <a:latin typeface="Times New Roman" pitchFamily="18" charset="0"/>
                  </a:rPr>
                  <a:t>Hypothesis test statistic in Z units</a:t>
                </a:r>
                <a:br>
                  <a:rPr lang="en-US" dirty="0" smtClean="0">
                    <a:latin typeface="Times New Roman" pitchFamily="18" charset="0"/>
                  </a:rPr>
                </a:br>
                <a:r>
                  <a:rPr lang="en-US" dirty="0" smtClean="0">
                    <a:latin typeface="Times New Roman" pitchFamily="18" charset="0"/>
                  </a:rPr>
                  <a:t>sampling distribution-null value is </a:t>
                </a:r>
                <a:r>
                  <a:rPr lang="en-US" dirty="0">
                    <a:latin typeface="Times New Roman" pitchFamily="18" charset="0"/>
                  </a:rPr>
                  <a:t>0</a:t>
                </a:r>
                <a:r>
                  <a:rPr lang="en-US" dirty="0" smtClean="0">
                    <a:latin typeface="Times New Roman" pitchFamily="18" charset="0"/>
                  </a:rPr>
                  <a:t/>
                </a:r>
                <a:br>
                  <a:rPr lang="en-US" dirty="0" smtClean="0">
                    <a:latin typeface="Times New Roman" pitchFamily="18" charset="0"/>
                  </a:rPr>
                </a:br>
                <a:r>
                  <a:rPr lang="en-US" sz="2000" dirty="0" err="1" smtClean="0">
                    <a:latin typeface="Times New Roman" pitchFamily="18" charset="0"/>
                  </a:rPr>
                  <a:t>Z</a:t>
                </a:r>
                <a:r>
                  <a:rPr lang="en-US" sz="2000" baseline="-25000" dirty="0" err="1" smtClean="0">
                    <a:latin typeface="Times New Roman" pitchFamily="18" charset="0"/>
                  </a:rPr>
                  <a:t>obs</a:t>
                </a:r>
                <a:r>
                  <a:rPr lang="en-US" sz="2000" baseline="-25000" dirty="0" smtClean="0">
                    <a:latin typeface="Times New Roman" pitchFamily="18" charset="0"/>
                  </a:rPr>
                  <a:t> </a:t>
                </a:r>
                <a:r>
                  <a:rPr lang="en-US" sz="2000" dirty="0" smtClean="0">
                    <a:latin typeface="Times New Roman" pitchFamily="18" charset="0"/>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smtClean="0">
                    <a:latin typeface="Times New Roman" pitchFamily="18" charset="0"/>
                  </a:rPr>
                  <a:t> – null value) / SE</a:t>
                </a:r>
              </a:p>
            </p:txBody>
          </p:sp>
        </mc:Choice>
        <mc:Fallback xmlns="">
          <p:sp>
            <p:nvSpPr>
              <p:cNvPr id="22530" name="Rectangle 2"/>
              <p:cNvSpPr>
                <a:spLocks noGrp="1" noRot="1" noChangeAspect="1" noMove="1" noResize="1" noEditPoints="1" noAdjustHandles="1" noChangeArrowheads="1" noChangeShapeType="1" noTextEdit="1"/>
              </p:cNvSpPr>
              <p:nvPr>
                <p:ph type="title"/>
              </p:nvPr>
            </p:nvSpPr>
            <p:spPr>
              <a:xfrm>
                <a:off x="152400" y="228600"/>
                <a:ext cx="8915400" cy="1325562"/>
              </a:xfrm>
              <a:blipFill rotWithShape="0">
                <a:blip r:embed="rId2"/>
                <a:stretch>
                  <a:fillRect t="-25346" b="-24424"/>
                </a:stretch>
              </a:blipFill>
            </p:spPr>
            <p:txBody>
              <a:bodyPr/>
              <a:lstStyle/>
              <a:p>
                <a:r>
                  <a:rPr lang="en-US">
                    <a:noFill/>
                  </a:rPr>
                  <a:t> </a:t>
                </a:r>
              </a:p>
            </p:txBody>
          </p:sp>
        </mc:Fallback>
      </mc:AlternateContent>
      <p:sp>
        <p:nvSpPr>
          <p:cNvPr id="225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2532" name="Picture 7"/>
          <p:cNvPicPr>
            <a:picLocks noGrp="1" noChangeAspect="1" noChangeArrowheads="1"/>
          </p:cNvPicPr>
          <p:nvPr>
            <p:ph type="body" idx="1"/>
          </p:nvPr>
        </p:nvPicPr>
        <p:blipFill>
          <a:blip r:embed="rId3" cstate="print"/>
          <a:srcRect/>
          <a:stretch>
            <a:fillRect/>
          </a:stretch>
        </p:blipFill>
        <p:spPr>
          <a:xfrm>
            <a:off x="1219200" y="1905000"/>
            <a:ext cx="6705600" cy="4724400"/>
          </a:xfrm>
          <a:noFill/>
        </p:spPr>
      </p:pic>
      <p:sp>
        <p:nvSpPr>
          <p:cNvPr id="22533" name="Line 8"/>
          <p:cNvSpPr>
            <a:spLocks noChangeShapeType="1"/>
          </p:cNvSpPr>
          <p:nvPr/>
        </p:nvSpPr>
        <p:spPr bwMode="auto">
          <a:xfrm flipH="1">
            <a:off x="7239000" y="5105400"/>
            <a:ext cx="76200" cy="437749"/>
          </a:xfrm>
          <a:prstGeom prst="line">
            <a:avLst/>
          </a:prstGeom>
          <a:noFill/>
          <a:ln w="9525">
            <a:solidFill>
              <a:schemeClr val="tx1"/>
            </a:solidFill>
            <a:round/>
            <a:headEnd/>
            <a:tailEnd type="triangle" w="med" len="med"/>
          </a:ln>
        </p:spPr>
        <p:txBody>
          <a:bodyPr/>
          <a:lstStyle/>
          <a:p>
            <a:endParaRPr lang="en-US"/>
          </a:p>
        </p:txBody>
      </p:sp>
      <p:sp>
        <p:nvSpPr>
          <p:cNvPr id="9" name="Slide Number Placeholder 8"/>
          <p:cNvSpPr>
            <a:spLocks noGrp="1"/>
          </p:cNvSpPr>
          <p:nvPr>
            <p:ph type="sldNum" sz="quarter" idx="12"/>
          </p:nvPr>
        </p:nvSpPr>
        <p:spPr/>
        <p:txBody>
          <a:bodyPr/>
          <a:lstStyle/>
          <a:p>
            <a:pPr>
              <a:defRPr/>
            </a:pPr>
            <a:fld id="{61D05307-953B-4E13-9F47-9196151E5B18}" type="slidenum">
              <a:rPr lang="en-US" smtClean="0"/>
              <a:pPr>
                <a:defRPr/>
              </a:pPr>
              <a:t>9</a:t>
            </a:fld>
            <a:endParaRPr lang="en-US"/>
          </a:p>
        </p:txBody>
      </p:sp>
    </p:spTree>
    <p:extLst>
      <p:ext uri="{BB962C8B-B14F-4D97-AF65-F5344CB8AC3E}">
        <p14:creationId xmlns:p14="http://schemas.microsoft.com/office/powerpoint/2010/main" val="120544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1342</TotalTime>
  <Words>2919</Words>
  <Application>Microsoft Office PowerPoint</Application>
  <PresentationFormat>On-screen Show (4:3)</PresentationFormat>
  <Paragraphs>520</Paragraphs>
  <Slides>42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 Unicode MS</vt:lpstr>
      <vt:lpstr>Arial</vt:lpstr>
      <vt:lpstr>Calibri</vt:lpstr>
      <vt:lpstr>Cambria Math</vt:lpstr>
      <vt:lpstr>Symbol</vt:lpstr>
      <vt:lpstr>Times New Roman</vt:lpstr>
      <vt:lpstr>Default Design</vt:lpstr>
      <vt:lpstr>Chart</vt:lpstr>
      <vt:lpstr>3-Hypothesis testing &amp; p values, confidence intervals, power</vt:lpstr>
      <vt:lpstr>Sampling distribution: SD ≠ SE</vt:lpstr>
      <vt:lpstr>PowerPoint Presentation</vt:lpstr>
      <vt:lpstr>Some sample statistics &amp; their SEs</vt:lpstr>
      <vt:lpstr>Confidence interval (for θ)</vt:lpstr>
      <vt:lpstr>Confidence Intervals (CI) and sampling dist of θ ̂</vt:lpstr>
      <vt:lpstr>PowerPoint Presentation</vt:lpstr>
      <vt:lpstr>Funnel plot - true difference is δ= 5 Each point is one study (meta analysis)</vt:lpstr>
      <vt:lpstr>Hypothesis test statistic in Z units sampling distribution-null value is 0 Zobs = (θ ̂ – null value) / SE</vt:lpstr>
      <vt:lpstr>What are p values?</vt:lpstr>
      <vt:lpstr>Confidence intervals &amp; p values</vt:lpstr>
      <vt:lpstr>Forest plot</vt:lpstr>
      <vt:lpstr>Difference &amp; Non inferiority (equivalence) hypothesis testing</vt:lpstr>
      <vt:lpstr>Confidence intervals versus hypothesis testing</vt:lpstr>
      <vt:lpstr>Confidence Intervals, Hypothesis Tests</vt:lpstr>
      <vt:lpstr>Statistical Hypothesis Test Guide</vt:lpstr>
      <vt:lpstr>Non parametric Cis &amp; tests</vt:lpstr>
      <vt:lpstr>Parametric vs non parametric</vt:lpstr>
      <vt:lpstr>PowerPoint Presentation</vt:lpstr>
      <vt:lpstr>Nomenclature for Testing</vt:lpstr>
      <vt:lpstr>Hypothesis test decision table</vt:lpstr>
      <vt:lpstr>Alpha versus Power</vt:lpstr>
      <vt:lpstr>Power for increasing delta</vt:lpstr>
      <vt:lpstr>Interpretation of power</vt:lpstr>
      <vt:lpstr>Power Summary</vt:lpstr>
      <vt:lpstr>Sample Size (n) Checklist</vt:lpstr>
      <vt:lpstr>Sample size per group for δ/σ -unpaired 2 mean comparison, mean difference=δ, SD=σ, two-sided α=0.05</vt:lpstr>
      <vt:lpstr>Sample size per group for comparing two proportions, 80% power, alpha=0.05</vt:lpstr>
      <vt:lpstr>Power/sample size calculators</vt:lpstr>
      <vt:lpstr>PowerPoint Presentation</vt:lpstr>
      <vt:lpstr>Pseudo replication</vt:lpstr>
      <vt:lpstr>Statistical vs Medical “significance”</vt:lpstr>
      <vt:lpstr>p value limitations (ASA)</vt:lpstr>
      <vt:lpstr>R A Fisher on p values  Statistical Methods and Scientific Inference, Hafner, New York, ed. 1, 1956</vt:lpstr>
      <vt:lpstr>Multiple Hypothesis testing</vt:lpstr>
      <vt:lpstr>PowerPoint Presentation</vt:lpstr>
      <vt:lpstr>Multiple Testing</vt:lpstr>
      <vt:lpstr>Exploratory vs confirmatory protein example</vt:lpstr>
      <vt:lpstr>Prevagen &amp; multiple testing (Washington Post – 11 Sept 2021) </vt:lpstr>
      <vt:lpstr>PowerPoint Presentation</vt:lpstr>
      <vt:lpstr>PowerPoint Presentation</vt:lpstr>
      <vt:lpstr>Multiple testing &amp; primary outcomes</vt:lpstr>
    </vt:vector>
  </TitlesOfParts>
  <Company>UCLA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Gornbein</dc:creator>
  <cp:lastModifiedBy>gornbein</cp:lastModifiedBy>
  <cp:revision>488</cp:revision>
  <dcterms:created xsi:type="dcterms:W3CDTF">2007-07-18T20:26:58Z</dcterms:created>
  <dcterms:modified xsi:type="dcterms:W3CDTF">2022-06-09T18:19:15Z</dcterms:modified>
</cp:coreProperties>
</file>