
<file path=[Content_Types].xml><?xml version="1.0" encoding="utf-8"?>
<Types xmlns="http://schemas.openxmlformats.org/package/2006/content-types">
  <Default Extension="jfif" ContentType="image/jpeg"/>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8"/>
  </p:notesMasterIdLst>
  <p:handoutMasterIdLst>
    <p:handoutMasterId r:id="rId119"/>
  </p:handoutMasterIdLst>
  <p:sldIdLst>
    <p:sldId id="351" r:id="rId2"/>
    <p:sldId id="314" r:id="rId3"/>
    <p:sldId id="337" r:id="rId4"/>
    <p:sldId id="342" r:id="rId5"/>
    <p:sldId id="315" r:id="rId6"/>
    <p:sldId id="322" r:id="rId7"/>
    <p:sldId id="318" r:id="rId8"/>
    <p:sldId id="324" r:id="rId9"/>
    <p:sldId id="335" r:id="rId10"/>
    <p:sldId id="258" r:id="rId11"/>
    <p:sldId id="352" r:id="rId12"/>
    <p:sldId id="323" r:id="rId13"/>
    <p:sldId id="259" r:id="rId14"/>
    <p:sldId id="261" r:id="rId15"/>
    <p:sldId id="262" r:id="rId16"/>
    <p:sldId id="263" r:id="rId17"/>
    <p:sldId id="336" r:id="rId18"/>
    <p:sldId id="311" r:id="rId19"/>
    <p:sldId id="280" r:id="rId20"/>
    <p:sldId id="320" r:id="rId21"/>
    <p:sldId id="281" r:id="rId22"/>
    <p:sldId id="308" r:id="rId23"/>
    <p:sldId id="264" r:id="rId24"/>
    <p:sldId id="317" r:id="rId25"/>
    <p:sldId id="316" r:id="rId26"/>
    <p:sldId id="265" r:id="rId27"/>
    <p:sldId id="266" r:id="rId28"/>
    <p:sldId id="350" r:id="rId29"/>
    <p:sldId id="267" r:id="rId30"/>
    <p:sldId id="268" r:id="rId31"/>
    <p:sldId id="338" r:id="rId32"/>
    <p:sldId id="339" r:id="rId33"/>
    <p:sldId id="269" r:id="rId34"/>
    <p:sldId id="270" r:id="rId35"/>
    <p:sldId id="348" r:id="rId36"/>
    <p:sldId id="284" r:id="rId37"/>
    <p:sldId id="341" r:id="rId38"/>
    <p:sldId id="354" r:id="rId39"/>
    <p:sldId id="353" r:id="rId40"/>
    <p:sldId id="271" r:id="rId41"/>
    <p:sldId id="272" r:id="rId42"/>
    <p:sldId id="285" r:id="rId43"/>
    <p:sldId id="286" r:id="rId44"/>
    <p:sldId id="287" r:id="rId45"/>
    <p:sldId id="306" r:id="rId46"/>
    <p:sldId id="288" r:id="rId47"/>
    <p:sldId id="289" r:id="rId48"/>
    <p:sldId id="274" r:id="rId49"/>
    <p:sldId id="346" r:id="rId50"/>
    <p:sldId id="275" r:id="rId51"/>
    <p:sldId id="313" r:id="rId52"/>
    <p:sldId id="347" r:id="rId53"/>
    <p:sldId id="325" r:id="rId54"/>
    <p:sldId id="276" r:id="rId55"/>
    <p:sldId id="277" r:id="rId56"/>
    <p:sldId id="278" r:id="rId57"/>
    <p:sldId id="273" r:id="rId58"/>
    <p:sldId id="305" r:id="rId59"/>
    <p:sldId id="279" r:id="rId60"/>
    <p:sldId id="295" r:id="rId61"/>
    <p:sldId id="282" r:id="rId62"/>
    <p:sldId id="283" r:id="rId63"/>
    <p:sldId id="296" r:id="rId64"/>
    <p:sldId id="334" r:id="rId65"/>
    <p:sldId id="290" r:id="rId66"/>
    <p:sldId id="291" r:id="rId67"/>
    <p:sldId id="294" r:id="rId68"/>
    <p:sldId id="292" r:id="rId69"/>
    <p:sldId id="293" r:id="rId70"/>
    <p:sldId id="392" r:id="rId71"/>
    <p:sldId id="391" r:id="rId72"/>
    <p:sldId id="319" r:id="rId73"/>
    <p:sldId id="300" r:id="rId74"/>
    <p:sldId id="326" r:id="rId75"/>
    <p:sldId id="332" r:id="rId76"/>
    <p:sldId id="331" r:id="rId77"/>
    <p:sldId id="330" r:id="rId78"/>
    <p:sldId id="329" r:id="rId79"/>
    <p:sldId id="327" r:id="rId80"/>
    <p:sldId id="328" r:id="rId81"/>
    <p:sldId id="355" r:id="rId82"/>
    <p:sldId id="356" r:id="rId83"/>
    <p:sldId id="390" r:id="rId84"/>
    <p:sldId id="393" r:id="rId85"/>
    <p:sldId id="357" r:id="rId86"/>
    <p:sldId id="359" r:id="rId87"/>
    <p:sldId id="361" r:id="rId88"/>
    <p:sldId id="360" r:id="rId89"/>
    <p:sldId id="362" r:id="rId90"/>
    <p:sldId id="363" r:id="rId91"/>
    <p:sldId id="394" r:id="rId92"/>
    <p:sldId id="364" r:id="rId93"/>
    <p:sldId id="365" r:id="rId94"/>
    <p:sldId id="366" r:id="rId95"/>
    <p:sldId id="367" r:id="rId96"/>
    <p:sldId id="368" r:id="rId97"/>
    <p:sldId id="369" r:id="rId98"/>
    <p:sldId id="370" r:id="rId99"/>
    <p:sldId id="371" r:id="rId100"/>
    <p:sldId id="372" r:id="rId101"/>
    <p:sldId id="373" r:id="rId102"/>
    <p:sldId id="374" r:id="rId103"/>
    <p:sldId id="375" r:id="rId104"/>
    <p:sldId id="376" r:id="rId105"/>
    <p:sldId id="377" r:id="rId106"/>
    <p:sldId id="379" r:id="rId107"/>
    <p:sldId id="380" r:id="rId108"/>
    <p:sldId id="381" r:id="rId109"/>
    <p:sldId id="382" r:id="rId110"/>
    <p:sldId id="383" r:id="rId111"/>
    <p:sldId id="384" r:id="rId112"/>
    <p:sldId id="385" r:id="rId113"/>
    <p:sldId id="386" r:id="rId114"/>
    <p:sldId id="388" r:id="rId115"/>
    <p:sldId id="387" r:id="rId116"/>
    <p:sldId id="389" r:id="rId1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1" autoAdjust="0"/>
    <p:restoredTop sz="93603" autoAdjust="0"/>
  </p:normalViewPr>
  <p:slideViewPr>
    <p:cSldViewPr>
      <p:cViewPr varScale="1">
        <p:scale>
          <a:sx n="106" d="100"/>
          <a:sy n="106" d="100"/>
        </p:scale>
        <p:origin x="1776" y="96"/>
      </p:cViewPr>
      <p:guideLst>
        <p:guide orient="horz" pos="2160"/>
        <p:guide pos="2880"/>
      </p:guideLst>
    </p:cSldViewPr>
  </p:slideViewPr>
  <p:outlineViewPr>
    <p:cViewPr>
      <p:scale>
        <a:sx n="33" d="100"/>
        <a:sy n="33" d="100"/>
      </p:scale>
      <p:origin x="0" y="4128"/>
    </p:cViewPr>
  </p:outlineViewPr>
  <p:notesTextViewPr>
    <p:cViewPr>
      <p:scale>
        <a:sx n="100" d="100"/>
        <a:sy n="100" d="100"/>
      </p:scale>
      <p:origin x="0" y="0"/>
    </p:cViewPr>
  </p:notesTextViewPr>
  <p:sorterViewPr>
    <p:cViewPr>
      <p:scale>
        <a:sx n="100" d="100"/>
        <a:sy n="100" d="100"/>
      </p:scale>
      <p:origin x="0" y="-229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oleObject" Target="file:///\\bmfs\jgornbein$\CLASS%20&amp;%20my%20talks\BM%20170A\lectures\lecture%20slides%20&amp;%20examples\sec%201-design\interaction%20example-from%20Memarzadeh-Ex%202B.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bmfs\jgornbei$\CLASS%20&amp;%20my%20talks\BM170A\lectures\lecture%20slides%20&amp;%20examples\sec%201-design\BMI%20vs%20log%20IR-cohort%20effect.xls"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biom-fs01.ad.medctr.ucla.edu\home\jgornbein\CLASS%20&amp;%20my%20talks\BM%20204\slides\ecologic%20fallacy.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bmfs\jgornbei$\CLASS%20&amp;%20my%20talks\BM170A\lectures\lecture%20slides%20&amp;%20examples\sec%202-descriptive\cameron%20survival%20data.xls"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oleObject" Target="file:///\\BIOM-FS01.ad.medctr.ucla.edu\home\JGornbein\Examples%20&amp;%20documentation\R%20&amp;%20S%20plus\survival\competing%20risks\competing%20risk%20vs%20censored%20example\Example-competing%20risk%20vs%20censored-output%20tables-Jan%20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mean log</a:t>
            </a:r>
            <a:r>
              <a:rPr lang="en-US" baseline="-25000"/>
              <a:t>10</a:t>
            </a:r>
            <a:r>
              <a:rPr lang="en-US"/>
              <a:t> tumor volume</a:t>
            </a:r>
          </a:p>
        </c:rich>
      </c:tx>
      <c:overlay val="0"/>
    </c:title>
    <c:autoTitleDeleted val="0"/>
    <c:plotArea>
      <c:layout>
        <c:manualLayout>
          <c:layoutTarget val="inner"/>
          <c:xMode val="edge"/>
          <c:yMode val="edge"/>
          <c:x val="9.3085739282589675E-2"/>
          <c:y val="0.13879907245212667"/>
          <c:w val="0.85674761404367439"/>
          <c:h val="0.71681430527375001"/>
        </c:manualLayout>
      </c:layout>
      <c:scatterChart>
        <c:scatterStyle val="lineMarker"/>
        <c:varyColors val="0"/>
        <c:ser>
          <c:idx val="3"/>
          <c:order val="0"/>
          <c:tx>
            <c:v>vehicle</c:v>
          </c:tx>
          <c:xVal>
            <c:numRef>
              <c:f>'[interaction example-from Memarzadeh-Ex 2B.xlsx]sout'!$B$34:$B$41</c:f>
              <c:numCache>
                <c:formatCode>General</c:formatCode>
                <c:ptCount val="8"/>
                <c:pt idx="0">
                  <c:v>1</c:v>
                </c:pt>
                <c:pt idx="1">
                  <c:v>2</c:v>
                </c:pt>
                <c:pt idx="2">
                  <c:v>3</c:v>
                </c:pt>
                <c:pt idx="3">
                  <c:v>4</c:v>
                </c:pt>
                <c:pt idx="4">
                  <c:v>5</c:v>
                </c:pt>
                <c:pt idx="5">
                  <c:v>6</c:v>
                </c:pt>
                <c:pt idx="6">
                  <c:v>7</c:v>
                </c:pt>
                <c:pt idx="7">
                  <c:v>8</c:v>
                </c:pt>
              </c:numCache>
            </c:numRef>
          </c:xVal>
          <c:yVal>
            <c:numRef>
              <c:f>'[interaction example-from Memarzadeh-Ex 2B.xlsx]sout'!$H$34:$H$41</c:f>
              <c:numCache>
                <c:formatCode>0.00</c:formatCode>
                <c:ptCount val="8"/>
                <c:pt idx="0">
                  <c:v>1.2843571250000001</c:v>
                </c:pt>
                <c:pt idx="1">
                  <c:v>1.4407856910000001</c:v>
                </c:pt>
                <c:pt idx="2">
                  <c:v>1.765085563</c:v>
                </c:pt>
                <c:pt idx="3">
                  <c:v>2.1600535459999999</c:v>
                </c:pt>
                <c:pt idx="4">
                  <c:v>2.3246176319999998</c:v>
                </c:pt>
                <c:pt idx="5">
                  <c:v>2.4870345469999999</c:v>
                </c:pt>
                <c:pt idx="6">
                  <c:v>2.7771934250000001</c:v>
                </c:pt>
                <c:pt idx="7">
                  <c:v>3.1906865</c:v>
                </c:pt>
              </c:numCache>
            </c:numRef>
          </c:yVal>
          <c:smooth val="0"/>
          <c:extLst xmlns:c16r2="http://schemas.microsoft.com/office/drawing/2015/06/chart">
            <c:ext xmlns:c16="http://schemas.microsoft.com/office/drawing/2014/chart" uri="{C3380CC4-5D6E-409C-BE32-E72D297353CC}">
              <c16:uniqueId val="{00000000-2EB7-4988-805D-53B84C59CFD1}"/>
            </c:ext>
          </c:extLst>
        </c:ser>
        <c:ser>
          <c:idx val="2"/>
          <c:order val="1"/>
          <c:tx>
            <c:v>drug B</c:v>
          </c:tx>
          <c:spPr>
            <a:ln>
              <a:solidFill>
                <a:srgbClr val="00B050"/>
              </a:solidFill>
            </a:ln>
          </c:spPr>
          <c:marker>
            <c:spPr>
              <a:solidFill>
                <a:srgbClr val="00B050"/>
              </a:solidFill>
            </c:spPr>
          </c:marker>
          <c:xVal>
            <c:numRef>
              <c:f>'[interaction example-from Memarzadeh-Ex 2B.xlsx]sout'!$B$25:$B$32</c:f>
              <c:numCache>
                <c:formatCode>General</c:formatCode>
                <c:ptCount val="8"/>
                <c:pt idx="0">
                  <c:v>1</c:v>
                </c:pt>
                <c:pt idx="1">
                  <c:v>2</c:v>
                </c:pt>
                <c:pt idx="2">
                  <c:v>3</c:v>
                </c:pt>
                <c:pt idx="3">
                  <c:v>4</c:v>
                </c:pt>
                <c:pt idx="4">
                  <c:v>5</c:v>
                </c:pt>
                <c:pt idx="5">
                  <c:v>6</c:v>
                </c:pt>
                <c:pt idx="6">
                  <c:v>7</c:v>
                </c:pt>
                <c:pt idx="7">
                  <c:v>8</c:v>
                </c:pt>
              </c:numCache>
            </c:numRef>
          </c:xVal>
          <c:yVal>
            <c:numRef>
              <c:f>'[interaction example-from Memarzadeh-Ex 2B.xlsx]sout'!$H$25:$H$32</c:f>
              <c:numCache>
                <c:formatCode>0.00</c:formatCode>
                <c:ptCount val="8"/>
                <c:pt idx="0">
                  <c:v>1.2695208490000001</c:v>
                </c:pt>
                <c:pt idx="1">
                  <c:v>1.2782726440000001</c:v>
                </c:pt>
                <c:pt idx="2">
                  <c:v>1.5155548889999999</c:v>
                </c:pt>
                <c:pt idx="3">
                  <c:v>1.8497792609999999</c:v>
                </c:pt>
                <c:pt idx="4">
                  <c:v>2.22294999</c:v>
                </c:pt>
                <c:pt idx="5">
                  <c:v>2.5172419129999999</c:v>
                </c:pt>
                <c:pt idx="6">
                  <c:v>2.7778251819999999</c:v>
                </c:pt>
                <c:pt idx="7">
                  <c:v>3.0090249490000001</c:v>
                </c:pt>
              </c:numCache>
            </c:numRef>
          </c:yVal>
          <c:smooth val="0"/>
          <c:extLst xmlns:c16r2="http://schemas.microsoft.com/office/drawing/2015/06/chart">
            <c:ext xmlns:c16="http://schemas.microsoft.com/office/drawing/2014/chart" uri="{C3380CC4-5D6E-409C-BE32-E72D297353CC}">
              <c16:uniqueId val="{00000001-2EB7-4988-805D-53B84C59CFD1}"/>
            </c:ext>
          </c:extLst>
        </c:ser>
        <c:ser>
          <c:idx val="1"/>
          <c:order val="2"/>
          <c:tx>
            <c:v>drug A</c:v>
          </c:tx>
          <c:spPr>
            <a:ln>
              <a:solidFill>
                <a:schemeClr val="accent1"/>
              </a:solidFill>
            </a:ln>
          </c:spPr>
          <c:marker>
            <c:spPr>
              <a:solidFill>
                <a:schemeClr val="accent1"/>
              </a:solidFill>
            </c:spPr>
          </c:marker>
          <c:xVal>
            <c:numRef>
              <c:f>'[interaction example-from Memarzadeh-Ex 2B.xlsx]sout'!$B$16:$B$23</c:f>
              <c:numCache>
                <c:formatCode>General</c:formatCode>
                <c:ptCount val="8"/>
                <c:pt idx="0">
                  <c:v>1</c:v>
                </c:pt>
                <c:pt idx="1">
                  <c:v>2</c:v>
                </c:pt>
                <c:pt idx="2">
                  <c:v>3</c:v>
                </c:pt>
                <c:pt idx="3">
                  <c:v>4</c:v>
                </c:pt>
                <c:pt idx="4">
                  <c:v>5</c:v>
                </c:pt>
                <c:pt idx="5">
                  <c:v>6</c:v>
                </c:pt>
                <c:pt idx="6">
                  <c:v>7</c:v>
                </c:pt>
                <c:pt idx="7">
                  <c:v>8</c:v>
                </c:pt>
              </c:numCache>
            </c:numRef>
          </c:xVal>
          <c:yVal>
            <c:numRef>
              <c:f>'[interaction example-from Memarzadeh-Ex 2B.xlsx]sout'!$H$16:$H$23</c:f>
              <c:numCache>
                <c:formatCode>0.00</c:formatCode>
                <c:ptCount val="8"/>
                <c:pt idx="0">
                  <c:v>1.2792646409999999</c:v>
                </c:pt>
                <c:pt idx="1">
                  <c:v>1.3168470889999999</c:v>
                </c:pt>
                <c:pt idx="2">
                  <c:v>1.4372520609999999</c:v>
                </c:pt>
                <c:pt idx="3">
                  <c:v>1.5023029480000001</c:v>
                </c:pt>
                <c:pt idx="4">
                  <c:v>1.5082275169999999</c:v>
                </c:pt>
                <c:pt idx="5">
                  <c:v>1.720978422</c:v>
                </c:pt>
                <c:pt idx="6">
                  <c:v>1.8302536389999999</c:v>
                </c:pt>
                <c:pt idx="7">
                  <c:v>2.0885671299999999</c:v>
                </c:pt>
              </c:numCache>
            </c:numRef>
          </c:yVal>
          <c:smooth val="0"/>
          <c:extLst xmlns:c16r2="http://schemas.microsoft.com/office/drawing/2015/06/chart">
            <c:ext xmlns:c16="http://schemas.microsoft.com/office/drawing/2014/chart" uri="{C3380CC4-5D6E-409C-BE32-E72D297353CC}">
              <c16:uniqueId val="{00000002-2EB7-4988-805D-53B84C59CFD1}"/>
            </c:ext>
          </c:extLst>
        </c:ser>
        <c:ser>
          <c:idx val="0"/>
          <c:order val="3"/>
          <c:tx>
            <c:v>drugs A+B</c:v>
          </c:tx>
          <c:spPr>
            <a:ln>
              <a:solidFill>
                <a:srgbClr val="FF0000"/>
              </a:solidFill>
            </a:ln>
          </c:spPr>
          <c:marker>
            <c:spPr>
              <a:solidFill>
                <a:srgbClr val="FF0000"/>
              </a:solidFill>
            </c:spPr>
          </c:marker>
          <c:xVal>
            <c:numRef>
              <c:f>'[interaction example-from Memarzadeh-Ex 2B.xlsx]sout'!$B$7:$B$14</c:f>
              <c:numCache>
                <c:formatCode>General</c:formatCode>
                <c:ptCount val="8"/>
                <c:pt idx="0">
                  <c:v>1</c:v>
                </c:pt>
                <c:pt idx="1">
                  <c:v>2</c:v>
                </c:pt>
                <c:pt idx="2">
                  <c:v>3</c:v>
                </c:pt>
                <c:pt idx="3">
                  <c:v>4</c:v>
                </c:pt>
                <c:pt idx="4">
                  <c:v>5</c:v>
                </c:pt>
                <c:pt idx="5">
                  <c:v>6</c:v>
                </c:pt>
                <c:pt idx="6">
                  <c:v>7</c:v>
                </c:pt>
                <c:pt idx="7">
                  <c:v>8</c:v>
                </c:pt>
              </c:numCache>
            </c:numRef>
          </c:xVal>
          <c:yVal>
            <c:numRef>
              <c:f>'[interaction example-from Memarzadeh-Ex 2B.xlsx]sout'!$H$7:$H$14</c:f>
              <c:numCache>
                <c:formatCode>0.00</c:formatCode>
                <c:ptCount val="8"/>
                <c:pt idx="0">
                  <c:v>1.2324167859999999</c:v>
                </c:pt>
                <c:pt idx="1">
                  <c:v>0.80949629400000001</c:v>
                </c:pt>
                <c:pt idx="2">
                  <c:v>0.42301929900000002</c:v>
                </c:pt>
                <c:pt idx="3">
                  <c:v>0.29487624299999998</c:v>
                </c:pt>
                <c:pt idx="4">
                  <c:v>0.27364851400000001</c:v>
                </c:pt>
                <c:pt idx="5">
                  <c:v>0.22316154999999999</c:v>
                </c:pt>
                <c:pt idx="6">
                  <c:v>0.22379472</c:v>
                </c:pt>
                <c:pt idx="7">
                  <c:v>0.19911177299999999</c:v>
                </c:pt>
              </c:numCache>
            </c:numRef>
          </c:yVal>
          <c:smooth val="0"/>
          <c:extLst xmlns:c16r2="http://schemas.microsoft.com/office/drawing/2015/06/chart">
            <c:ext xmlns:c16="http://schemas.microsoft.com/office/drawing/2014/chart" uri="{C3380CC4-5D6E-409C-BE32-E72D297353CC}">
              <c16:uniqueId val="{00000003-2EB7-4988-805D-53B84C59CFD1}"/>
            </c:ext>
          </c:extLst>
        </c:ser>
        <c:dLbls>
          <c:showLegendKey val="0"/>
          <c:showVal val="0"/>
          <c:showCatName val="0"/>
          <c:showSerName val="0"/>
          <c:showPercent val="0"/>
          <c:showBubbleSize val="0"/>
        </c:dLbls>
        <c:axId val="398390200"/>
        <c:axId val="398391768"/>
      </c:scatterChart>
      <c:valAx>
        <c:axId val="398390200"/>
        <c:scaling>
          <c:orientation val="minMax"/>
          <c:min val="1"/>
        </c:scaling>
        <c:delete val="0"/>
        <c:axPos val="b"/>
        <c:title>
          <c:tx>
            <c:rich>
              <a:bodyPr/>
              <a:lstStyle/>
              <a:p>
                <a:pPr>
                  <a:defRPr/>
                </a:pPr>
                <a:r>
                  <a:rPr lang="en-US"/>
                  <a:t>week</a:t>
                </a:r>
              </a:p>
            </c:rich>
          </c:tx>
          <c:overlay val="0"/>
        </c:title>
        <c:numFmt formatCode="General" sourceLinked="1"/>
        <c:majorTickMark val="out"/>
        <c:minorTickMark val="none"/>
        <c:tickLblPos val="nextTo"/>
        <c:crossAx val="398391768"/>
        <c:crosses val="autoZero"/>
        <c:crossBetween val="midCat"/>
      </c:valAx>
      <c:valAx>
        <c:axId val="398391768"/>
        <c:scaling>
          <c:orientation val="minMax"/>
        </c:scaling>
        <c:delete val="0"/>
        <c:axPos val="l"/>
        <c:numFmt formatCode="0.00" sourceLinked="1"/>
        <c:majorTickMark val="out"/>
        <c:minorTickMark val="none"/>
        <c:tickLblPos val="nextTo"/>
        <c:crossAx val="398390200"/>
        <c:crosses val="autoZero"/>
        <c:crossBetween val="midCat"/>
      </c:valAx>
    </c:plotArea>
    <c:legend>
      <c:legendPos val="r"/>
      <c:layout>
        <c:manualLayout>
          <c:xMode val="edge"/>
          <c:yMode val="edge"/>
          <c:x val="0.14060651333897298"/>
          <c:y val="0.13836022976048803"/>
          <c:w val="0.18687414530222116"/>
          <c:h val="0.31160642444948894"/>
        </c:manualLayout>
      </c:layout>
      <c:overlay val="0"/>
    </c:legend>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log</a:t>
            </a:r>
            <a:r>
              <a:rPr lang="en-US" baseline="0"/>
              <a:t> IR vs BMI</a:t>
            </a:r>
            <a:endParaRPr lang="en-US"/>
          </a:p>
        </c:rich>
      </c:tx>
      <c:overlay val="0"/>
    </c:title>
    <c:autoTitleDeleted val="0"/>
    <c:plotArea>
      <c:layout>
        <c:manualLayout>
          <c:layoutTarget val="inner"/>
          <c:xMode val="edge"/>
          <c:yMode val="edge"/>
          <c:x val="0.1256882383732856"/>
          <c:y val="0.13705600553512484"/>
          <c:w val="0.84405172521019034"/>
          <c:h val="0.71860268182809561"/>
        </c:manualLayout>
      </c:layout>
      <c:scatterChart>
        <c:scatterStyle val="lineMarker"/>
        <c:varyColors val="0"/>
        <c:ser>
          <c:idx val="0"/>
          <c:order val="0"/>
          <c:tx>
            <c:strRef>
              <c:f>Sheet1!$C$2</c:f>
              <c:strCache>
                <c:ptCount val="1"/>
                <c:pt idx="0">
                  <c:v>old</c:v>
                </c:pt>
              </c:strCache>
            </c:strRef>
          </c:tx>
          <c:spPr>
            <a:ln>
              <a:solidFill>
                <a:srgbClr val="0000FF"/>
              </a:solidFill>
            </a:ln>
          </c:spPr>
          <c:marker>
            <c:symbol val="none"/>
          </c:marker>
          <c:xVal>
            <c:numRef>
              <c:f>Sheet1!$B$3:$B$28</c:f>
              <c:numCache>
                <c:formatCode>General</c:formatCode>
                <c:ptCount val="2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numCache>
            </c:numRef>
          </c:xVal>
          <c:yVal>
            <c:numRef>
              <c:f>Sheet1!$C$3:$C$28</c:f>
              <c:numCache>
                <c:formatCode>0.00</c:formatCode>
                <c:ptCount val="26"/>
                <c:pt idx="0">
                  <c:v>-1.7200000000000006</c:v>
                </c:pt>
                <c:pt idx="1">
                  <c:v>-1.6955</c:v>
                </c:pt>
                <c:pt idx="2">
                  <c:v>-1.6700000000000006</c:v>
                </c:pt>
                <c:pt idx="3">
                  <c:v>-1.6435</c:v>
                </c:pt>
                <c:pt idx="4">
                  <c:v>-1.6159999999999992</c:v>
                </c:pt>
                <c:pt idx="5">
                  <c:v>-1.5874999999999992</c:v>
                </c:pt>
                <c:pt idx="6">
                  <c:v>-1.5579999999999992</c:v>
                </c:pt>
                <c:pt idx="7">
                  <c:v>-1.5274999999999992</c:v>
                </c:pt>
                <c:pt idx="8">
                  <c:v>-1.496</c:v>
                </c:pt>
                <c:pt idx="9">
                  <c:v>-1.4634999999999991</c:v>
                </c:pt>
                <c:pt idx="10">
                  <c:v>-1.43</c:v>
                </c:pt>
                <c:pt idx="11">
                  <c:v>-1.3955</c:v>
                </c:pt>
                <c:pt idx="12">
                  <c:v>-1.3599999999999992</c:v>
                </c:pt>
                <c:pt idx="13">
                  <c:v>-1.3234999999999992</c:v>
                </c:pt>
                <c:pt idx="14">
                  <c:v>-1.286</c:v>
                </c:pt>
                <c:pt idx="15">
                  <c:v>-1.2474999999999992</c:v>
                </c:pt>
                <c:pt idx="16">
                  <c:v>-1.2079999999999984</c:v>
                </c:pt>
                <c:pt idx="17">
                  <c:v>-1.1675</c:v>
                </c:pt>
                <c:pt idx="18">
                  <c:v>-1.1260000000000001</c:v>
                </c:pt>
                <c:pt idx="19">
                  <c:v>-1.0834999999999992</c:v>
                </c:pt>
                <c:pt idx="20">
                  <c:v>-1.04</c:v>
                </c:pt>
                <c:pt idx="21">
                  <c:v>-0.99549999999999972</c:v>
                </c:pt>
                <c:pt idx="22">
                  <c:v>-0.9500000000000004</c:v>
                </c:pt>
                <c:pt idx="23">
                  <c:v>-0.90350000000000008</c:v>
                </c:pt>
                <c:pt idx="24">
                  <c:v>-0.85600000000000043</c:v>
                </c:pt>
                <c:pt idx="25">
                  <c:v>-0.80750000000000011</c:v>
                </c:pt>
              </c:numCache>
            </c:numRef>
          </c:yVal>
          <c:smooth val="0"/>
          <c:extLst xmlns:c16r2="http://schemas.microsoft.com/office/drawing/2015/06/chart">
            <c:ext xmlns:c16="http://schemas.microsoft.com/office/drawing/2014/chart" uri="{C3380CC4-5D6E-409C-BE32-E72D297353CC}">
              <c16:uniqueId val="{00000000-97B1-41B7-A528-3E8C22F64046}"/>
            </c:ext>
          </c:extLst>
        </c:ser>
        <c:ser>
          <c:idx val="1"/>
          <c:order val="1"/>
          <c:tx>
            <c:strRef>
              <c:f>Sheet1!$D$2</c:f>
              <c:strCache>
                <c:ptCount val="1"/>
                <c:pt idx="0">
                  <c:v>middle</c:v>
                </c:pt>
              </c:strCache>
            </c:strRef>
          </c:tx>
          <c:marker>
            <c:symbol val="none"/>
          </c:marker>
          <c:xVal>
            <c:numRef>
              <c:f>Sheet1!$B$3:$B$28</c:f>
              <c:numCache>
                <c:formatCode>General</c:formatCode>
                <c:ptCount val="2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numCache>
            </c:numRef>
          </c:xVal>
          <c:yVal>
            <c:numRef>
              <c:f>Sheet1!$D$3:$D$28</c:f>
              <c:numCache>
                <c:formatCode>0.00</c:formatCode>
                <c:ptCount val="26"/>
                <c:pt idx="0">
                  <c:v>-1.3800000000000001</c:v>
                </c:pt>
                <c:pt idx="1">
                  <c:v>-1.3534999999999993</c:v>
                </c:pt>
                <c:pt idx="2">
                  <c:v>-1.3259999999999992</c:v>
                </c:pt>
                <c:pt idx="3">
                  <c:v>-1.2974999999999992</c:v>
                </c:pt>
                <c:pt idx="4">
                  <c:v>-1.2679999999999989</c:v>
                </c:pt>
                <c:pt idx="5">
                  <c:v>-1.2374999999999992</c:v>
                </c:pt>
                <c:pt idx="6">
                  <c:v>-1.2059999999999984</c:v>
                </c:pt>
                <c:pt idx="7">
                  <c:v>-1.1734999999999998</c:v>
                </c:pt>
                <c:pt idx="8">
                  <c:v>-1.1399999999999992</c:v>
                </c:pt>
                <c:pt idx="9">
                  <c:v>-1.105499999999999</c:v>
                </c:pt>
                <c:pt idx="10">
                  <c:v>-1.0699999999999992</c:v>
                </c:pt>
                <c:pt idx="11">
                  <c:v>-1.0334999999999992</c:v>
                </c:pt>
                <c:pt idx="12">
                  <c:v>-0.99599999999999977</c:v>
                </c:pt>
                <c:pt idx="13">
                  <c:v>-0.9574999999999998</c:v>
                </c:pt>
                <c:pt idx="14">
                  <c:v>-0.91799999999999993</c:v>
                </c:pt>
                <c:pt idx="15">
                  <c:v>-0.87749999999999972</c:v>
                </c:pt>
                <c:pt idx="16">
                  <c:v>-0.83599999999999963</c:v>
                </c:pt>
                <c:pt idx="17">
                  <c:v>-0.78850000000000009</c:v>
                </c:pt>
                <c:pt idx="18">
                  <c:v>-0.74000000000000044</c:v>
                </c:pt>
                <c:pt idx="19">
                  <c:v>-0.68550000000000022</c:v>
                </c:pt>
                <c:pt idx="20">
                  <c:v>-0.62000000000000033</c:v>
                </c:pt>
                <c:pt idx="21">
                  <c:v>-0.57350000000000001</c:v>
                </c:pt>
              </c:numCache>
            </c:numRef>
          </c:yVal>
          <c:smooth val="0"/>
          <c:extLst xmlns:c16r2="http://schemas.microsoft.com/office/drawing/2015/06/chart">
            <c:ext xmlns:c16="http://schemas.microsoft.com/office/drawing/2014/chart" uri="{C3380CC4-5D6E-409C-BE32-E72D297353CC}">
              <c16:uniqueId val="{00000001-97B1-41B7-A528-3E8C22F64046}"/>
            </c:ext>
          </c:extLst>
        </c:ser>
        <c:ser>
          <c:idx val="2"/>
          <c:order val="2"/>
          <c:tx>
            <c:strRef>
              <c:f>Sheet1!$E$2</c:f>
              <c:strCache>
                <c:ptCount val="1"/>
                <c:pt idx="0">
                  <c:v>young</c:v>
                </c:pt>
              </c:strCache>
            </c:strRef>
          </c:tx>
          <c:spPr>
            <a:ln>
              <a:solidFill>
                <a:srgbClr val="00B050"/>
              </a:solidFill>
            </a:ln>
          </c:spPr>
          <c:marker>
            <c:symbol val="none"/>
          </c:marker>
          <c:xVal>
            <c:numRef>
              <c:f>Sheet1!$B$3:$B$28</c:f>
              <c:numCache>
                <c:formatCode>General</c:formatCode>
                <c:ptCount val="2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numCache>
            </c:numRef>
          </c:xVal>
          <c:yVal>
            <c:numRef>
              <c:f>Sheet1!$E$3:$E$28</c:f>
              <c:numCache>
                <c:formatCode>0.00</c:formatCode>
                <c:ptCount val="26"/>
                <c:pt idx="0">
                  <c:v>-0.82000000000000028</c:v>
                </c:pt>
                <c:pt idx="1">
                  <c:v>-0.79549999999999998</c:v>
                </c:pt>
                <c:pt idx="2">
                  <c:v>-0.77</c:v>
                </c:pt>
                <c:pt idx="3">
                  <c:v>-0.74349999999999994</c:v>
                </c:pt>
                <c:pt idx="4">
                  <c:v>-0.71600000000000019</c:v>
                </c:pt>
                <c:pt idx="5">
                  <c:v>-0.68750000000000022</c:v>
                </c:pt>
                <c:pt idx="6">
                  <c:v>-0.65800000000000014</c:v>
                </c:pt>
                <c:pt idx="7">
                  <c:v>-0.62749999999999984</c:v>
                </c:pt>
                <c:pt idx="8">
                  <c:v>-0.59600000000000031</c:v>
                </c:pt>
                <c:pt idx="9">
                  <c:v>-0.5834999999999998</c:v>
                </c:pt>
                <c:pt idx="10">
                  <c:v>-0.55999999999999994</c:v>
                </c:pt>
                <c:pt idx="11">
                  <c:v>-0.53549999999999998</c:v>
                </c:pt>
                <c:pt idx="12">
                  <c:v>-0.5099999999999999</c:v>
                </c:pt>
                <c:pt idx="13">
                  <c:v>-0.48350000000000015</c:v>
                </c:pt>
                <c:pt idx="14">
                  <c:v>-0.45600000000000007</c:v>
                </c:pt>
                <c:pt idx="15">
                  <c:v>-0.4275000000000001</c:v>
                </c:pt>
                <c:pt idx="16">
                  <c:v>-0.39800000000000008</c:v>
                </c:pt>
                <c:pt idx="17">
                  <c:v>-0.37750000000000017</c:v>
                </c:pt>
                <c:pt idx="18">
                  <c:v>-0.34600000000000036</c:v>
                </c:pt>
              </c:numCache>
            </c:numRef>
          </c:yVal>
          <c:smooth val="0"/>
          <c:extLst xmlns:c16r2="http://schemas.microsoft.com/office/drawing/2015/06/chart">
            <c:ext xmlns:c16="http://schemas.microsoft.com/office/drawing/2014/chart" uri="{C3380CC4-5D6E-409C-BE32-E72D297353CC}">
              <c16:uniqueId val="{00000002-97B1-41B7-A528-3E8C22F64046}"/>
            </c:ext>
          </c:extLst>
        </c:ser>
        <c:ser>
          <c:idx val="3"/>
          <c:order val="3"/>
          <c:tx>
            <c:strRef>
              <c:f>Sheet1!$I$24</c:f>
              <c:strCache>
                <c:ptCount val="1"/>
                <c:pt idx="0">
                  <c:v>log IR</c:v>
                </c:pt>
              </c:strCache>
            </c:strRef>
          </c:tx>
          <c:spPr>
            <a:ln w="38100">
              <a:solidFill>
                <a:srgbClr val="FF0000"/>
              </a:solidFill>
            </a:ln>
          </c:spPr>
          <c:marker>
            <c:symbol val="none"/>
          </c:marker>
          <c:xVal>
            <c:numRef>
              <c:f>Sheet1!$H$25:$H$27</c:f>
              <c:numCache>
                <c:formatCode>General</c:formatCode>
                <c:ptCount val="3"/>
                <c:pt idx="0">
                  <c:v>35</c:v>
                </c:pt>
                <c:pt idx="1">
                  <c:v>30</c:v>
                </c:pt>
                <c:pt idx="2">
                  <c:v>25</c:v>
                </c:pt>
              </c:numCache>
            </c:numRef>
          </c:xVal>
          <c:yVal>
            <c:numRef>
              <c:f>Sheet1!$I$25:$I$27</c:f>
              <c:numCache>
                <c:formatCode>0.00</c:formatCode>
                <c:ptCount val="3"/>
                <c:pt idx="0">
                  <c:v>-1.2474999999999992</c:v>
                </c:pt>
                <c:pt idx="1">
                  <c:v>-1.0699999999999992</c:v>
                </c:pt>
                <c:pt idx="2">
                  <c:v>-0.68750000000000022</c:v>
                </c:pt>
              </c:numCache>
            </c:numRef>
          </c:yVal>
          <c:smooth val="0"/>
          <c:extLst xmlns:c16r2="http://schemas.microsoft.com/office/drawing/2015/06/chart">
            <c:ext xmlns:c16="http://schemas.microsoft.com/office/drawing/2014/chart" uri="{C3380CC4-5D6E-409C-BE32-E72D297353CC}">
              <c16:uniqueId val="{00000003-97B1-41B7-A528-3E8C22F64046}"/>
            </c:ext>
          </c:extLst>
        </c:ser>
        <c:dLbls>
          <c:showLegendKey val="0"/>
          <c:showVal val="0"/>
          <c:showCatName val="0"/>
          <c:showSerName val="0"/>
          <c:showPercent val="0"/>
          <c:showBubbleSize val="0"/>
        </c:dLbls>
        <c:axId val="398388632"/>
        <c:axId val="398393336"/>
      </c:scatterChart>
      <c:valAx>
        <c:axId val="398388632"/>
        <c:scaling>
          <c:orientation val="minMax"/>
          <c:max val="45"/>
          <c:min val="20"/>
        </c:scaling>
        <c:delete val="0"/>
        <c:axPos val="b"/>
        <c:title>
          <c:tx>
            <c:rich>
              <a:bodyPr/>
              <a:lstStyle/>
              <a:p>
                <a:pPr>
                  <a:defRPr sz="1400"/>
                </a:pPr>
                <a:r>
                  <a:rPr lang="en-US" sz="1400"/>
                  <a:t>BMI</a:t>
                </a:r>
              </a:p>
            </c:rich>
          </c:tx>
          <c:overlay val="0"/>
        </c:title>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98393336"/>
        <c:crossesAt val="-2"/>
        <c:crossBetween val="midCat"/>
        <c:majorUnit val="5"/>
      </c:valAx>
      <c:valAx>
        <c:axId val="398393336"/>
        <c:scaling>
          <c:orientation val="minMax"/>
          <c:max val="-0.2"/>
        </c:scaling>
        <c:delete val="0"/>
        <c:axPos val="l"/>
        <c:title>
          <c:tx>
            <c:rich>
              <a:bodyPr rot="-5400000" vert="horz"/>
              <a:lstStyle/>
              <a:p>
                <a:pPr>
                  <a:defRPr sz="1400"/>
                </a:pPr>
                <a:r>
                  <a:rPr lang="en-US" sz="1400"/>
                  <a:t>log IR</a:t>
                </a:r>
              </a:p>
            </c:rich>
          </c:tx>
          <c:overlay val="0"/>
        </c:title>
        <c:numFmt formatCode="#,##0.0" sourceLinked="0"/>
        <c:majorTickMark val="out"/>
        <c:minorTickMark val="none"/>
        <c:tickLblPos val="nextTo"/>
        <c:crossAx val="398388632"/>
        <c:crosses val="autoZero"/>
        <c:crossBetween val="midCat"/>
      </c:valAx>
    </c:plotArea>
    <c:legend>
      <c:legendPos val="r"/>
      <c:legendEntry>
        <c:idx val="3"/>
        <c:delete val="1"/>
      </c:legendEntry>
      <c:layout>
        <c:manualLayout>
          <c:xMode val="edge"/>
          <c:yMode val="edge"/>
          <c:x val="0.53457718586779757"/>
          <c:y val="0.69026224157510441"/>
          <c:w val="0.42675945065984988"/>
          <c:h val="0.10877753461333096"/>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57657025545072"/>
          <c:y val="0.10226851851851852"/>
          <c:w val="0.78820119019775992"/>
          <c:h val="0.79033209390492853"/>
        </c:manualLayout>
      </c:layout>
      <c:scatterChart>
        <c:scatterStyle val="lineMarker"/>
        <c:varyColors val="0"/>
        <c:ser>
          <c:idx val="0"/>
          <c:order val="0"/>
          <c:tx>
            <c:strRef>
              <c:f>Sheet1!$D$2</c:f>
              <c:strCache>
                <c:ptCount val="1"/>
                <c:pt idx="0">
                  <c:v>income</c:v>
                </c:pt>
              </c:strCache>
            </c:strRef>
          </c:tx>
          <c:spPr>
            <a:ln w="28575" cap="rnd">
              <a:solidFill>
                <a:schemeClr val="tx1"/>
              </a:solidFill>
              <a:round/>
            </a:ln>
            <a:effectLst/>
          </c:spPr>
          <c:marker>
            <c:symbol val="circle"/>
            <c:size val="12"/>
            <c:spPr>
              <a:solidFill>
                <a:srgbClr val="FF0000"/>
              </a:solidFill>
              <a:ln w="31750">
                <a:solidFill>
                  <a:schemeClr val="accent1"/>
                </a:solidFill>
              </a:ln>
              <a:effectLst/>
            </c:spPr>
          </c:marker>
          <c:dLbls>
            <c:dLbl>
              <c:idx val="0"/>
              <c:tx>
                <c:rich>
                  <a:bodyPr/>
                  <a:lstStyle/>
                  <a:p>
                    <a:fld id="{906F90A4-4A33-4C6E-9E7C-F82712B780F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
              <c:tx>
                <c:rich>
                  <a:bodyPr/>
                  <a:lstStyle/>
                  <a:p>
                    <a:fld id="{DA670EEF-73A4-4396-A796-5A70149EC74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
              <c:tx>
                <c:rich>
                  <a:bodyPr/>
                  <a:lstStyle/>
                  <a:p>
                    <a:fld id="{3CB583C4-516A-4ECF-BC40-1F5D6D7CA29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
              <c:tx>
                <c:rich>
                  <a:bodyPr/>
                  <a:lstStyle/>
                  <a:p>
                    <a:fld id="{834DFD48-DFFF-4F49-BC88-D8AF1B27A0E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4"/>
              <c:tx>
                <c:rich>
                  <a:bodyPr/>
                  <a:lstStyle/>
                  <a:p>
                    <a:fld id="{9B94C0C0-E373-4FEF-949D-836E7A6681A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Sheet1!$C$3:$C$7</c:f>
              <c:numCache>
                <c:formatCode>General</c:formatCode>
                <c:ptCount val="5"/>
                <c:pt idx="0">
                  <c:v>10</c:v>
                </c:pt>
                <c:pt idx="1">
                  <c:v>15</c:v>
                </c:pt>
                <c:pt idx="2">
                  <c:v>20</c:v>
                </c:pt>
                <c:pt idx="3">
                  <c:v>25</c:v>
                </c:pt>
                <c:pt idx="4">
                  <c:v>30</c:v>
                </c:pt>
              </c:numCache>
            </c:numRef>
          </c:xVal>
          <c:yVal>
            <c:numRef>
              <c:f>Sheet1!$D$3:$D$7</c:f>
              <c:numCache>
                <c:formatCode>General</c:formatCode>
                <c:ptCount val="5"/>
                <c:pt idx="0">
                  <c:v>200</c:v>
                </c:pt>
                <c:pt idx="1">
                  <c:v>180</c:v>
                </c:pt>
                <c:pt idx="2">
                  <c:v>160</c:v>
                </c:pt>
                <c:pt idx="3">
                  <c:v>140</c:v>
                </c:pt>
                <c:pt idx="4">
                  <c:v>120</c:v>
                </c:pt>
              </c:numCache>
            </c:numRef>
          </c:yVal>
          <c:smooth val="0"/>
          <c:extLst xmlns:c16r2="http://schemas.microsoft.com/office/drawing/2015/06/chart">
            <c:ext xmlns:c16="http://schemas.microsoft.com/office/drawing/2014/chart" uri="{C3380CC4-5D6E-409C-BE32-E72D297353CC}">
              <c16:uniqueId val="{00000005-2F7F-4C4F-B684-D0C4A1877229}"/>
            </c:ext>
            <c:ext xmlns:c15="http://schemas.microsoft.com/office/drawing/2012/chart" uri="{02D57815-91ED-43cb-92C2-25804820EDAC}">
              <c15:datalabelsRange>
                <c15:f>Sheet1!$B$3:$B$7</c15:f>
                <c15:dlblRangeCache>
                  <c:ptCount val="5"/>
                  <c:pt idx="0">
                    <c:v>SF</c:v>
                  </c:pt>
                  <c:pt idx="1">
                    <c:v>LA</c:v>
                  </c:pt>
                  <c:pt idx="2">
                    <c:v>Denver</c:v>
                  </c:pt>
                  <c:pt idx="3">
                    <c:v>Houston</c:v>
                  </c:pt>
                  <c:pt idx="4">
                    <c:v>Little Rock</c:v>
                  </c:pt>
                </c15:dlblRangeCache>
              </c15:datalabelsRange>
            </c:ext>
          </c:extLst>
        </c:ser>
        <c:dLbls>
          <c:dLblPos val="t"/>
          <c:showLegendKey val="0"/>
          <c:showVal val="1"/>
          <c:showCatName val="0"/>
          <c:showSerName val="0"/>
          <c:showPercent val="0"/>
          <c:showBubbleSize val="0"/>
        </c:dLbls>
        <c:axId val="398394904"/>
        <c:axId val="398389416"/>
      </c:scatterChart>
      <c:valAx>
        <c:axId val="398394904"/>
        <c:scaling>
          <c:orientation val="minMax"/>
          <c:max val="30"/>
          <c:min val="1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8389416"/>
        <c:crosses val="autoZero"/>
        <c:crossBetween val="midCat"/>
      </c:valAx>
      <c:valAx>
        <c:axId val="398389416"/>
        <c:scaling>
          <c:orientation val="minMax"/>
          <c:max val="200"/>
          <c:min val="100"/>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83949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a:t>Stomach cancer </a:t>
            </a:r>
            <a:r>
              <a:rPr lang="en-US" sz="2000" dirty="0" smtClean="0"/>
              <a:t>cumulative </a:t>
            </a:r>
            <a:r>
              <a:rPr lang="en-US" sz="2000" dirty="0"/>
              <a:t>incidence &amp; survival</a:t>
            </a:r>
          </a:p>
        </c:rich>
      </c:tx>
      <c:overlay val="1"/>
    </c:title>
    <c:autoTitleDeleted val="0"/>
    <c:plotArea>
      <c:layout>
        <c:manualLayout>
          <c:layoutTarget val="inner"/>
          <c:xMode val="edge"/>
          <c:yMode val="edge"/>
          <c:x val="0.14756425143826757"/>
          <c:y val="0.12686752447541336"/>
          <c:w val="0.79267509743100484"/>
          <c:h val="0.71464064279190165"/>
        </c:manualLayout>
      </c:layout>
      <c:scatterChart>
        <c:scatterStyle val="lineMarker"/>
        <c:varyColors val="0"/>
        <c:ser>
          <c:idx val="0"/>
          <c:order val="0"/>
          <c:tx>
            <c:strRef>
              <c:f>Sheet1!$H$2</c:f>
              <c:strCache>
                <c:ptCount val="1"/>
                <c:pt idx="0">
                  <c:v>cum incidence</c:v>
                </c:pt>
              </c:strCache>
            </c:strRef>
          </c:tx>
          <c:spPr>
            <a:ln w="50800">
              <a:solidFill>
                <a:srgbClr val="0070C0"/>
              </a:solidFill>
            </a:ln>
          </c:spPr>
          <c:marker>
            <c:symbol val="none"/>
          </c:marker>
          <c:xVal>
            <c:numRef>
              <c:f>Sheet1!$G$3:$G$28</c:f>
              <c:numCache>
                <c:formatCode>General</c:formatCode>
                <c:ptCount val="26"/>
                <c:pt idx="0">
                  <c:v>0</c:v>
                </c:pt>
                <c:pt idx="1">
                  <c:v>4</c:v>
                </c:pt>
                <c:pt idx="2">
                  <c:v>4</c:v>
                </c:pt>
                <c:pt idx="3">
                  <c:v>6</c:v>
                </c:pt>
                <c:pt idx="4">
                  <c:v>6</c:v>
                </c:pt>
                <c:pt idx="5">
                  <c:v>8</c:v>
                </c:pt>
                <c:pt idx="6">
                  <c:v>8</c:v>
                </c:pt>
                <c:pt idx="7">
                  <c:v>12</c:v>
                </c:pt>
                <c:pt idx="8">
                  <c:v>12</c:v>
                </c:pt>
                <c:pt idx="9">
                  <c:v>14</c:v>
                </c:pt>
                <c:pt idx="10">
                  <c:v>14</c:v>
                </c:pt>
                <c:pt idx="11">
                  <c:v>15</c:v>
                </c:pt>
                <c:pt idx="12">
                  <c:v>15</c:v>
                </c:pt>
                <c:pt idx="13">
                  <c:v>17</c:v>
                </c:pt>
                <c:pt idx="14">
                  <c:v>17</c:v>
                </c:pt>
                <c:pt idx="15">
                  <c:v>19</c:v>
                </c:pt>
                <c:pt idx="16">
                  <c:v>19</c:v>
                </c:pt>
                <c:pt idx="17">
                  <c:v>22</c:v>
                </c:pt>
                <c:pt idx="18">
                  <c:v>22</c:v>
                </c:pt>
                <c:pt idx="19">
                  <c:v>24</c:v>
                </c:pt>
                <c:pt idx="20">
                  <c:v>24</c:v>
                </c:pt>
                <c:pt idx="21">
                  <c:v>34</c:v>
                </c:pt>
                <c:pt idx="22">
                  <c:v>34</c:v>
                </c:pt>
                <c:pt idx="23">
                  <c:v>45</c:v>
                </c:pt>
                <c:pt idx="24">
                  <c:v>45</c:v>
                </c:pt>
                <c:pt idx="25">
                  <c:v>50</c:v>
                </c:pt>
              </c:numCache>
            </c:numRef>
          </c:xVal>
          <c:yVal>
            <c:numRef>
              <c:f>Sheet1!$H$3:$H$28</c:f>
              <c:numCache>
                <c:formatCode>General</c:formatCode>
                <c:ptCount val="26"/>
                <c:pt idx="0">
                  <c:v>0</c:v>
                </c:pt>
                <c:pt idx="1">
                  <c:v>0</c:v>
                </c:pt>
                <c:pt idx="2" formatCode="0.0%">
                  <c:v>7.6923076923077024E-2</c:v>
                </c:pt>
                <c:pt idx="3" formatCode="0.0%">
                  <c:v>7.6923076923076983E-2</c:v>
                </c:pt>
                <c:pt idx="4" formatCode="0.0%">
                  <c:v>0.15384615384615427</c:v>
                </c:pt>
                <c:pt idx="5" formatCode="0.0%">
                  <c:v>0.15384615384615427</c:v>
                </c:pt>
                <c:pt idx="6" formatCode="0.0%">
                  <c:v>0.30769230769230782</c:v>
                </c:pt>
                <c:pt idx="7" formatCode="0.0%">
                  <c:v>0.30769230769230782</c:v>
                </c:pt>
                <c:pt idx="8" formatCode="0.0%">
                  <c:v>0.3846153846153848</c:v>
                </c:pt>
                <c:pt idx="9" formatCode="0.0%">
                  <c:v>0.38461538461538458</c:v>
                </c:pt>
                <c:pt idx="10" formatCode="0.0%">
                  <c:v>0.46153846153846212</c:v>
                </c:pt>
                <c:pt idx="11" formatCode="0.0%">
                  <c:v>0.46153846153846212</c:v>
                </c:pt>
                <c:pt idx="12" formatCode="0.0%">
                  <c:v>0.53846153846153844</c:v>
                </c:pt>
                <c:pt idx="13" formatCode="0.0%">
                  <c:v>0.53846153846153844</c:v>
                </c:pt>
                <c:pt idx="14" formatCode="0.0%">
                  <c:v>0.61538461538461564</c:v>
                </c:pt>
                <c:pt idx="15" formatCode="0.0%">
                  <c:v>0.61538461538461564</c:v>
                </c:pt>
                <c:pt idx="16" formatCode="0.0%">
                  <c:v>0.69230769230769318</c:v>
                </c:pt>
                <c:pt idx="17" formatCode="0.0%">
                  <c:v>0.69230769230769318</c:v>
                </c:pt>
                <c:pt idx="18" formatCode="0.0%">
                  <c:v>0.76923076923076927</c:v>
                </c:pt>
                <c:pt idx="19" formatCode="0.0%">
                  <c:v>0.76923076923076927</c:v>
                </c:pt>
                <c:pt idx="20" formatCode="0.0%">
                  <c:v>0.84615384615384748</c:v>
                </c:pt>
                <c:pt idx="21" formatCode="0.0%">
                  <c:v>0.84615384615384748</c:v>
                </c:pt>
                <c:pt idx="22" formatCode="0.0%">
                  <c:v>0.92307692307692257</c:v>
                </c:pt>
                <c:pt idx="23" formatCode="0.0%">
                  <c:v>0.92307692307692257</c:v>
                </c:pt>
                <c:pt idx="24" formatCode="0.0%">
                  <c:v>1</c:v>
                </c:pt>
                <c:pt idx="25" formatCode="0.0%">
                  <c:v>1</c:v>
                </c:pt>
              </c:numCache>
            </c:numRef>
          </c:yVal>
          <c:smooth val="0"/>
          <c:extLst xmlns:c16r2="http://schemas.microsoft.com/office/drawing/2015/06/chart">
            <c:ext xmlns:c16="http://schemas.microsoft.com/office/drawing/2014/chart" uri="{C3380CC4-5D6E-409C-BE32-E72D297353CC}">
              <c16:uniqueId val="{00000000-97C1-4D92-B33B-8F44A10D194F}"/>
            </c:ext>
          </c:extLst>
        </c:ser>
        <c:ser>
          <c:idx val="1"/>
          <c:order val="1"/>
          <c:tx>
            <c:strRef>
              <c:f>Sheet1!$I$2</c:f>
              <c:strCache>
                <c:ptCount val="1"/>
                <c:pt idx="0">
                  <c:v>survival</c:v>
                </c:pt>
              </c:strCache>
            </c:strRef>
          </c:tx>
          <c:spPr>
            <a:ln w="50800">
              <a:solidFill>
                <a:srgbClr val="FF0000"/>
              </a:solidFill>
            </a:ln>
          </c:spPr>
          <c:marker>
            <c:symbol val="none"/>
          </c:marker>
          <c:xVal>
            <c:numRef>
              <c:f>Sheet1!$G$3:$G$28</c:f>
              <c:numCache>
                <c:formatCode>General</c:formatCode>
                <c:ptCount val="26"/>
                <c:pt idx="0">
                  <c:v>0</c:v>
                </c:pt>
                <c:pt idx="1">
                  <c:v>4</c:v>
                </c:pt>
                <c:pt idx="2">
                  <c:v>4</c:v>
                </c:pt>
                <c:pt idx="3">
                  <c:v>6</c:v>
                </c:pt>
                <c:pt idx="4">
                  <c:v>6</c:v>
                </c:pt>
                <c:pt idx="5">
                  <c:v>8</c:v>
                </c:pt>
                <c:pt idx="6">
                  <c:v>8</c:v>
                </c:pt>
                <c:pt idx="7">
                  <c:v>12</c:v>
                </c:pt>
                <c:pt idx="8">
                  <c:v>12</c:v>
                </c:pt>
                <c:pt idx="9">
                  <c:v>14</c:v>
                </c:pt>
                <c:pt idx="10">
                  <c:v>14</c:v>
                </c:pt>
                <c:pt idx="11">
                  <c:v>15</c:v>
                </c:pt>
                <c:pt idx="12">
                  <c:v>15</c:v>
                </c:pt>
                <c:pt idx="13">
                  <c:v>17</c:v>
                </c:pt>
                <c:pt idx="14">
                  <c:v>17</c:v>
                </c:pt>
                <c:pt idx="15">
                  <c:v>19</c:v>
                </c:pt>
                <c:pt idx="16">
                  <c:v>19</c:v>
                </c:pt>
                <c:pt idx="17">
                  <c:v>22</c:v>
                </c:pt>
                <c:pt idx="18">
                  <c:v>22</c:v>
                </c:pt>
                <c:pt idx="19">
                  <c:v>24</c:v>
                </c:pt>
                <c:pt idx="20">
                  <c:v>24</c:v>
                </c:pt>
                <c:pt idx="21">
                  <c:v>34</c:v>
                </c:pt>
                <c:pt idx="22">
                  <c:v>34</c:v>
                </c:pt>
                <c:pt idx="23">
                  <c:v>45</c:v>
                </c:pt>
                <c:pt idx="24">
                  <c:v>45</c:v>
                </c:pt>
                <c:pt idx="25">
                  <c:v>50</c:v>
                </c:pt>
              </c:numCache>
            </c:numRef>
          </c:xVal>
          <c:yVal>
            <c:numRef>
              <c:f>Sheet1!$I$3:$I$28</c:f>
              <c:numCache>
                <c:formatCode>0%</c:formatCode>
                <c:ptCount val="26"/>
                <c:pt idx="0">
                  <c:v>1</c:v>
                </c:pt>
                <c:pt idx="1">
                  <c:v>1</c:v>
                </c:pt>
                <c:pt idx="2" formatCode="0.0%">
                  <c:v>0.92307692307692257</c:v>
                </c:pt>
                <c:pt idx="3" formatCode="0.0%">
                  <c:v>0.92307692307692257</c:v>
                </c:pt>
                <c:pt idx="4" formatCode="0.0%">
                  <c:v>0.84615384615384748</c:v>
                </c:pt>
                <c:pt idx="5" formatCode="0.0%">
                  <c:v>0.84615384615384748</c:v>
                </c:pt>
                <c:pt idx="6" formatCode="0.0%">
                  <c:v>0.69230769230769318</c:v>
                </c:pt>
                <c:pt idx="7" formatCode="0.0%">
                  <c:v>0.69230769230769318</c:v>
                </c:pt>
                <c:pt idx="8" formatCode="0.0%">
                  <c:v>0.61538461538461564</c:v>
                </c:pt>
                <c:pt idx="9" formatCode="0.0%">
                  <c:v>0.61538461538461564</c:v>
                </c:pt>
                <c:pt idx="10" formatCode="0.0%">
                  <c:v>0.53846153846153844</c:v>
                </c:pt>
                <c:pt idx="11" formatCode="0.0%">
                  <c:v>0.53846153846153844</c:v>
                </c:pt>
                <c:pt idx="12" formatCode="0.0%">
                  <c:v>0.46153846153846212</c:v>
                </c:pt>
                <c:pt idx="13" formatCode="0.0%">
                  <c:v>0.46153846153846212</c:v>
                </c:pt>
                <c:pt idx="14" formatCode="0.0%">
                  <c:v>0.38461538461538458</c:v>
                </c:pt>
                <c:pt idx="15" formatCode="0.0%">
                  <c:v>0.38461538461538458</c:v>
                </c:pt>
                <c:pt idx="16" formatCode="0.0%">
                  <c:v>0.30769230769230782</c:v>
                </c:pt>
                <c:pt idx="17" formatCode="0.0%">
                  <c:v>0.30769230769230782</c:v>
                </c:pt>
                <c:pt idx="18" formatCode="0.0%">
                  <c:v>0.23076923076923125</c:v>
                </c:pt>
                <c:pt idx="19" formatCode="0.0%">
                  <c:v>0.23076923076923125</c:v>
                </c:pt>
                <c:pt idx="20" formatCode="0.0%">
                  <c:v>0.15384615384615427</c:v>
                </c:pt>
                <c:pt idx="21" formatCode="0.0%">
                  <c:v>0.15384615384615427</c:v>
                </c:pt>
                <c:pt idx="22" formatCode="0.0%">
                  <c:v>7.6923076923076983E-2</c:v>
                </c:pt>
                <c:pt idx="23" formatCode="0.0%">
                  <c:v>7.6923076923076983E-2</c:v>
                </c:pt>
                <c:pt idx="24" formatCode="0.0%">
                  <c:v>0</c:v>
                </c:pt>
                <c:pt idx="25" formatCode="0.0%">
                  <c:v>0</c:v>
                </c:pt>
              </c:numCache>
            </c:numRef>
          </c:yVal>
          <c:smooth val="0"/>
          <c:extLst xmlns:c16r2="http://schemas.microsoft.com/office/drawing/2015/06/chart">
            <c:ext xmlns:c16="http://schemas.microsoft.com/office/drawing/2014/chart" uri="{C3380CC4-5D6E-409C-BE32-E72D297353CC}">
              <c16:uniqueId val="{00000001-97C1-4D92-B33B-8F44A10D194F}"/>
            </c:ext>
          </c:extLst>
        </c:ser>
        <c:dLbls>
          <c:showLegendKey val="0"/>
          <c:showVal val="0"/>
          <c:showCatName val="0"/>
          <c:showSerName val="0"/>
          <c:showPercent val="0"/>
          <c:showBubbleSize val="0"/>
        </c:dLbls>
        <c:axId val="398390592"/>
        <c:axId val="398390984"/>
      </c:scatterChart>
      <c:valAx>
        <c:axId val="398390592"/>
        <c:scaling>
          <c:orientation val="minMax"/>
        </c:scaling>
        <c:delete val="0"/>
        <c:axPos val="b"/>
        <c:title>
          <c:tx>
            <c:rich>
              <a:bodyPr/>
              <a:lstStyle/>
              <a:p>
                <a:pPr>
                  <a:defRPr sz="2400" b="0"/>
                </a:pPr>
                <a:r>
                  <a:rPr lang="en-US" sz="2400" b="0"/>
                  <a:t>days</a:t>
                </a:r>
              </a:p>
            </c:rich>
          </c:tx>
          <c:overlay val="0"/>
        </c:title>
        <c:numFmt formatCode="General" sourceLinked="1"/>
        <c:majorTickMark val="out"/>
        <c:minorTickMark val="none"/>
        <c:tickLblPos val="nextTo"/>
        <c:txPr>
          <a:bodyPr rot="0" vert="horz"/>
          <a:lstStyle/>
          <a:p>
            <a:pPr>
              <a:defRPr sz="2000" b="0" i="0" u="none" strike="noStrike" baseline="0">
                <a:solidFill>
                  <a:srgbClr val="000000"/>
                </a:solidFill>
                <a:latin typeface="Calibri"/>
                <a:ea typeface="Calibri"/>
                <a:cs typeface="Calibri"/>
              </a:defRPr>
            </a:pPr>
            <a:endParaRPr lang="en-US"/>
          </a:p>
        </c:txPr>
        <c:crossAx val="398390984"/>
        <c:crosses val="autoZero"/>
        <c:crossBetween val="midCat"/>
        <c:majorUnit val="6"/>
      </c:valAx>
      <c:valAx>
        <c:axId val="398390984"/>
        <c:scaling>
          <c:orientation val="minMax"/>
          <c:max val="1"/>
        </c:scaling>
        <c:delete val="0"/>
        <c:axPos val="l"/>
        <c:numFmt formatCode="0%" sourceLinked="0"/>
        <c:majorTickMark val="out"/>
        <c:minorTickMark val="none"/>
        <c:tickLblPos val="nextTo"/>
        <c:txPr>
          <a:bodyPr/>
          <a:lstStyle/>
          <a:p>
            <a:pPr>
              <a:defRPr sz="1800" baseline="0"/>
            </a:pPr>
            <a:endParaRPr lang="en-US"/>
          </a:p>
        </c:txPr>
        <c:crossAx val="398390592"/>
        <c:crosses val="autoZero"/>
        <c:crossBetween val="midCat"/>
      </c:valAx>
    </c:plotArea>
    <c:legend>
      <c:legendPos val="r"/>
      <c:layout>
        <c:manualLayout>
          <c:xMode val="edge"/>
          <c:yMode val="edge"/>
          <c:x val="0.58070328928182169"/>
          <c:y val="0.40855317613600184"/>
          <c:w val="0.38677083333333401"/>
          <c:h val="0.21744706439996941"/>
        </c:manualLayout>
      </c:layout>
      <c:overlay val="0"/>
      <c:txPr>
        <a:bodyPr/>
        <a:lstStyle/>
        <a:p>
          <a:pPr>
            <a:defRPr sz="2000"/>
          </a:pPr>
          <a:endParaRPr lang="en-US"/>
        </a:p>
      </c:txPr>
    </c:legend>
    <c:plotVisOnly val="1"/>
    <c:dispBlanksAs val="gap"/>
    <c:showDLblsOverMax val="0"/>
  </c:chart>
  <c:txPr>
    <a:bodyPr/>
    <a:lstStyle/>
    <a:p>
      <a:pPr>
        <a:defRPr sz="14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competing risks - </a:t>
            </a:r>
            <a:r>
              <a:rPr lang="en-US" dirty="0" smtClean="0"/>
              <a:t>sum </a:t>
            </a:r>
            <a:r>
              <a:rPr lang="en-US" dirty="0"/>
              <a:t>to 100%</a:t>
            </a:r>
          </a:p>
        </c:rich>
      </c:tx>
      <c:layout>
        <c:manualLayout>
          <c:xMode val="edge"/>
          <c:yMode val="edge"/>
          <c:x val="0.2499221495618133"/>
          <c:y val="3.875968992248062E-3"/>
        </c:manualLayout>
      </c:layout>
      <c:overlay val="1"/>
    </c:title>
    <c:autoTitleDeleted val="0"/>
    <c:plotArea>
      <c:layout>
        <c:manualLayout>
          <c:layoutTarget val="inner"/>
          <c:xMode val="edge"/>
          <c:yMode val="edge"/>
          <c:x val="0.10853695045931759"/>
          <c:y val="9.0289588801399825E-2"/>
          <c:w val="0.8218512685914261"/>
          <c:h val="0.75854549431321094"/>
        </c:manualLayout>
      </c:layout>
      <c:scatterChart>
        <c:scatterStyle val="lineMarker"/>
        <c:varyColors val="0"/>
        <c:ser>
          <c:idx val="1"/>
          <c:order val="0"/>
          <c:tx>
            <c:strRef>
              <c:f>'[Example-competing risk vs censored-output tables-Jan 2018.xlsx]crisktab'!$D$5</c:f>
              <c:strCache>
                <c:ptCount val="1"/>
                <c:pt idx="0">
                  <c:v>inc2</c:v>
                </c:pt>
              </c:strCache>
            </c:strRef>
          </c:tx>
          <c:marker>
            <c:symbol val="none"/>
          </c:marker>
          <c:xVal>
            <c:numRef>
              <c:f>'[Example-competing risk vs censored-output tables-Jan 2018.xlsx]crisktab'!$B$6:$B$1006</c:f>
              <c:numCache>
                <c:formatCode>0.000</c:formatCode>
                <c:ptCount val="1001"/>
                <c:pt idx="0">
                  <c:v>0</c:v>
                </c:pt>
                <c:pt idx="1">
                  <c:v>1.0555774779059</c:v>
                </c:pt>
                <c:pt idx="2">
                  <c:v>1.05912531565359</c:v>
                </c:pt>
                <c:pt idx="3">
                  <c:v>1.06672486197203</c:v>
                </c:pt>
                <c:pt idx="4">
                  <c:v>1.0670586190312501</c:v>
                </c:pt>
                <c:pt idx="5">
                  <c:v>1.0682780053466601</c:v>
                </c:pt>
                <c:pt idx="6">
                  <c:v>1.0740386196412099</c:v>
                </c:pt>
                <c:pt idx="7">
                  <c:v>1.0762465875595799</c:v>
                </c:pt>
                <c:pt idx="8">
                  <c:v>1.07871394045651</c:v>
                </c:pt>
                <c:pt idx="9">
                  <c:v>1.0815755554697799</c:v>
                </c:pt>
                <c:pt idx="10">
                  <c:v>1.0867405557073699</c:v>
                </c:pt>
                <c:pt idx="11">
                  <c:v>1.1331312931142701</c:v>
                </c:pt>
                <c:pt idx="12">
                  <c:v>1.1451691061678</c:v>
                </c:pt>
                <c:pt idx="13">
                  <c:v>1.1536073861643701</c:v>
                </c:pt>
                <c:pt idx="14">
                  <c:v>1.1729227253235901</c:v>
                </c:pt>
                <c:pt idx="15">
                  <c:v>1.20647519268095</c:v>
                </c:pt>
                <c:pt idx="16">
                  <c:v>1.22746568544176</c:v>
                </c:pt>
                <c:pt idx="17">
                  <c:v>1.2829756260002401</c:v>
                </c:pt>
                <c:pt idx="18">
                  <c:v>1.3002686299658599</c:v>
                </c:pt>
                <c:pt idx="19">
                  <c:v>1.35361957814054</c:v>
                </c:pt>
                <c:pt idx="20">
                  <c:v>1.37626889534295</c:v>
                </c:pt>
                <c:pt idx="21">
                  <c:v>1.3866689138731501</c:v>
                </c:pt>
                <c:pt idx="22">
                  <c:v>1.3948519937694099</c:v>
                </c:pt>
                <c:pt idx="23">
                  <c:v>1.41461226184906</c:v>
                </c:pt>
                <c:pt idx="24">
                  <c:v>1.41489609123877</c:v>
                </c:pt>
                <c:pt idx="25">
                  <c:v>1.4251948557794101</c:v>
                </c:pt>
                <c:pt idx="26">
                  <c:v>1.44522876851261</c:v>
                </c:pt>
                <c:pt idx="27">
                  <c:v>1.47154272906482</c:v>
                </c:pt>
                <c:pt idx="28">
                  <c:v>1.4921751545087201</c:v>
                </c:pt>
                <c:pt idx="29">
                  <c:v>1.5060502632409101</c:v>
                </c:pt>
                <c:pt idx="30">
                  <c:v>1.51364387618378</c:v>
                </c:pt>
                <c:pt idx="31">
                  <c:v>1.53735355613753</c:v>
                </c:pt>
                <c:pt idx="32">
                  <c:v>1.54511193884537</c:v>
                </c:pt>
                <c:pt idx="33">
                  <c:v>1.55741973142245</c:v>
                </c:pt>
                <c:pt idx="34">
                  <c:v>1.5648091319017099</c:v>
                </c:pt>
                <c:pt idx="35">
                  <c:v>1.5916621891101299</c:v>
                </c:pt>
                <c:pt idx="36">
                  <c:v>1.63032953767106</c:v>
                </c:pt>
                <c:pt idx="37">
                  <c:v>1.6387432804331199</c:v>
                </c:pt>
                <c:pt idx="38">
                  <c:v>1.64102424075827</c:v>
                </c:pt>
                <c:pt idx="39">
                  <c:v>1.70788752054796</c:v>
                </c:pt>
                <c:pt idx="40">
                  <c:v>1.71728247545528</c:v>
                </c:pt>
                <c:pt idx="41">
                  <c:v>1.7348729418848601</c:v>
                </c:pt>
                <c:pt idx="42">
                  <c:v>1.7517947233282001</c:v>
                </c:pt>
                <c:pt idx="43">
                  <c:v>1.7688273257335601</c:v>
                </c:pt>
                <c:pt idx="44">
                  <c:v>1.80499216389626</c:v>
                </c:pt>
                <c:pt idx="45">
                  <c:v>1.8693068986758601</c:v>
                </c:pt>
                <c:pt idx="46">
                  <c:v>1.87582712294534</c:v>
                </c:pt>
                <c:pt idx="47">
                  <c:v>1.9138534078374501</c:v>
                </c:pt>
                <c:pt idx="48">
                  <c:v>1.9382199477556701</c:v>
                </c:pt>
                <c:pt idx="49">
                  <c:v>1.9441165408491301</c:v>
                </c:pt>
                <c:pt idx="50">
                  <c:v>1.9512621443718701</c:v>
                </c:pt>
                <c:pt idx="51">
                  <c:v>1.9755719648375301</c:v>
                </c:pt>
                <c:pt idx="52">
                  <c:v>2.0324312771488899</c:v>
                </c:pt>
                <c:pt idx="53">
                  <c:v>2.0350179825253001</c:v>
                </c:pt>
                <c:pt idx="54">
                  <c:v>2.0533243245487198</c:v>
                </c:pt>
                <c:pt idx="55">
                  <c:v>2.0684648063033801</c:v>
                </c:pt>
                <c:pt idx="56">
                  <c:v>2.0694607402933198</c:v>
                </c:pt>
                <c:pt idx="57">
                  <c:v>2.1187495043931799</c:v>
                </c:pt>
                <c:pt idx="58">
                  <c:v>2.12173256929964</c:v>
                </c:pt>
                <c:pt idx="59">
                  <c:v>2.1545722488201098</c:v>
                </c:pt>
                <c:pt idx="60">
                  <c:v>2.2443111394531998</c:v>
                </c:pt>
                <c:pt idx="61">
                  <c:v>2.2587728532828502</c:v>
                </c:pt>
                <c:pt idx="62">
                  <c:v>2.2726380955427898</c:v>
                </c:pt>
                <c:pt idx="63">
                  <c:v>2.3132869149558202</c:v>
                </c:pt>
                <c:pt idx="64">
                  <c:v>2.44598165202552</c:v>
                </c:pt>
                <c:pt idx="65">
                  <c:v>2.4477365421745101</c:v>
                </c:pt>
                <c:pt idx="66">
                  <c:v>2.4745759056648899</c:v>
                </c:pt>
                <c:pt idx="67">
                  <c:v>2.4939063461497399</c:v>
                </c:pt>
                <c:pt idx="68">
                  <c:v>2.53491144211011</c:v>
                </c:pt>
                <c:pt idx="69">
                  <c:v>2.5356851858086902</c:v>
                </c:pt>
                <c:pt idx="70">
                  <c:v>2.5651358291506798</c:v>
                </c:pt>
                <c:pt idx="71">
                  <c:v>2.5663499943911998</c:v>
                </c:pt>
                <c:pt idx="72">
                  <c:v>2.5707811922766299</c:v>
                </c:pt>
                <c:pt idx="73">
                  <c:v>2.6289956169202902</c:v>
                </c:pt>
                <c:pt idx="74">
                  <c:v>2.63209745262807</c:v>
                </c:pt>
                <c:pt idx="75">
                  <c:v>2.6576142909107299</c:v>
                </c:pt>
                <c:pt idx="76">
                  <c:v>2.6895679756998998</c:v>
                </c:pt>
                <c:pt idx="77">
                  <c:v>2.6910602804273398</c:v>
                </c:pt>
                <c:pt idx="78">
                  <c:v>2.7211188678629701</c:v>
                </c:pt>
                <c:pt idx="79">
                  <c:v>2.75123267108575</c:v>
                </c:pt>
                <c:pt idx="80">
                  <c:v>2.8064529052935501</c:v>
                </c:pt>
                <c:pt idx="81">
                  <c:v>2.8176152458319201</c:v>
                </c:pt>
                <c:pt idx="82">
                  <c:v>2.92085279850289</c:v>
                </c:pt>
                <c:pt idx="83">
                  <c:v>2.9516927655786298</c:v>
                </c:pt>
                <c:pt idx="84">
                  <c:v>2.9537023723449898</c:v>
                </c:pt>
                <c:pt idx="85">
                  <c:v>2.9923487212508899</c:v>
                </c:pt>
                <c:pt idx="86">
                  <c:v>3.0180921567132</c:v>
                </c:pt>
                <c:pt idx="87">
                  <c:v>3.07833407723004</c:v>
                </c:pt>
                <c:pt idx="88">
                  <c:v>3.0991838071495299</c:v>
                </c:pt>
                <c:pt idx="89">
                  <c:v>3.1327329101040999</c:v>
                </c:pt>
                <c:pt idx="90">
                  <c:v>3.15303500068045</c:v>
                </c:pt>
                <c:pt idx="91">
                  <c:v>3.1668282570317401</c:v>
                </c:pt>
                <c:pt idx="92">
                  <c:v>3.19175303354859</c:v>
                </c:pt>
                <c:pt idx="93">
                  <c:v>3.1966374171735401</c:v>
                </c:pt>
                <c:pt idx="94">
                  <c:v>3.2167270421050498</c:v>
                </c:pt>
                <c:pt idx="95">
                  <c:v>3.25728818063613</c:v>
                </c:pt>
                <c:pt idx="96">
                  <c:v>3.2595858899876502</c:v>
                </c:pt>
                <c:pt idx="97">
                  <c:v>3.2758975392207499</c:v>
                </c:pt>
                <c:pt idx="98">
                  <c:v>3.29928567886635</c:v>
                </c:pt>
                <c:pt idx="99">
                  <c:v>3.3329331306740602</c:v>
                </c:pt>
                <c:pt idx="100">
                  <c:v>3.36241633444466</c:v>
                </c:pt>
                <c:pt idx="101">
                  <c:v>3.37278214190155</c:v>
                </c:pt>
                <c:pt idx="102">
                  <c:v>3.3890237742867599</c:v>
                </c:pt>
                <c:pt idx="103">
                  <c:v>3.4332175692525402</c:v>
                </c:pt>
                <c:pt idx="104">
                  <c:v>3.4441284708051598</c:v>
                </c:pt>
                <c:pt idx="105">
                  <c:v>3.45376700185445</c:v>
                </c:pt>
                <c:pt idx="106">
                  <c:v>3.4977642577141501</c:v>
                </c:pt>
                <c:pt idx="107">
                  <c:v>3.5244571268558502</c:v>
                </c:pt>
                <c:pt idx="108">
                  <c:v>3.5335945305414498</c:v>
                </c:pt>
                <c:pt idx="109">
                  <c:v>3.5463648489676398</c:v>
                </c:pt>
                <c:pt idx="110">
                  <c:v>3.5705672218464302</c:v>
                </c:pt>
                <c:pt idx="111">
                  <c:v>3.5905574439093502</c:v>
                </c:pt>
                <c:pt idx="112">
                  <c:v>3.5974195929230399</c:v>
                </c:pt>
                <c:pt idx="113">
                  <c:v>3.6697985711507499</c:v>
                </c:pt>
                <c:pt idx="114">
                  <c:v>3.6709068257848898</c:v>
                </c:pt>
                <c:pt idx="115">
                  <c:v>3.7178539312444601</c:v>
                </c:pt>
                <c:pt idx="116">
                  <c:v>3.7184030739590499</c:v>
                </c:pt>
                <c:pt idx="117">
                  <c:v>3.7551489686189998</c:v>
                </c:pt>
                <c:pt idx="118">
                  <c:v>3.7729749679565399</c:v>
                </c:pt>
                <c:pt idx="119">
                  <c:v>3.7833055122755499</c:v>
                </c:pt>
                <c:pt idx="120">
                  <c:v>3.7869176934473199</c:v>
                </c:pt>
                <c:pt idx="121">
                  <c:v>3.8308241860941101</c:v>
                </c:pt>
                <c:pt idx="122">
                  <c:v>3.8369369916617901</c:v>
                </c:pt>
                <c:pt idx="123">
                  <c:v>3.8591140182506298</c:v>
                </c:pt>
                <c:pt idx="124">
                  <c:v>3.86777104057707</c:v>
                </c:pt>
                <c:pt idx="125">
                  <c:v>3.8960666269995299</c:v>
                </c:pt>
                <c:pt idx="126">
                  <c:v>3.89668479235843</c:v>
                </c:pt>
                <c:pt idx="127">
                  <c:v>3.9062081519243801</c:v>
                </c:pt>
                <c:pt idx="128">
                  <c:v>3.9093400109559302</c:v>
                </c:pt>
                <c:pt idx="129">
                  <c:v>3.94243921479287</c:v>
                </c:pt>
                <c:pt idx="130">
                  <c:v>3.9724659297178899</c:v>
                </c:pt>
                <c:pt idx="131">
                  <c:v>4.0539067239230198</c:v>
                </c:pt>
                <c:pt idx="132">
                  <c:v>4.0617930720718496</c:v>
                </c:pt>
                <c:pt idx="133">
                  <c:v>4.1040809963406097</c:v>
                </c:pt>
                <c:pt idx="134">
                  <c:v>4.1131786876358101</c:v>
                </c:pt>
                <c:pt idx="135">
                  <c:v>4.1537967310579003</c:v>
                </c:pt>
                <c:pt idx="136">
                  <c:v>4.1677926308475399</c:v>
                </c:pt>
                <c:pt idx="137">
                  <c:v>4.1698790495283902</c:v>
                </c:pt>
                <c:pt idx="138">
                  <c:v>4.1703495305046303</c:v>
                </c:pt>
                <c:pt idx="139">
                  <c:v>4.2289434573613098</c:v>
                </c:pt>
                <c:pt idx="140">
                  <c:v>4.2820998522932898</c:v>
                </c:pt>
                <c:pt idx="141">
                  <c:v>4.3120608831552998</c:v>
                </c:pt>
                <c:pt idx="142">
                  <c:v>4.3135393518023202</c:v>
                </c:pt>
                <c:pt idx="143">
                  <c:v>4.3143793349154302</c:v>
                </c:pt>
                <c:pt idx="144">
                  <c:v>4.3158328384161004</c:v>
                </c:pt>
                <c:pt idx="145">
                  <c:v>4.3245943061382999</c:v>
                </c:pt>
                <c:pt idx="146">
                  <c:v>4.3702080603689</c:v>
                </c:pt>
                <c:pt idx="147">
                  <c:v>4.3831754930773004</c:v>
                </c:pt>
                <c:pt idx="148">
                  <c:v>4.3857691138397099</c:v>
                </c:pt>
                <c:pt idx="149">
                  <c:v>4.41411449480802</c:v>
                </c:pt>
                <c:pt idx="150">
                  <c:v>4.4151416510020596</c:v>
                </c:pt>
                <c:pt idx="151">
                  <c:v>4.4620097717862901</c:v>
                </c:pt>
                <c:pt idx="152">
                  <c:v>4.4655045512644804</c:v>
                </c:pt>
                <c:pt idx="153">
                  <c:v>4.4670157008804399</c:v>
                </c:pt>
                <c:pt idx="154">
                  <c:v>4.5473449288991104</c:v>
                </c:pt>
                <c:pt idx="155">
                  <c:v>4.5839646413020798</c:v>
                </c:pt>
                <c:pt idx="156">
                  <c:v>4.6062022632587798</c:v>
                </c:pt>
                <c:pt idx="157">
                  <c:v>4.6093174550210101</c:v>
                </c:pt>
                <c:pt idx="158">
                  <c:v>4.6168453632853899</c:v>
                </c:pt>
                <c:pt idx="159">
                  <c:v>4.6169950268231297</c:v>
                </c:pt>
                <c:pt idx="160">
                  <c:v>4.62676217384052</c:v>
                </c:pt>
                <c:pt idx="161">
                  <c:v>4.6362394924754602</c:v>
                </c:pt>
                <c:pt idx="162">
                  <c:v>4.6402285727703303</c:v>
                </c:pt>
                <c:pt idx="163">
                  <c:v>4.6440559887703099</c:v>
                </c:pt>
                <c:pt idx="164">
                  <c:v>4.68931038769058</c:v>
                </c:pt>
                <c:pt idx="165">
                  <c:v>4.70075473017629</c:v>
                </c:pt>
                <c:pt idx="166">
                  <c:v>4.7323987335937403</c:v>
                </c:pt>
                <c:pt idx="167">
                  <c:v>4.7443967186845803</c:v>
                </c:pt>
                <c:pt idx="168">
                  <c:v>4.7976482650265098</c:v>
                </c:pt>
                <c:pt idx="169">
                  <c:v>4.8015412166714704</c:v>
                </c:pt>
                <c:pt idx="170">
                  <c:v>4.8110414553037399</c:v>
                </c:pt>
                <c:pt idx="171">
                  <c:v>4.8276815604899896</c:v>
                </c:pt>
                <c:pt idx="172">
                  <c:v>4.8323461456947499</c:v>
                </c:pt>
                <c:pt idx="173">
                  <c:v>4.8365276064723703</c:v>
                </c:pt>
                <c:pt idx="174">
                  <c:v>4.8453121902421099</c:v>
                </c:pt>
                <c:pt idx="175">
                  <c:v>4.8651936105452496</c:v>
                </c:pt>
                <c:pt idx="176">
                  <c:v>4.8882556953467402</c:v>
                </c:pt>
                <c:pt idx="177">
                  <c:v>4.8928052109456903</c:v>
                </c:pt>
                <c:pt idx="178">
                  <c:v>4.9111115736886903</c:v>
                </c:pt>
                <c:pt idx="179">
                  <c:v>4.9189175586216196</c:v>
                </c:pt>
                <c:pt idx="180">
                  <c:v>4.9588818653389204</c:v>
                </c:pt>
                <c:pt idx="181">
                  <c:v>4.95996120059863</c:v>
                </c:pt>
                <c:pt idx="182">
                  <c:v>4.9850056171417201</c:v>
                </c:pt>
                <c:pt idx="183">
                  <c:v>5.0150145068764704</c:v>
                </c:pt>
                <c:pt idx="184">
                  <c:v>5.0187570444577796</c:v>
                </c:pt>
                <c:pt idx="185">
                  <c:v>5.0617347694933397</c:v>
                </c:pt>
                <c:pt idx="186">
                  <c:v>5.0653720475898503</c:v>
                </c:pt>
                <c:pt idx="187">
                  <c:v>5.1031290893442902</c:v>
                </c:pt>
                <c:pt idx="188">
                  <c:v>5.1051653815216804</c:v>
                </c:pt>
                <c:pt idx="189">
                  <c:v>5.1162285385709598</c:v>
                </c:pt>
                <c:pt idx="190">
                  <c:v>5.1481990014647199</c:v>
                </c:pt>
                <c:pt idx="191">
                  <c:v>5.1511167888529599</c:v>
                </c:pt>
                <c:pt idx="192">
                  <c:v>5.1555031499641597</c:v>
                </c:pt>
                <c:pt idx="193">
                  <c:v>5.1750470991246402</c:v>
                </c:pt>
                <c:pt idx="194">
                  <c:v>5.2715258779935503</c:v>
                </c:pt>
                <c:pt idx="195">
                  <c:v>5.3033473888799296</c:v>
                </c:pt>
                <c:pt idx="196">
                  <c:v>5.3105437558032502</c:v>
                </c:pt>
                <c:pt idx="197">
                  <c:v>5.3574109566878203</c:v>
                </c:pt>
                <c:pt idx="198">
                  <c:v>5.4015286490321204</c:v>
                </c:pt>
                <c:pt idx="199">
                  <c:v>5.4072097167372704</c:v>
                </c:pt>
                <c:pt idx="200">
                  <c:v>5.41479125292972</c:v>
                </c:pt>
                <c:pt idx="201">
                  <c:v>5.4248397462069997</c:v>
                </c:pt>
                <c:pt idx="202">
                  <c:v>5.4413031745351601</c:v>
                </c:pt>
                <c:pt idx="203">
                  <c:v>5.4958204102236996</c:v>
                </c:pt>
                <c:pt idx="204">
                  <c:v>5.5081624618014997</c:v>
                </c:pt>
                <c:pt idx="205">
                  <c:v>5.5400890521705204</c:v>
                </c:pt>
                <c:pt idx="206">
                  <c:v>5.5821143488894096</c:v>
                </c:pt>
                <c:pt idx="207">
                  <c:v>5.6085043171909499</c:v>
                </c:pt>
                <c:pt idx="208">
                  <c:v>5.61662579327822</c:v>
                </c:pt>
                <c:pt idx="209">
                  <c:v>5.6437453824380297</c:v>
                </c:pt>
                <c:pt idx="210">
                  <c:v>5.6617972315289098</c:v>
                </c:pt>
                <c:pt idx="211">
                  <c:v>5.7034716350026402</c:v>
                </c:pt>
                <c:pt idx="212">
                  <c:v>5.7391521456394097</c:v>
                </c:pt>
                <c:pt idx="213">
                  <c:v>5.7437194269150504</c:v>
                </c:pt>
                <c:pt idx="214">
                  <c:v>5.7720976537505502</c:v>
                </c:pt>
                <c:pt idx="215">
                  <c:v>5.8073030849899796</c:v>
                </c:pt>
                <c:pt idx="216">
                  <c:v>5.8073545680381402</c:v>
                </c:pt>
                <c:pt idx="217">
                  <c:v>5.8183764796704098</c:v>
                </c:pt>
                <c:pt idx="218">
                  <c:v>5.8405177425593102</c:v>
                </c:pt>
                <c:pt idx="219">
                  <c:v>5.8527393373660699</c:v>
                </c:pt>
                <c:pt idx="220">
                  <c:v>5.8586125485598997</c:v>
                </c:pt>
                <c:pt idx="221">
                  <c:v>5.9267874681390804</c:v>
                </c:pt>
                <c:pt idx="222">
                  <c:v>5.9408911145292196</c:v>
                </c:pt>
                <c:pt idx="223">
                  <c:v>5.9616412608884302</c:v>
                </c:pt>
                <c:pt idx="224">
                  <c:v>5.9646365407164703</c:v>
                </c:pt>
                <c:pt idx="225">
                  <c:v>5.98180738650262</c:v>
                </c:pt>
                <c:pt idx="226">
                  <c:v>5.99372436897829</c:v>
                </c:pt>
                <c:pt idx="227">
                  <c:v>6.0038313027471304</c:v>
                </c:pt>
                <c:pt idx="228">
                  <c:v>6.01268394461448</c:v>
                </c:pt>
                <c:pt idx="229">
                  <c:v>6.0302220655260399</c:v>
                </c:pt>
                <c:pt idx="230">
                  <c:v>6.0788858556188599</c:v>
                </c:pt>
                <c:pt idx="231">
                  <c:v>6.0821050535887498</c:v>
                </c:pt>
                <c:pt idx="232">
                  <c:v>6.0936997209716104</c:v>
                </c:pt>
                <c:pt idx="233">
                  <c:v>6.1009632297791496</c:v>
                </c:pt>
                <c:pt idx="234">
                  <c:v>6.1768537028692698</c:v>
                </c:pt>
                <c:pt idx="235">
                  <c:v>6.1895041717216399</c:v>
                </c:pt>
                <c:pt idx="236">
                  <c:v>6.1967142964713302</c:v>
                </c:pt>
                <c:pt idx="237">
                  <c:v>6.2063938695937404</c:v>
                </c:pt>
                <c:pt idx="238">
                  <c:v>6.2221386111341399</c:v>
                </c:pt>
                <c:pt idx="239">
                  <c:v>6.2420521154999697</c:v>
                </c:pt>
                <c:pt idx="240">
                  <c:v>6.2532025147229398</c:v>
                </c:pt>
                <c:pt idx="241">
                  <c:v>6.2542145247571197</c:v>
                </c:pt>
                <c:pt idx="242">
                  <c:v>6.2729347044400203</c:v>
                </c:pt>
                <c:pt idx="243">
                  <c:v>6.28965952107683</c:v>
                </c:pt>
                <c:pt idx="244">
                  <c:v>6.3170435596257404</c:v>
                </c:pt>
                <c:pt idx="245">
                  <c:v>6.3201445921535599</c:v>
                </c:pt>
                <c:pt idx="246">
                  <c:v>6.3288971630045703</c:v>
                </c:pt>
                <c:pt idx="247">
                  <c:v>6.3824155475013002</c:v>
                </c:pt>
                <c:pt idx="248">
                  <c:v>6.3885142668150401</c:v>
                </c:pt>
                <c:pt idx="249">
                  <c:v>6.4007470350021496</c:v>
                </c:pt>
                <c:pt idx="250">
                  <c:v>6.4114938131533599</c:v>
                </c:pt>
                <c:pt idx="251">
                  <c:v>6.4991671998413301</c:v>
                </c:pt>
                <c:pt idx="252">
                  <c:v>6.5076704456089596</c:v>
                </c:pt>
                <c:pt idx="253">
                  <c:v>6.5170725624471899</c:v>
                </c:pt>
                <c:pt idx="254">
                  <c:v>6.5481600225903103</c:v>
                </c:pt>
                <c:pt idx="255">
                  <c:v>6.57350188028067</c:v>
                </c:pt>
                <c:pt idx="256">
                  <c:v>6.6082468712702402</c:v>
                </c:pt>
                <c:pt idx="257">
                  <c:v>6.6257807416841397</c:v>
                </c:pt>
                <c:pt idx="258">
                  <c:v>6.6275388818434697</c:v>
                </c:pt>
                <c:pt idx="259">
                  <c:v>6.6413405458442902</c:v>
                </c:pt>
                <c:pt idx="260">
                  <c:v>6.6704514986701904</c:v>
                </c:pt>
                <c:pt idx="261">
                  <c:v>6.6723959394730601</c:v>
                </c:pt>
                <c:pt idx="262">
                  <c:v>6.68302784813568</c:v>
                </c:pt>
                <c:pt idx="263">
                  <c:v>6.7104943432792004</c:v>
                </c:pt>
                <c:pt idx="264">
                  <c:v>6.7549972552806103</c:v>
                </c:pt>
                <c:pt idx="265">
                  <c:v>6.7959381292441297</c:v>
                </c:pt>
                <c:pt idx="266">
                  <c:v>6.8239551861971401</c:v>
                </c:pt>
                <c:pt idx="267">
                  <c:v>6.8704374823719299</c:v>
                </c:pt>
                <c:pt idx="268">
                  <c:v>6.8746567830220497</c:v>
                </c:pt>
                <c:pt idx="269">
                  <c:v>6.87951076449826</c:v>
                </c:pt>
                <c:pt idx="270">
                  <c:v>6.8894281080267197</c:v>
                </c:pt>
                <c:pt idx="271">
                  <c:v>6.8918383205309501</c:v>
                </c:pt>
                <c:pt idx="272">
                  <c:v>6.91443329247336</c:v>
                </c:pt>
                <c:pt idx="273">
                  <c:v>6.9389241965283999</c:v>
                </c:pt>
                <c:pt idx="274">
                  <c:v>6.9469481584377402</c:v>
                </c:pt>
                <c:pt idx="275">
                  <c:v>6.9609996969811601</c:v>
                </c:pt>
                <c:pt idx="276">
                  <c:v>7.0236570890992898</c:v>
                </c:pt>
                <c:pt idx="277">
                  <c:v>7.0308952815830699</c:v>
                </c:pt>
                <c:pt idx="278">
                  <c:v>7.1553262290544799</c:v>
                </c:pt>
                <c:pt idx="279">
                  <c:v>7.1666816589422497</c:v>
                </c:pt>
                <c:pt idx="280">
                  <c:v>7.1900017666630403</c:v>
                </c:pt>
                <c:pt idx="281">
                  <c:v>7.19235146349296</c:v>
                </c:pt>
                <c:pt idx="282">
                  <c:v>7.1938685676507097</c:v>
                </c:pt>
                <c:pt idx="283">
                  <c:v>7.2304000137373796</c:v>
                </c:pt>
                <c:pt idx="284">
                  <c:v>7.2940735137090096</c:v>
                </c:pt>
                <c:pt idx="285">
                  <c:v>7.29945622344031</c:v>
                </c:pt>
                <c:pt idx="286">
                  <c:v>7.3449251465499401</c:v>
                </c:pt>
                <c:pt idx="287">
                  <c:v>7.3456769334152296</c:v>
                </c:pt>
                <c:pt idx="288">
                  <c:v>7.3505396828986704</c:v>
                </c:pt>
                <c:pt idx="289">
                  <c:v>7.3737633975616603</c:v>
                </c:pt>
                <c:pt idx="290">
                  <c:v>7.47139380453154</c:v>
                </c:pt>
                <c:pt idx="291">
                  <c:v>7.4716936321929097</c:v>
                </c:pt>
                <c:pt idx="292">
                  <c:v>7.5480875549837902</c:v>
                </c:pt>
                <c:pt idx="293">
                  <c:v>7.5565225668251497</c:v>
                </c:pt>
                <c:pt idx="294">
                  <c:v>7.5648203715682003</c:v>
                </c:pt>
                <c:pt idx="295">
                  <c:v>7.6480160831628998</c:v>
                </c:pt>
                <c:pt idx="296">
                  <c:v>7.6871903371065899</c:v>
                </c:pt>
                <c:pt idx="297">
                  <c:v>7.6987065714784002</c:v>
                </c:pt>
                <c:pt idx="298">
                  <c:v>7.70636082764831</c:v>
                </c:pt>
                <c:pt idx="299">
                  <c:v>7.7409224342554799</c:v>
                </c:pt>
                <c:pt idx="300">
                  <c:v>7.7414024146273697</c:v>
                </c:pt>
                <c:pt idx="301">
                  <c:v>7.7506042245717497</c:v>
                </c:pt>
                <c:pt idx="302">
                  <c:v>7.8217740044929096</c:v>
                </c:pt>
                <c:pt idx="303">
                  <c:v>7.8276038975454902</c:v>
                </c:pt>
                <c:pt idx="304">
                  <c:v>7.8362352205440402</c:v>
                </c:pt>
                <c:pt idx="305">
                  <c:v>7.9858854170888698</c:v>
                </c:pt>
                <c:pt idx="306">
                  <c:v>8.0756327360868507</c:v>
                </c:pt>
                <c:pt idx="307">
                  <c:v>8.1234334418147398</c:v>
                </c:pt>
                <c:pt idx="308">
                  <c:v>8.1290782536379993</c:v>
                </c:pt>
                <c:pt idx="309">
                  <c:v>8.1665255681826991</c:v>
                </c:pt>
                <c:pt idx="310">
                  <c:v>8.1990972016388799</c:v>
                </c:pt>
                <c:pt idx="311">
                  <c:v>8.2371986948598295</c:v>
                </c:pt>
                <c:pt idx="312">
                  <c:v>8.2761187911965006</c:v>
                </c:pt>
                <c:pt idx="313">
                  <c:v>8.2849617456085998</c:v>
                </c:pt>
                <c:pt idx="314">
                  <c:v>8.3134371312335098</c:v>
                </c:pt>
                <c:pt idx="315">
                  <c:v>8.3494198615662807</c:v>
                </c:pt>
                <c:pt idx="316">
                  <c:v>8.35312923789024</c:v>
                </c:pt>
                <c:pt idx="317">
                  <c:v>8.3675725788052002</c:v>
                </c:pt>
                <c:pt idx="318">
                  <c:v>8.3785624583251792</c:v>
                </c:pt>
                <c:pt idx="319">
                  <c:v>8.3837047581698201</c:v>
                </c:pt>
                <c:pt idx="320">
                  <c:v>8.4731423053890502</c:v>
                </c:pt>
                <c:pt idx="321">
                  <c:v>8.4742734199389798</c:v>
                </c:pt>
                <c:pt idx="322">
                  <c:v>8.4885454145260208</c:v>
                </c:pt>
                <c:pt idx="323">
                  <c:v>8.5257431553207006</c:v>
                </c:pt>
                <c:pt idx="324">
                  <c:v>8.5438467902131396</c:v>
                </c:pt>
                <c:pt idx="325">
                  <c:v>8.5578591640921502</c:v>
                </c:pt>
                <c:pt idx="326">
                  <c:v>8.6573665253818</c:v>
                </c:pt>
                <c:pt idx="327">
                  <c:v>8.6868726415234505</c:v>
                </c:pt>
                <c:pt idx="328">
                  <c:v>8.7400785521604103</c:v>
                </c:pt>
                <c:pt idx="329">
                  <c:v>8.7836088370531797</c:v>
                </c:pt>
                <c:pt idx="330">
                  <c:v>8.8308828989975208</c:v>
                </c:pt>
                <c:pt idx="331">
                  <c:v>8.8687803006394308</c:v>
                </c:pt>
                <c:pt idx="332">
                  <c:v>8.9066616948694008</c:v>
                </c:pt>
                <c:pt idx="333">
                  <c:v>8.9122314695268905</c:v>
                </c:pt>
                <c:pt idx="334">
                  <c:v>8.9160613716406605</c:v>
                </c:pt>
                <c:pt idx="335">
                  <c:v>8.9599806223996001</c:v>
                </c:pt>
                <c:pt idx="336">
                  <c:v>9.0224409932270593</c:v>
                </c:pt>
                <c:pt idx="337">
                  <c:v>9.0373236132021209</c:v>
                </c:pt>
                <c:pt idx="338">
                  <c:v>9.0710054404665108</c:v>
                </c:pt>
                <c:pt idx="339">
                  <c:v>9.0862938077188993</c:v>
                </c:pt>
                <c:pt idx="340">
                  <c:v>9.0931775737553799</c:v>
                </c:pt>
                <c:pt idx="341">
                  <c:v>9.0973906326107699</c:v>
                </c:pt>
                <c:pt idx="342">
                  <c:v>9.13895000355744</c:v>
                </c:pt>
                <c:pt idx="343">
                  <c:v>9.1903437618166208</c:v>
                </c:pt>
                <c:pt idx="344">
                  <c:v>9.2185306819155794</c:v>
                </c:pt>
                <c:pt idx="345">
                  <c:v>9.2272542981891998</c:v>
                </c:pt>
                <c:pt idx="346">
                  <c:v>9.2407778361812198</c:v>
                </c:pt>
                <c:pt idx="347">
                  <c:v>9.25431364355609</c:v>
                </c:pt>
                <c:pt idx="348">
                  <c:v>9.2720948189235095</c:v>
                </c:pt>
                <c:pt idx="349">
                  <c:v>9.3123626395176107</c:v>
                </c:pt>
                <c:pt idx="350">
                  <c:v>9.3156311035077106</c:v>
                </c:pt>
                <c:pt idx="351">
                  <c:v>9.3690696163103002</c:v>
                </c:pt>
                <c:pt idx="352">
                  <c:v>9.3737887674942595</c:v>
                </c:pt>
                <c:pt idx="353">
                  <c:v>9.3781788125634193</c:v>
                </c:pt>
                <c:pt idx="354">
                  <c:v>9.4137092460878193</c:v>
                </c:pt>
                <c:pt idx="355">
                  <c:v>9.5615858202800208</c:v>
                </c:pt>
                <c:pt idx="356">
                  <c:v>9.5694326087832504</c:v>
                </c:pt>
                <c:pt idx="357">
                  <c:v>9.5740374051965809</c:v>
                </c:pt>
                <c:pt idx="358">
                  <c:v>9.5973206907510793</c:v>
                </c:pt>
                <c:pt idx="359">
                  <c:v>9.6430436233058607</c:v>
                </c:pt>
                <c:pt idx="360">
                  <c:v>9.6511158151552099</c:v>
                </c:pt>
                <c:pt idx="361">
                  <c:v>9.6635657702572608</c:v>
                </c:pt>
                <c:pt idx="362">
                  <c:v>9.6683525820262695</c:v>
                </c:pt>
                <c:pt idx="363">
                  <c:v>9.6907974791380909</c:v>
                </c:pt>
                <c:pt idx="364">
                  <c:v>9.7083228863775695</c:v>
                </c:pt>
                <c:pt idx="365">
                  <c:v>9.7410091325657504</c:v>
                </c:pt>
                <c:pt idx="366">
                  <c:v>9.7680822756422891</c:v>
                </c:pt>
                <c:pt idx="367">
                  <c:v>9.7780639296397602</c:v>
                </c:pt>
                <c:pt idx="368">
                  <c:v>9.7961243581958097</c:v>
                </c:pt>
                <c:pt idx="369">
                  <c:v>9.8001480093225801</c:v>
                </c:pt>
                <c:pt idx="370">
                  <c:v>9.8285470499195995</c:v>
                </c:pt>
                <c:pt idx="371">
                  <c:v>9.8308688362996204</c:v>
                </c:pt>
                <c:pt idx="372">
                  <c:v>9.8553667001217704</c:v>
                </c:pt>
                <c:pt idx="373">
                  <c:v>9.8890420477421106</c:v>
                </c:pt>
                <c:pt idx="374">
                  <c:v>9.9307198283921601</c:v>
                </c:pt>
                <c:pt idx="375">
                  <c:v>9.9658595388755202</c:v>
                </c:pt>
                <c:pt idx="376">
                  <c:v>9.9857702958397603</c:v>
                </c:pt>
                <c:pt idx="377">
                  <c:v>10.0136218932457</c:v>
                </c:pt>
                <c:pt idx="378">
                  <c:v>10.021861501969401</c:v>
                </c:pt>
                <c:pt idx="379">
                  <c:v>10.0257099946029</c:v>
                </c:pt>
                <c:pt idx="380">
                  <c:v>10.050085386149201</c:v>
                </c:pt>
                <c:pt idx="381">
                  <c:v>10.0886600548401</c:v>
                </c:pt>
                <c:pt idx="382">
                  <c:v>10.124151337891799</c:v>
                </c:pt>
                <c:pt idx="383">
                  <c:v>10.1641584876925</c:v>
                </c:pt>
                <c:pt idx="384">
                  <c:v>10.1699325355829</c:v>
                </c:pt>
                <c:pt idx="385">
                  <c:v>10.1969912755303</c:v>
                </c:pt>
                <c:pt idx="386">
                  <c:v>10.2192341457121</c:v>
                </c:pt>
                <c:pt idx="387">
                  <c:v>10.253316733520499</c:v>
                </c:pt>
                <c:pt idx="388">
                  <c:v>10.349270153325101</c:v>
                </c:pt>
                <c:pt idx="389">
                  <c:v>10.350732981693</c:v>
                </c:pt>
                <c:pt idx="390">
                  <c:v>10.3546338030137</c:v>
                </c:pt>
                <c:pt idx="391">
                  <c:v>10.453122352715599</c:v>
                </c:pt>
                <c:pt idx="392">
                  <c:v>10.465778036974401</c:v>
                </c:pt>
                <c:pt idx="393">
                  <c:v>10.502145391888901</c:v>
                </c:pt>
                <c:pt idx="394">
                  <c:v>10.550503793733901</c:v>
                </c:pt>
                <c:pt idx="395">
                  <c:v>10.578175994101899</c:v>
                </c:pt>
                <c:pt idx="396">
                  <c:v>10.5908753108233</c:v>
                </c:pt>
                <c:pt idx="397">
                  <c:v>10.6118959842136</c:v>
                </c:pt>
                <c:pt idx="398">
                  <c:v>10.6213486955328</c:v>
                </c:pt>
                <c:pt idx="399">
                  <c:v>10.661248466</c:v>
                </c:pt>
                <c:pt idx="400">
                  <c:v>10.714918769896</c:v>
                </c:pt>
                <c:pt idx="401">
                  <c:v>10.729637147393101</c:v>
                </c:pt>
                <c:pt idx="402">
                  <c:v>10.731660108668899</c:v>
                </c:pt>
                <c:pt idx="403">
                  <c:v>10.7611521682319</c:v>
                </c:pt>
                <c:pt idx="404">
                  <c:v>10.812123933806999</c:v>
                </c:pt>
                <c:pt idx="405">
                  <c:v>10.818243351765</c:v>
                </c:pt>
                <c:pt idx="406">
                  <c:v>10.829826022120001</c:v>
                </c:pt>
                <c:pt idx="407">
                  <c:v>10.832980390638101</c:v>
                </c:pt>
                <c:pt idx="408">
                  <c:v>10.855929715558901</c:v>
                </c:pt>
                <c:pt idx="409">
                  <c:v>10.8637477261946</c:v>
                </c:pt>
                <c:pt idx="410">
                  <c:v>10.864524961449201</c:v>
                </c:pt>
                <c:pt idx="411">
                  <c:v>10.873435110785101</c:v>
                </c:pt>
                <c:pt idx="412">
                  <c:v>10.8787121474743</c:v>
                </c:pt>
                <c:pt idx="413">
                  <c:v>10.9593207705766</c:v>
                </c:pt>
                <c:pt idx="414">
                  <c:v>10.9992057413391</c:v>
                </c:pt>
                <c:pt idx="415">
                  <c:v>11.0599703029729</c:v>
                </c:pt>
                <c:pt idx="416">
                  <c:v>11.093917849007999</c:v>
                </c:pt>
                <c:pt idx="417">
                  <c:v>11.2304068394005</c:v>
                </c:pt>
                <c:pt idx="418">
                  <c:v>11.276739869732401</c:v>
                </c:pt>
                <c:pt idx="419">
                  <c:v>11.303112445399201</c:v>
                </c:pt>
                <c:pt idx="420">
                  <c:v>11.3788007283583</c:v>
                </c:pt>
                <c:pt idx="421">
                  <c:v>11.382471152115601</c:v>
                </c:pt>
                <c:pt idx="422">
                  <c:v>11.3879965772538</c:v>
                </c:pt>
                <c:pt idx="423">
                  <c:v>11.4340235183936</c:v>
                </c:pt>
                <c:pt idx="424">
                  <c:v>11.477532353252199</c:v>
                </c:pt>
                <c:pt idx="425">
                  <c:v>11.5577132315375</c:v>
                </c:pt>
                <c:pt idx="426">
                  <c:v>11.5811492190696</c:v>
                </c:pt>
                <c:pt idx="427">
                  <c:v>11.640853329096</c:v>
                </c:pt>
                <c:pt idx="428">
                  <c:v>11.6759380665608</c:v>
                </c:pt>
                <c:pt idx="429">
                  <c:v>11.6973180405801</c:v>
                </c:pt>
                <c:pt idx="430">
                  <c:v>11.7318721425181</c:v>
                </c:pt>
                <c:pt idx="431">
                  <c:v>11.737045877613101</c:v>
                </c:pt>
                <c:pt idx="432">
                  <c:v>11.793040157295801</c:v>
                </c:pt>
                <c:pt idx="433">
                  <c:v>11.800792598102401</c:v>
                </c:pt>
                <c:pt idx="434">
                  <c:v>11.874502011574799</c:v>
                </c:pt>
                <c:pt idx="435">
                  <c:v>11.882631200365701</c:v>
                </c:pt>
                <c:pt idx="436">
                  <c:v>11.898289713077199</c:v>
                </c:pt>
                <c:pt idx="437">
                  <c:v>11.9010139713064</c:v>
                </c:pt>
                <c:pt idx="438">
                  <c:v>11.9876770642586</c:v>
                </c:pt>
                <c:pt idx="439">
                  <c:v>12.011200712528099</c:v>
                </c:pt>
                <c:pt idx="440">
                  <c:v>12.049050452649899</c:v>
                </c:pt>
                <c:pt idx="441">
                  <c:v>12.075507185887499</c:v>
                </c:pt>
                <c:pt idx="442">
                  <c:v>12.0781004479788</c:v>
                </c:pt>
                <c:pt idx="443">
                  <c:v>12.1065067816526</c:v>
                </c:pt>
                <c:pt idx="444">
                  <c:v>12.132804733964999</c:v>
                </c:pt>
                <c:pt idx="445">
                  <c:v>12.1531884758733</c:v>
                </c:pt>
                <c:pt idx="446">
                  <c:v>12.168521710104899</c:v>
                </c:pt>
                <c:pt idx="447">
                  <c:v>12.1957326647826</c:v>
                </c:pt>
                <c:pt idx="448">
                  <c:v>12.235826361947099</c:v>
                </c:pt>
                <c:pt idx="449">
                  <c:v>12.240111270673699</c:v>
                </c:pt>
                <c:pt idx="450">
                  <c:v>12.2866912502795</c:v>
                </c:pt>
                <c:pt idx="451">
                  <c:v>12.325623036827899</c:v>
                </c:pt>
                <c:pt idx="452">
                  <c:v>12.3694130443037</c:v>
                </c:pt>
                <c:pt idx="453">
                  <c:v>12.3850379944779</c:v>
                </c:pt>
                <c:pt idx="454">
                  <c:v>12.4116449607536</c:v>
                </c:pt>
                <c:pt idx="455">
                  <c:v>12.586628626358101</c:v>
                </c:pt>
                <c:pt idx="456">
                  <c:v>12.708742321934601</c:v>
                </c:pt>
                <c:pt idx="457">
                  <c:v>12.725207068957401</c:v>
                </c:pt>
                <c:pt idx="458">
                  <c:v>12.7272940929979</c:v>
                </c:pt>
                <c:pt idx="459">
                  <c:v>12.7830107454211</c:v>
                </c:pt>
                <c:pt idx="460">
                  <c:v>12.848914079144</c:v>
                </c:pt>
                <c:pt idx="461">
                  <c:v>12.8526488775387</c:v>
                </c:pt>
                <c:pt idx="462">
                  <c:v>12.8531652904938</c:v>
                </c:pt>
                <c:pt idx="463">
                  <c:v>12.951485839883601</c:v>
                </c:pt>
                <c:pt idx="464">
                  <c:v>12.9533095043153</c:v>
                </c:pt>
                <c:pt idx="465">
                  <c:v>12.9900166871957</c:v>
                </c:pt>
                <c:pt idx="466">
                  <c:v>13.003284902311901</c:v>
                </c:pt>
                <c:pt idx="467">
                  <c:v>13.022835388779599</c:v>
                </c:pt>
                <c:pt idx="468">
                  <c:v>13.043260061182099</c:v>
                </c:pt>
                <c:pt idx="469">
                  <c:v>13.0595315471292</c:v>
                </c:pt>
                <c:pt idx="470">
                  <c:v>13.0812791824198</c:v>
                </c:pt>
                <c:pt idx="471">
                  <c:v>13.207074923485299</c:v>
                </c:pt>
                <c:pt idx="472">
                  <c:v>13.2295786859468</c:v>
                </c:pt>
                <c:pt idx="473">
                  <c:v>13.287209019996199</c:v>
                </c:pt>
                <c:pt idx="474">
                  <c:v>13.3171115294099</c:v>
                </c:pt>
                <c:pt idx="475">
                  <c:v>13.3636638978496</c:v>
                </c:pt>
                <c:pt idx="476">
                  <c:v>13.6029477454722</c:v>
                </c:pt>
                <c:pt idx="477">
                  <c:v>13.639958143498299</c:v>
                </c:pt>
                <c:pt idx="478">
                  <c:v>13.655498089044899</c:v>
                </c:pt>
                <c:pt idx="479">
                  <c:v>13.6712808618322</c:v>
                </c:pt>
                <c:pt idx="480">
                  <c:v>13.714141223114</c:v>
                </c:pt>
                <c:pt idx="481">
                  <c:v>13.7502507413737</c:v>
                </c:pt>
                <c:pt idx="482">
                  <c:v>13.7502826857381</c:v>
                </c:pt>
                <c:pt idx="483">
                  <c:v>13.7857187646441</c:v>
                </c:pt>
                <c:pt idx="484">
                  <c:v>13.845197552412399</c:v>
                </c:pt>
                <c:pt idx="485">
                  <c:v>13.954293939491601</c:v>
                </c:pt>
                <c:pt idx="486">
                  <c:v>13.969042046461301</c:v>
                </c:pt>
                <c:pt idx="487">
                  <c:v>14.008756120689201</c:v>
                </c:pt>
                <c:pt idx="488">
                  <c:v>14.0223576677963</c:v>
                </c:pt>
                <c:pt idx="489">
                  <c:v>14.041304575745</c:v>
                </c:pt>
                <c:pt idx="490">
                  <c:v>14.076716661453201</c:v>
                </c:pt>
                <c:pt idx="491">
                  <c:v>14.133979507256299</c:v>
                </c:pt>
                <c:pt idx="492">
                  <c:v>14.1582680391148</c:v>
                </c:pt>
                <c:pt idx="493">
                  <c:v>14.1806571978218</c:v>
                </c:pt>
                <c:pt idx="494">
                  <c:v>14.1983745959587</c:v>
                </c:pt>
                <c:pt idx="495">
                  <c:v>14.2026776322164</c:v>
                </c:pt>
                <c:pt idx="496">
                  <c:v>14.253955463928399</c:v>
                </c:pt>
                <c:pt idx="497">
                  <c:v>14.278917554304</c:v>
                </c:pt>
                <c:pt idx="498">
                  <c:v>14.2865441963077</c:v>
                </c:pt>
                <c:pt idx="499">
                  <c:v>14.381511112675099</c:v>
                </c:pt>
                <c:pt idx="500">
                  <c:v>14.408034028219401</c:v>
                </c:pt>
                <c:pt idx="501">
                  <c:v>14.422602275386501</c:v>
                </c:pt>
                <c:pt idx="502">
                  <c:v>14.4491645265371</c:v>
                </c:pt>
                <c:pt idx="503">
                  <c:v>14.5169194312766</c:v>
                </c:pt>
                <c:pt idx="504">
                  <c:v>14.5183011368902</c:v>
                </c:pt>
                <c:pt idx="505">
                  <c:v>14.61162570538</c:v>
                </c:pt>
                <c:pt idx="506">
                  <c:v>14.8124444521964</c:v>
                </c:pt>
                <c:pt idx="507">
                  <c:v>14.824708329048001</c:v>
                </c:pt>
                <c:pt idx="508">
                  <c:v>14.874669978395101</c:v>
                </c:pt>
                <c:pt idx="509">
                  <c:v>14.903392828069601</c:v>
                </c:pt>
                <c:pt idx="510">
                  <c:v>15.013203606009499</c:v>
                </c:pt>
                <c:pt idx="511">
                  <c:v>15.0409912349959</c:v>
                </c:pt>
                <c:pt idx="512">
                  <c:v>15.138852758333099</c:v>
                </c:pt>
                <c:pt idx="513">
                  <c:v>15.171012479346199</c:v>
                </c:pt>
                <c:pt idx="514">
                  <c:v>15.226177008822599</c:v>
                </c:pt>
                <c:pt idx="515">
                  <c:v>15.271678193472299</c:v>
                </c:pt>
                <c:pt idx="516">
                  <c:v>15.2915111850016</c:v>
                </c:pt>
                <c:pt idx="517">
                  <c:v>15.2927872133441</c:v>
                </c:pt>
                <c:pt idx="518">
                  <c:v>15.2975140595809</c:v>
                </c:pt>
                <c:pt idx="519">
                  <c:v>15.347961754538099</c:v>
                </c:pt>
                <c:pt idx="520">
                  <c:v>15.375438028946499</c:v>
                </c:pt>
                <c:pt idx="521">
                  <c:v>15.399595861323199</c:v>
                </c:pt>
                <c:pt idx="522">
                  <c:v>15.411270276561901</c:v>
                </c:pt>
                <c:pt idx="523">
                  <c:v>15.419999404344701</c:v>
                </c:pt>
                <c:pt idx="524">
                  <c:v>15.4361655809917</c:v>
                </c:pt>
                <c:pt idx="525">
                  <c:v>15.481736125890199</c:v>
                </c:pt>
                <c:pt idx="526">
                  <c:v>15.544274169020399</c:v>
                </c:pt>
                <c:pt idx="527">
                  <c:v>15.5946984761395</c:v>
                </c:pt>
                <c:pt idx="528">
                  <c:v>15.640283840708401</c:v>
                </c:pt>
                <c:pt idx="529">
                  <c:v>15.6911188028753</c:v>
                </c:pt>
                <c:pt idx="530">
                  <c:v>15.722346700727901</c:v>
                </c:pt>
                <c:pt idx="531">
                  <c:v>15.7982480935752</c:v>
                </c:pt>
                <c:pt idx="532">
                  <c:v>15.8778509814292</c:v>
                </c:pt>
                <c:pt idx="533">
                  <c:v>15.8895257967524</c:v>
                </c:pt>
                <c:pt idx="534">
                  <c:v>15.923049695020699</c:v>
                </c:pt>
                <c:pt idx="535">
                  <c:v>15.981456194073001</c:v>
                </c:pt>
                <c:pt idx="536">
                  <c:v>16.014872048050201</c:v>
                </c:pt>
                <c:pt idx="537">
                  <c:v>16.101250081873101</c:v>
                </c:pt>
                <c:pt idx="538">
                  <c:v>16.200184436980599</c:v>
                </c:pt>
                <c:pt idx="539">
                  <c:v>16.214528457727301</c:v>
                </c:pt>
                <c:pt idx="540">
                  <c:v>16.221401408780402</c:v>
                </c:pt>
                <c:pt idx="541">
                  <c:v>16.295361250173301</c:v>
                </c:pt>
                <c:pt idx="542">
                  <c:v>16.364567143842599</c:v>
                </c:pt>
                <c:pt idx="543">
                  <c:v>16.5047268839553</c:v>
                </c:pt>
                <c:pt idx="544">
                  <c:v>16.5212256475352</c:v>
                </c:pt>
                <c:pt idx="545">
                  <c:v>16.548443079343301</c:v>
                </c:pt>
                <c:pt idx="546">
                  <c:v>16.565314982086399</c:v>
                </c:pt>
                <c:pt idx="547">
                  <c:v>16.6856062123552</c:v>
                </c:pt>
                <c:pt idx="548">
                  <c:v>16.747415123041701</c:v>
                </c:pt>
                <c:pt idx="549">
                  <c:v>16.747428929717099</c:v>
                </c:pt>
                <c:pt idx="550">
                  <c:v>16.809963127201399</c:v>
                </c:pt>
                <c:pt idx="551">
                  <c:v>16.8128312556073</c:v>
                </c:pt>
                <c:pt idx="552">
                  <c:v>16.8184827887453</c:v>
                </c:pt>
                <c:pt idx="553">
                  <c:v>16.93558115419</c:v>
                </c:pt>
                <c:pt idx="554">
                  <c:v>16.973919560201502</c:v>
                </c:pt>
                <c:pt idx="555">
                  <c:v>16.987810399383299</c:v>
                </c:pt>
                <c:pt idx="556">
                  <c:v>16.989758912473899</c:v>
                </c:pt>
                <c:pt idx="557">
                  <c:v>17.075859090779002</c:v>
                </c:pt>
                <c:pt idx="558">
                  <c:v>17.076789842918501</c:v>
                </c:pt>
                <c:pt idx="559">
                  <c:v>17.158727544825499</c:v>
                </c:pt>
                <c:pt idx="560">
                  <c:v>17.160343622323101</c:v>
                </c:pt>
                <c:pt idx="561">
                  <c:v>17.1981438403018</c:v>
                </c:pt>
                <c:pt idx="562">
                  <c:v>17.2140987580642</c:v>
                </c:pt>
                <c:pt idx="563">
                  <c:v>17.2791366572492</c:v>
                </c:pt>
                <c:pt idx="564">
                  <c:v>17.465370531659602</c:v>
                </c:pt>
                <c:pt idx="565">
                  <c:v>17.474715573713201</c:v>
                </c:pt>
                <c:pt idx="566">
                  <c:v>17.4854191476479</c:v>
                </c:pt>
                <c:pt idx="567">
                  <c:v>17.513962764293002</c:v>
                </c:pt>
                <c:pt idx="568">
                  <c:v>17.567994852084698</c:v>
                </c:pt>
                <c:pt idx="569">
                  <c:v>17.6917344438843</c:v>
                </c:pt>
                <c:pt idx="570">
                  <c:v>17.8749776132105</c:v>
                </c:pt>
                <c:pt idx="571">
                  <c:v>17.8825839762576</c:v>
                </c:pt>
                <c:pt idx="572">
                  <c:v>17.9572645798326</c:v>
                </c:pt>
                <c:pt idx="573">
                  <c:v>17.979132359847402</c:v>
                </c:pt>
                <c:pt idx="574">
                  <c:v>18.041002272162601</c:v>
                </c:pt>
                <c:pt idx="575">
                  <c:v>18.053046682849502</c:v>
                </c:pt>
                <c:pt idx="576">
                  <c:v>18.188641056418401</c:v>
                </c:pt>
                <c:pt idx="577">
                  <c:v>18.258925637397201</c:v>
                </c:pt>
                <c:pt idx="578">
                  <c:v>18.283202402530598</c:v>
                </c:pt>
                <c:pt idx="579">
                  <c:v>18.294007563032199</c:v>
                </c:pt>
                <c:pt idx="580">
                  <c:v>18.296617291867701</c:v>
                </c:pt>
                <c:pt idx="581">
                  <c:v>18.3443503798254</c:v>
                </c:pt>
                <c:pt idx="582">
                  <c:v>18.3567315785888</c:v>
                </c:pt>
                <c:pt idx="583">
                  <c:v>18.369372828529102</c:v>
                </c:pt>
                <c:pt idx="584">
                  <c:v>18.395739186436199</c:v>
                </c:pt>
                <c:pt idx="585">
                  <c:v>18.4684274578428</c:v>
                </c:pt>
                <c:pt idx="586">
                  <c:v>18.511773946576099</c:v>
                </c:pt>
                <c:pt idx="587">
                  <c:v>18.5178014740465</c:v>
                </c:pt>
                <c:pt idx="588">
                  <c:v>18.5330811402503</c:v>
                </c:pt>
                <c:pt idx="589">
                  <c:v>18.791262432679002</c:v>
                </c:pt>
                <c:pt idx="590">
                  <c:v>18.913661678282001</c:v>
                </c:pt>
                <c:pt idx="591">
                  <c:v>18.9295738765552</c:v>
                </c:pt>
                <c:pt idx="592">
                  <c:v>19.0094821600917</c:v>
                </c:pt>
                <c:pt idx="593">
                  <c:v>19.052788450263701</c:v>
                </c:pt>
                <c:pt idx="594">
                  <c:v>19.153411987118702</c:v>
                </c:pt>
                <c:pt idx="595">
                  <c:v>19.263398924723599</c:v>
                </c:pt>
                <c:pt idx="596">
                  <c:v>19.2946222834289</c:v>
                </c:pt>
                <c:pt idx="597">
                  <c:v>19.356116155630101</c:v>
                </c:pt>
                <c:pt idx="598">
                  <c:v>19.5102596170011</c:v>
                </c:pt>
                <c:pt idx="599">
                  <c:v>19.626680736311101</c:v>
                </c:pt>
                <c:pt idx="600">
                  <c:v>19.639382631306901</c:v>
                </c:pt>
                <c:pt idx="601">
                  <c:v>19.639635108411301</c:v>
                </c:pt>
                <c:pt idx="602">
                  <c:v>19.7295756130715</c:v>
                </c:pt>
                <c:pt idx="603">
                  <c:v>19.776384902999101</c:v>
                </c:pt>
                <c:pt idx="604">
                  <c:v>19.7769491447809</c:v>
                </c:pt>
                <c:pt idx="605">
                  <c:v>19.861213305998</c:v>
                </c:pt>
                <c:pt idx="606">
                  <c:v>19.949334485337399</c:v>
                </c:pt>
                <c:pt idx="607">
                  <c:v>19.9686119313094</c:v>
                </c:pt>
                <c:pt idx="608">
                  <c:v>20.042907328226001</c:v>
                </c:pt>
                <c:pt idx="609">
                  <c:v>20.056214102655201</c:v>
                </c:pt>
                <c:pt idx="610">
                  <c:v>20.1576818925071</c:v>
                </c:pt>
                <c:pt idx="611">
                  <c:v>20.3070850290013</c:v>
                </c:pt>
                <c:pt idx="612">
                  <c:v>20.321212218024101</c:v>
                </c:pt>
                <c:pt idx="613">
                  <c:v>20.3575325411487</c:v>
                </c:pt>
                <c:pt idx="614">
                  <c:v>20.3629605452272</c:v>
                </c:pt>
                <c:pt idx="615">
                  <c:v>20.367896764420301</c:v>
                </c:pt>
                <c:pt idx="616">
                  <c:v>20.412070069343201</c:v>
                </c:pt>
                <c:pt idx="617">
                  <c:v>20.413084326193001</c:v>
                </c:pt>
                <c:pt idx="618">
                  <c:v>20.4472889871079</c:v>
                </c:pt>
                <c:pt idx="619">
                  <c:v>20.525339779325101</c:v>
                </c:pt>
                <c:pt idx="620">
                  <c:v>20.5473094005138</c:v>
                </c:pt>
                <c:pt idx="621">
                  <c:v>20.549401082228901</c:v>
                </c:pt>
                <c:pt idx="622">
                  <c:v>20.609266518496302</c:v>
                </c:pt>
                <c:pt idx="623">
                  <c:v>20.8596291000697</c:v>
                </c:pt>
                <c:pt idx="624">
                  <c:v>20.8599233980033</c:v>
                </c:pt>
                <c:pt idx="625">
                  <c:v>20.896830139163299</c:v>
                </c:pt>
                <c:pt idx="626">
                  <c:v>20.899700417995799</c:v>
                </c:pt>
                <c:pt idx="627">
                  <c:v>20.961789353521301</c:v>
                </c:pt>
                <c:pt idx="628">
                  <c:v>20.969740937887199</c:v>
                </c:pt>
                <c:pt idx="629">
                  <c:v>20.994550710544001</c:v>
                </c:pt>
                <c:pt idx="630">
                  <c:v>21.200535234876298</c:v>
                </c:pt>
                <c:pt idx="631">
                  <c:v>21.279024209239299</c:v>
                </c:pt>
                <c:pt idx="632">
                  <c:v>21.5002006658213</c:v>
                </c:pt>
                <c:pt idx="633">
                  <c:v>21.713168614425101</c:v>
                </c:pt>
                <c:pt idx="634">
                  <c:v>21.717054883830599</c:v>
                </c:pt>
                <c:pt idx="635">
                  <c:v>21.752684072472501</c:v>
                </c:pt>
                <c:pt idx="636">
                  <c:v>21.75342145566</c:v>
                </c:pt>
                <c:pt idx="637">
                  <c:v>21.766429509967601</c:v>
                </c:pt>
                <c:pt idx="638">
                  <c:v>21.820189941555601</c:v>
                </c:pt>
                <c:pt idx="639">
                  <c:v>21.8251607826653</c:v>
                </c:pt>
                <c:pt idx="640">
                  <c:v>21.837102945775101</c:v>
                </c:pt>
                <c:pt idx="641">
                  <c:v>21.962991261735901</c:v>
                </c:pt>
                <c:pt idx="642">
                  <c:v>22.051780575676698</c:v>
                </c:pt>
                <c:pt idx="643">
                  <c:v>22.0568605213168</c:v>
                </c:pt>
                <c:pt idx="644">
                  <c:v>22.077640820294601</c:v>
                </c:pt>
                <c:pt idx="645">
                  <c:v>22.094847424977399</c:v>
                </c:pt>
                <c:pt idx="646">
                  <c:v>22.1225443276319</c:v>
                </c:pt>
                <c:pt idx="647">
                  <c:v>22.126246803675901</c:v>
                </c:pt>
                <c:pt idx="648">
                  <c:v>22.222779014028902</c:v>
                </c:pt>
                <c:pt idx="649">
                  <c:v>22.267942385748</c:v>
                </c:pt>
                <c:pt idx="650">
                  <c:v>22.305344671823399</c:v>
                </c:pt>
                <c:pt idx="651">
                  <c:v>22.428367913581699</c:v>
                </c:pt>
                <c:pt idx="652">
                  <c:v>22.503953030332902</c:v>
                </c:pt>
                <c:pt idx="653">
                  <c:v>22.6075847857824</c:v>
                </c:pt>
                <c:pt idx="654">
                  <c:v>22.772119564816698</c:v>
                </c:pt>
                <c:pt idx="655">
                  <c:v>22.847855647907</c:v>
                </c:pt>
                <c:pt idx="656">
                  <c:v>22.8509690603792</c:v>
                </c:pt>
                <c:pt idx="657">
                  <c:v>22.852691703357099</c:v>
                </c:pt>
                <c:pt idx="658">
                  <c:v>22.9787269151294</c:v>
                </c:pt>
                <c:pt idx="659">
                  <c:v>23.1154219926077</c:v>
                </c:pt>
                <c:pt idx="660">
                  <c:v>23.1628881747577</c:v>
                </c:pt>
                <c:pt idx="661">
                  <c:v>23.1962635345478</c:v>
                </c:pt>
                <c:pt idx="662">
                  <c:v>23.307631721601201</c:v>
                </c:pt>
                <c:pt idx="663">
                  <c:v>23.309483144313401</c:v>
                </c:pt>
                <c:pt idx="664">
                  <c:v>23.348246071487701</c:v>
                </c:pt>
                <c:pt idx="665">
                  <c:v>23.416147099688999</c:v>
                </c:pt>
                <c:pt idx="666">
                  <c:v>23.431142219246698</c:v>
                </c:pt>
                <c:pt idx="667">
                  <c:v>23.432666783102199</c:v>
                </c:pt>
                <c:pt idx="668">
                  <c:v>23.470698691904499</c:v>
                </c:pt>
                <c:pt idx="669">
                  <c:v>23.5270189800042</c:v>
                </c:pt>
                <c:pt idx="670">
                  <c:v>23.648882819339601</c:v>
                </c:pt>
                <c:pt idx="671">
                  <c:v>23.670993449767501</c:v>
                </c:pt>
                <c:pt idx="672">
                  <c:v>23.671009646728599</c:v>
                </c:pt>
                <c:pt idx="673">
                  <c:v>23.737660147164998</c:v>
                </c:pt>
                <c:pt idx="674">
                  <c:v>23.758189913697802</c:v>
                </c:pt>
                <c:pt idx="675">
                  <c:v>23.843668352693602</c:v>
                </c:pt>
                <c:pt idx="676">
                  <c:v>23.9482251219451</c:v>
                </c:pt>
                <c:pt idx="677">
                  <c:v>23.969211441845601</c:v>
                </c:pt>
                <c:pt idx="678">
                  <c:v>24.065078397162601</c:v>
                </c:pt>
                <c:pt idx="679">
                  <c:v>24.081367136783101</c:v>
                </c:pt>
                <c:pt idx="680">
                  <c:v>24.239881637387299</c:v>
                </c:pt>
                <c:pt idx="681">
                  <c:v>24.2477442793239</c:v>
                </c:pt>
                <c:pt idx="682">
                  <c:v>24.422646381773401</c:v>
                </c:pt>
                <c:pt idx="683">
                  <c:v>24.4466643568724</c:v>
                </c:pt>
                <c:pt idx="684">
                  <c:v>24.448359802246401</c:v>
                </c:pt>
                <c:pt idx="685">
                  <c:v>24.491741484031099</c:v>
                </c:pt>
                <c:pt idx="686">
                  <c:v>24.5512802366841</c:v>
                </c:pt>
                <c:pt idx="687">
                  <c:v>24.617564280398501</c:v>
                </c:pt>
                <c:pt idx="688">
                  <c:v>24.644741620744199</c:v>
                </c:pt>
                <c:pt idx="689">
                  <c:v>24.6494588621349</c:v>
                </c:pt>
                <c:pt idx="690">
                  <c:v>24.6513652838767</c:v>
                </c:pt>
                <c:pt idx="691">
                  <c:v>24.707089735076099</c:v>
                </c:pt>
                <c:pt idx="692">
                  <c:v>24.745587443813999</c:v>
                </c:pt>
                <c:pt idx="693">
                  <c:v>24.797676971670899</c:v>
                </c:pt>
                <c:pt idx="694">
                  <c:v>24.798618557744</c:v>
                </c:pt>
                <c:pt idx="695">
                  <c:v>24.968994476713501</c:v>
                </c:pt>
                <c:pt idx="696">
                  <c:v>25.0464551374316</c:v>
                </c:pt>
                <c:pt idx="697">
                  <c:v>25.0839238278568</c:v>
                </c:pt>
                <c:pt idx="698">
                  <c:v>25.099916458402799</c:v>
                </c:pt>
                <c:pt idx="699">
                  <c:v>25.276772839948499</c:v>
                </c:pt>
                <c:pt idx="700">
                  <c:v>25.3216623774472</c:v>
                </c:pt>
                <c:pt idx="701">
                  <c:v>25.334291760293301</c:v>
                </c:pt>
                <c:pt idx="702">
                  <c:v>25.3438585185188</c:v>
                </c:pt>
                <c:pt idx="703">
                  <c:v>25.479460901461799</c:v>
                </c:pt>
                <c:pt idx="704">
                  <c:v>25.5026824985373</c:v>
                </c:pt>
                <c:pt idx="705">
                  <c:v>25.5780725197103</c:v>
                </c:pt>
                <c:pt idx="706">
                  <c:v>25.597160470553</c:v>
                </c:pt>
                <c:pt idx="707">
                  <c:v>25.767621978067201</c:v>
                </c:pt>
                <c:pt idx="708">
                  <c:v>25.805875953572301</c:v>
                </c:pt>
                <c:pt idx="709">
                  <c:v>25.8176543031561</c:v>
                </c:pt>
                <c:pt idx="710">
                  <c:v>25.8638774490658</c:v>
                </c:pt>
                <c:pt idx="711">
                  <c:v>25.866487410731899</c:v>
                </c:pt>
                <c:pt idx="712">
                  <c:v>25.9307529757473</c:v>
                </c:pt>
                <c:pt idx="713">
                  <c:v>25.9327213725749</c:v>
                </c:pt>
                <c:pt idx="714">
                  <c:v>26.045817495645</c:v>
                </c:pt>
                <c:pt idx="715">
                  <c:v>26.205906619198899</c:v>
                </c:pt>
                <c:pt idx="716">
                  <c:v>26.279316725209402</c:v>
                </c:pt>
                <c:pt idx="717">
                  <c:v>26.336843857476101</c:v>
                </c:pt>
                <c:pt idx="718">
                  <c:v>26.361168517911299</c:v>
                </c:pt>
                <c:pt idx="719">
                  <c:v>26.506389768675302</c:v>
                </c:pt>
                <c:pt idx="720">
                  <c:v>26.6051757582369</c:v>
                </c:pt>
                <c:pt idx="721">
                  <c:v>26.644121436914801</c:v>
                </c:pt>
                <c:pt idx="722">
                  <c:v>26.692165152982199</c:v>
                </c:pt>
                <c:pt idx="723">
                  <c:v>26.754644487865601</c:v>
                </c:pt>
                <c:pt idx="724">
                  <c:v>26.846668210779601</c:v>
                </c:pt>
                <c:pt idx="725">
                  <c:v>26.961433176877598</c:v>
                </c:pt>
                <c:pt idx="726">
                  <c:v>27.0095022608268</c:v>
                </c:pt>
                <c:pt idx="727">
                  <c:v>27.076080980843699</c:v>
                </c:pt>
                <c:pt idx="728">
                  <c:v>27.100269322640202</c:v>
                </c:pt>
                <c:pt idx="729">
                  <c:v>27.163001869686301</c:v>
                </c:pt>
                <c:pt idx="730">
                  <c:v>27.1770072993199</c:v>
                </c:pt>
                <c:pt idx="731">
                  <c:v>27.2314584095705</c:v>
                </c:pt>
                <c:pt idx="732">
                  <c:v>27.326436036147498</c:v>
                </c:pt>
                <c:pt idx="733">
                  <c:v>27.3341514150354</c:v>
                </c:pt>
                <c:pt idx="734">
                  <c:v>27.3789979264814</c:v>
                </c:pt>
                <c:pt idx="735">
                  <c:v>27.396266952038101</c:v>
                </c:pt>
                <c:pt idx="736">
                  <c:v>27.404702406257702</c:v>
                </c:pt>
                <c:pt idx="737">
                  <c:v>27.451004039377299</c:v>
                </c:pt>
                <c:pt idx="738">
                  <c:v>27.485099312724</c:v>
                </c:pt>
                <c:pt idx="739">
                  <c:v>27.519146917105601</c:v>
                </c:pt>
                <c:pt idx="740">
                  <c:v>27.542033952541999</c:v>
                </c:pt>
                <c:pt idx="741">
                  <c:v>27.5846364011636</c:v>
                </c:pt>
                <c:pt idx="742">
                  <c:v>27.678167488970701</c:v>
                </c:pt>
                <c:pt idx="743">
                  <c:v>27.688483496077701</c:v>
                </c:pt>
                <c:pt idx="744">
                  <c:v>27.728032457233599</c:v>
                </c:pt>
                <c:pt idx="745">
                  <c:v>27.7539288139644</c:v>
                </c:pt>
                <c:pt idx="746">
                  <c:v>27.7789462105113</c:v>
                </c:pt>
                <c:pt idx="747">
                  <c:v>27.804216624118698</c:v>
                </c:pt>
                <c:pt idx="748">
                  <c:v>27.865961424887502</c:v>
                </c:pt>
                <c:pt idx="749">
                  <c:v>27.957147148318899</c:v>
                </c:pt>
                <c:pt idx="750">
                  <c:v>27.985685596123599</c:v>
                </c:pt>
                <c:pt idx="751">
                  <c:v>28.046930556080198</c:v>
                </c:pt>
                <c:pt idx="752">
                  <c:v>28.3947437050495</c:v>
                </c:pt>
                <c:pt idx="753">
                  <c:v>28.439568679660901</c:v>
                </c:pt>
                <c:pt idx="754">
                  <c:v>28.461467967146898</c:v>
                </c:pt>
                <c:pt idx="755">
                  <c:v>28.5692178391594</c:v>
                </c:pt>
                <c:pt idx="756">
                  <c:v>28.7115754539821</c:v>
                </c:pt>
                <c:pt idx="757">
                  <c:v>28.830814964769701</c:v>
                </c:pt>
                <c:pt idx="758">
                  <c:v>28.908919075385</c:v>
                </c:pt>
                <c:pt idx="759">
                  <c:v>29.001627650924299</c:v>
                </c:pt>
                <c:pt idx="760">
                  <c:v>29.045200788297102</c:v>
                </c:pt>
                <c:pt idx="761">
                  <c:v>29.072820812344901</c:v>
                </c:pt>
                <c:pt idx="762">
                  <c:v>29.092396630786698</c:v>
                </c:pt>
                <c:pt idx="763">
                  <c:v>29.344178804077501</c:v>
                </c:pt>
                <c:pt idx="764">
                  <c:v>29.422878611714001</c:v>
                </c:pt>
                <c:pt idx="765">
                  <c:v>29.4878062772307</c:v>
                </c:pt>
                <c:pt idx="766">
                  <c:v>29.5189012520689</c:v>
                </c:pt>
                <c:pt idx="767">
                  <c:v>29.8377785579044</c:v>
                </c:pt>
                <c:pt idx="768">
                  <c:v>30.109171870045699</c:v>
                </c:pt>
                <c:pt idx="769">
                  <c:v>30.158199670605701</c:v>
                </c:pt>
                <c:pt idx="770">
                  <c:v>30.3015996449369</c:v>
                </c:pt>
                <c:pt idx="771">
                  <c:v>30.479993489394001</c:v>
                </c:pt>
                <c:pt idx="772">
                  <c:v>30.508031298287499</c:v>
                </c:pt>
                <c:pt idx="773">
                  <c:v>30.585572144829001</c:v>
                </c:pt>
                <c:pt idx="774">
                  <c:v>30.667645621925899</c:v>
                </c:pt>
                <c:pt idx="775">
                  <c:v>30.847039648527101</c:v>
                </c:pt>
                <c:pt idx="776">
                  <c:v>30.921070392124701</c:v>
                </c:pt>
                <c:pt idx="777">
                  <c:v>30.921072954311999</c:v>
                </c:pt>
                <c:pt idx="778">
                  <c:v>30.999343165077601</c:v>
                </c:pt>
                <c:pt idx="779">
                  <c:v>31.136218130469601</c:v>
                </c:pt>
                <c:pt idx="780">
                  <c:v>31.280445235662501</c:v>
                </c:pt>
                <c:pt idx="781">
                  <c:v>31.330097022347498</c:v>
                </c:pt>
                <c:pt idx="782">
                  <c:v>31.587566153958701</c:v>
                </c:pt>
                <c:pt idx="783">
                  <c:v>32.102915060587499</c:v>
                </c:pt>
                <c:pt idx="784">
                  <c:v>32.224996161514397</c:v>
                </c:pt>
                <c:pt idx="785">
                  <c:v>32.242917616732697</c:v>
                </c:pt>
                <c:pt idx="786">
                  <c:v>32.291882040791499</c:v>
                </c:pt>
                <c:pt idx="787">
                  <c:v>32.319679552689202</c:v>
                </c:pt>
                <c:pt idx="788">
                  <c:v>32.595082859389798</c:v>
                </c:pt>
                <c:pt idx="789">
                  <c:v>32.6059263888747</c:v>
                </c:pt>
                <c:pt idx="790">
                  <c:v>32.637980531782198</c:v>
                </c:pt>
                <c:pt idx="791">
                  <c:v>32.671463164494597</c:v>
                </c:pt>
                <c:pt idx="792">
                  <c:v>32.689407954804899</c:v>
                </c:pt>
                <c:pt idx="793">
                  <c:v>32.725076538391697</c:v>
                </c:pt>
                <c:pt idx="794">
                  <c:v>33.014328962073002</c:v>
                </c:pt>
                <c:pt idx="795">
                  <c:v>33.106172734752597</c:v>
                </c:pt>
                <c:pt idx="796">
                  <c:v>33.176338228278198</c:v>
                </c:pt>
                <c:pt idx="797">
                  <c:v>33.185832968794102</c:v>
                </c:pt>
                <c:pt idx="798">
                  <c:v>33.4591504399407</c:v>
                </c:pt>
                <c:pt idx="799">
                  <c:v>33.669123889759497</c:v>
                </c:pt>
                <c:pt idx="800">
                  <c:v>33.7518832626495</c:v>
                </c:pt>
                <c:pt idx="801">
                  <c:v>33.868553418666103</c:v>
                </c:pt>
                <c:pt idx="802">
                  <c:v>33.888598250106298</c:v>
                </c:pt>
                <c:pt idx="803">
                  <c:v>33.918313471600399</c:v>
                </c:pt>
                <c:pt idx="804">
                  <c:v>33.977297225848098</c:v>
                </c:pt>
                <c:pt idx="805">
                  <c:v>34.070313790813103</c:v>
                </c:pt>
                <c:pt idx="806">
                  <c:v>34.172127744182902</c:v>
                </c:pt>
                <c:pt idx="807">
                  <c:v>34.2042468468401</c:v>
                </c:pt>
                <c:pt idx="808">
                  <c:v>34.281422661498503</c:v>
                </c:pt>
                <c:pt idx="809">
                  <c:v>34.352228555709402</c:v>
                </c:pt>
                <c:pt idx="810">
                  <c:v>34.416098498089198</c:v>
                </c:pt>
                <c:pt idx="811">
                  <c:v>34.422505528547198</c:v>
                </c:pt>
                <c:pt idx="812">
                  <c:v>34.561117247559402</c:v>
                </c:pt>
                <c:pt idx="813">
                  <c:v>34.695971593260801</c:v>
                </c:pt>
                <c:pt idx="814">
                  <c:v>34.805704581432401</c:v>
                </c:pt>
                <c:pt idx="815">
                  <c:v>34.901219907097797</c:v>
                </c:pt>
                <c:pt idx="816">
                  <c:v>34.958588120408699</c:v>
                </c:pt>
                <c:pt idx="817">
                  <c:v>35.057370409250602</c:v>
                </c:pt>
                <c:pt idx="818">
                  <c:v>35.071948727473902</c:v>
                </c:pt>
                <c:pt idx="819">
                  <c:v>35.246234501593101</c:v>
                </c:pt>
                <c:pt idx="820">
                  <c:v>35.4872961275953</c:v>
                </c:pt>
                <c:pt idx="821">
                  <c:v>35.587458217397597</c:v>
                </c:pt>
                <c:pt idx="822">
                  <c:v>35.820375954626797</c:v>
                </c:pt>
                <c:pt idx="823">
                  <c:v>35.9137000252909</c:v>
                </c:pt>
                <c:pt idx="824">
                  <c:v>36.092095609516498</c:v>
                </c:pt>
                <c:pt idx="825">
                  <c:v>36.100160977266398</c:v>
                </c:pt>
                <c:pt idx="826">
                  <c:v>36.189049024886899</c:v>
                </c:pt>
                <c:pt idx="827">
                  <c:v>36.206573735922603</c:v>
                </c:pt>
                <c:pt idx="828">
                  <c:v>36.431122453883297</c:v>
                </c:pt>
                <c:pt idx="829">
                  <c:v>36.626102890819297</c:v>
                </c:pt>
                <c:pt idx="830">
                  <c:v>36.715659037323597</c:v>
                </c:pt>
                <c:pt idx="831">
                  <c:v>36.752244116311601</c:v>
                </c:pt>
                <c:pt idx="832">
                  <c:v>36.8657249228513</c:v>
                </c:pt>
                <c:pt idx="833">
                  <c:v>36.877375209466202</c:v>
                </c:pt>
                <c:pt idx="834">
                  <c:v>36.997000241414298</c:v>
                </c:pt>
                <c:pt idx="835">
                  <c:v>37.008313153522998</c:v>
                </c:pt>
                <c:pt idx="836">
                  <c:v>37.222241886152297</c:v>
                </c:pt>
                <c:pt idx="837">
                  <c:v>37.311205148459102</c:v>
                </c:pt>
                <c:pt idx="838">
                  <c:v>37.6421229539622</c:v>
                </c:pt>
                <c:pt idx="839">
                  <c:v>37.671251431256302</c:v>
                </c:pt>
                <c:pt idx="840">
                  <c:v>38.101862313530297</c:v>
                </c:pt>
                <c:pt idx="841">
                  <c:v>38.169420074955298</c:v>
                </c:pt>
                <c:pt idx="842">
                  <c:v>38.189974214643797</c:v>
                </c:pt>
                <c:pt idx="843">
                  <c:v>38.198713169906299</c:v>
                </c:pt>
                <c:pt idx="844">
                  <c:v>38.243664495409099</c:v>
                </c:pt>
                <c:pt idx="845">
                  <c:v>38.629675022140901</c:v>
                </c:pt>
                <c:pt idx="846">
                  <c:v>39.349537618427597</c:v>
                </c:pt>
                <c:pt idx="847">
                  <c:v>39.422572486599996</c:v>
                </c:pt>
                <c:pt idx="848">
                  <c:v>39.441229011827701</c:v>
                </c:pt>
                <c:pt idx="849">
                  <c:v>39.608919948598803</c:v>
                </c:pt>
                <c:pt idx="850">
                  <c:v>39.6236020808524</c:v>
                </c:pt>
                <c:pt idx="851">
                  <c:v>39.627889005229498</c:v>
                </c:pt>
                <c:pt idx="852">
                  <c:v>39.808642046288298</c:v>
                </c:pt>
                <c:pt idx="853">
                  <c:v>39.926391627401699</c:v>
                </c:pt>
                <c:pt idx="854">
                  <c:v>39.946288076922897</c:v>
                </c:pt>
                <c:pt idx="855">
                  <c:v>40.051657866448799</c:v>
                </c:pt>
                <c:pt idx="856">
                  <c:v>40.155623128399903</c:v>
                </c:pt>
                <c:pt idx="857">
                  <c:v>40.714768526837801</c:v>
                </c:pt>
                <c:pt idx="858">
                  <c:v>40.7210409843779</c:v>
                </c:pt>
                <c:pt idx="859">
                  <c:v>40.738481122386702</c:v>
                </c:pt>
                <c:pt idx="860">
                  <c:v>40.854773339781097</c:v>
                </c:pt>
                <c:pt idx="861">
                  <c:v>40.9615972281849</c:v>
                </c:pt>
                <c:pt idx="862">
                  <c:v>41.033462213523002</c:v>
                </c:pt>
                <c:pt idx="863">
                  <c:v>41.0342219043523</c:v>
                </c:pt>
                <c:pt idx="864">
                  <c:v>41.235172806671699</c:v>
                </c:pt>
                <c:pt idx="865">
                  <c:v>41.266400296241002</c:v>
                </c:pt>
                <c:pt idx="866">
                  <c:v>41.595877310261102</c:v>
                </c:pt>
                <c:pt idx="867">
                  <c:v>41.602266832948303</c:v>
                </c:pt>
                <c:pt idx="868">
                  <c:v>41.781789204281303</c:v>
                </c:pt>
                <c:pt idx="869">
                  <c:v>41.914957316354503</c:v>
                </c:pt>
                <c:pt idx="870">
                  <c:v>42.044456418603701</c:v>
                </c:pt>
                <c:pt idx="871">
                  <c:v>42.833083423264</c:v>
                </c:pt>
                <c:pt idx="872">
                  <c:v>42.911998016521899</c:v>
                </c:pt>
                <c:pt idx="873">
                  <c:v>42.982999907568697</c:v>
                </c:pt>
                <c:pt idx="874">
                  <c:v>43.1567346355532</c:v>
                </c:pt>
                <c:pt idx="875">
                  <c:v>43.202661789715897</c:v>
                </c:pt>
                <c:pt idx="876">
                  <c:v>43.688545256615299</c:v>
                </c:pt>
                <c:pt idx="877">
                  <c:v>43.8158239927143</c:v>
                </c:pt>
                <c:pt idx="878">
                  <c:v>43.9619844981885</c:v>
                </c:pt>
                <c:pt idx="879">
                  <c:v>44.077848244220597</c:v>
                </c:pt>
                <c:pt idx="880">
                  <c:v>44.147020179540498</c:v>
                </c:pt>
                <c:pt idx="881">
                  <c:v>44.3281957150853</c:v>
                </c:pt>
                <c:pt idx="882">
                  <c:v>44.503687388957204</c:v>
                </c:pt>
                <c:pt idx="883">
                  <c:v>44.530644148350397</c:v>
                </c:pt>
                <c:pt idx="884">
                  <c:v>44.557401886209803</c:v>
                </c:pt>
                <c:pt idx="885">
                  <c:v>44.6308415606618</c:v>
                </c:pt>
                <c:pt idx="886">
                  <c:v>44.854844197630896</c:v>
                </c:pt>
                <c:pt idx="887">
                  <c:v>45.247500270367297</c:v>
                </c:pt>
                <c:pt idx="888">
                  <c:v>45.315083835036198</c:v>
                </c:pt>
                <c:pt idx="889">
                  <c:v>45.381631955266599</c:v>
                </c:pt>
                <c:pt idx="890">
                  <c:v>45.640482308934203</c:v>
                </c:pt>
                <c:pt idx="891">
                  <c:v>45.7294901412074</c:v>
                </c:pt>
                <c:pt idx="892">
                  <c:v>45.867839196459101</c:v>
                </c:pt>
                <c:pt idx="893">
                  <c:v>45.983908860012903</c:v>
                </c:pt>
                <c:pt idx="894">
                  <c:v>46.019769480214102</c:v>
                </c:pt>
                <c:pt idx="895">
                  <c:v>46.386307405070099</c:v>
                </c:pt>
                <c:pt idx="896">
                  <c:v>46.588343018899202</c:v>
                </c:pt>
                <c:pt idx="897">
                  <c:v>46.695639958367401</c:v>
                </c:pt>
                <c:pt idx="898">
                  <c:v>46.8034402669823</c:v>
                </c:pt>
                <c:pt idx="899">
                  <c:v>46.959796523675301</c:v>
                </c:pt>
                <c:pt idx="900">
                  <c:v>47.122421182454197</c:v>
                </c:pt>
                <c:pt idx="901">
                  <c:v>47.482429045945999</c:v>
                </c:pt>
                <c:pt idx="902">
                  <c:v>47.7064017408943</c:v>
                </c:pt>
                <c:pt idx="903">
                  <c:v>47.803762621939804</c:v>
                </c:pt>
                <c:pt idx="904">
                  <c:v>48.027302903816697</c:v>
                </c:pt>
                <c:pt idx="905">
                  <c:v>48.104790594239503</c:v>
                </c:pt>
                <c:pt idx="906">
                  <c:v>48.206488342717897</c:v>
                </c:pt>
                <c:pt idx="907">
                  <c:v>48.3144988974041</c:v>
                </c:pt>
                <c:pt idx="908">
                  <c:v>48.446939802382602</c:v>
                </c:pt>
                <c:pt idx="909">
                  <c:v>48.5335377033296</c:v>
                </c:pt>
                <c:pt idx="910">
                  <c:v>48.976229849965002</c:v>
                </c:pt>
                <c:pt idx="911">
                  <c:v>49.012368893250802</c:v>
                </c:pt>
                <c:pt idx="912">
                  <c:v>49.1539829147464</c:v>
                </c:pt>
                <c:pt idx="913">
                  <c:v>49.3690627363926</c:v>
                </c:pt>
                <c:pt idx="914">
                  <c:v>49.622763575985999</c:v>
                </c:pt>
                <c:pt idx="915">
                  <c:v>49.630875162780299</c:v>
                </c:pt>
                <c:pt idx="916">
                  <c:v>49.996563591018699</c:v>
                </c:pt>
                <c:pt idx="917">
                  <c:v>50.134263709124497</c:v>
                </c:pt>
                <c:pt idx="918">
                  <c:v>50.179779410124397</c:v>
                </c:pt>
                <c:pt idx="919">
                  <c:v>50.244765329868201</c:v>
                </c:pt>
                <c:pt idx="920">
                  <c:v>50.252131905168902</c:v>
                </c:pt>
                <c:pt idx="921">
                  <c:v>50.2726523873812</c:v>
                </c:pt>
                <c:pt idx="922">
                  <c:v>50.646800381825003</c:v>
                </c:pt>
                <c:pt idx="923">
                  <c:v>51.383257956937598</c:v>
                </c:pt>
                <c:pt idx="924">
                  <c:v>51.738569393516201</c:v>
                </c:pt>
                <c:pt idx="925">
                  <c:v>51.837978439167799</c:v>
                </c:pt>
                <c:pt idx="926">
                  <c:v>51.925105437636397</c:v>
                </c:pt>
                <c:pt idx="927">
                  <c:v>52.049605661765398</c:v>
                </c:pt>
                <c:pt idx="928">
                  <c:v>52.403831129655899</c:v>
                </c:pt>
                <c:pt idx="929">
                  <c:v>52.4099622124291</c:v>
                </c:pt>
                <c:pt idx="930">
                  <c:v>52.941701907426697</c:v>
                </c:pt>
                <c:pt idx="931">
                  <c:v>53.161385533265197</c:v>
                </c:pt>
                <c:pt idx="932">
                  <c:v>53.192957901514397</c:v>
                </c:pt>
                <c:pt idx="933">
                  <c:v>53.5064709099168</c:v>
                </c:pt>
                <c:pt idx="934">
                  <c:v>53.698761627613401</c:v>
                </c:pt>
                <c:pt idx="935">
                  <c:v>53.819386285917801</c:v>
                </c:pt>
                <c:pt idx="936">
                  <c:v>54.639161257647899</c:v>
                </c:pt>
                <c:pt idx="937">
                  <c:v>55.022455402413797</c:v>
                </c:pt>
                <c:pt idx="938">
                  <c:v>55.684158868178201</c:v>
                </c:pt>
                <c:pt idx="939">
                  <c:v>56.709327055715903</c:v>
                </c:pt>
                <c:pt idx="940">
                  <c:v>56.806421488523497</c:v>
                </c:pt>
                <c:pt idx="941">
                  <c:v>56.827003202044402</c:v>
                </c:pt>
                <c:pt idx="942">
                  <c:v>56.859427757752698</c:v>
                </c:pt>
                <c:pt idx="943">
                  <c:v>56.927468972855202</c:v>
                </c:pt>
                <c:pt idx="944">
                  <c:v>57.466119779848498</c:v>
                </c:pt>
                <c:pt idx="945">
                  <c:v>58.092567812946101</c:v>
                </c:pt>
                <c:pt idx="946">
                  <c:v>58.507092176579803</c:v>
                </c:pt>
                <c:pt idx="947">
                  <c:v>59.052640824222003</c:v>
                </c:pt>
                <c:pt idx="948">
                  <c:v>59.455267126315199</c:v>
                </c:pt>
                <c:pt idx="949">
                  <c:v>59.933851818197397</c:v>
                </c:pt>
                <c:pt idx="950">
                  <c:v>60.398909984156496</c:v>
                </c:pt>
                <c:pt idx="951">
                  <c:v>60.759201656422803</c:v>
                </c:pt>
                <c:pt idx="952">
                  <c:v>61.268599527301198</c:v>
                </c:pt>
                <c:pt idx="953">
                  <c:v>61.316213436556602</c:v>
                </c:pt>
                <c:pt idx="954">
                  <c:v>61.756010329350801</c:v>
                </c:pt>
                <c:pt idx="955">
                  <c:v>61.792750629239698</c:v>
                </c:pt>
                <c:pt idx="956">
                  <c:v>62.469436387174703</c:v>
                </c:pt>
                <c:pt idx="957">
                  <c:v>62.842931850456601</c:v>
                </c:pt>
                <c:pt idx="958">
                  <c:v>63.038261583074899</c:v>
                </c:pt>
                <c:pt idx="959">
                  <c:v>63.328327211194598</c:v>
                </c:pt>
                <c:pt idx="960">
                  <c:v>64.064306788146496</c:v>
                </c:pt>
                <c:pt idx="961">
                  <c:v>64.167219143360896</c:v>
                </c:pt>
                <c:pt idx="962">
                  <c:v>64.577466594629897</c:v>
                </c:pt>
                <c:pt idx="963">
                  <c:v>64.670528257840303</c:v>
                </c:pt>
                <c:pt idx="964">
                  <c:v>65.202563601189297</c:v>
                </c:pt>
                <c:pt idx="965">
                  <c:v>65.279090284013193</c:v>
                </c:pt>
                <c:pt idx="966">
                  <c:v>65.547770610079198</c:v>
                </c:pt>
                <c:pt idx="967">
                  <c:v>66.437820431719899</c:v>
                </c:pt>
                <c:pt idx="968">
                  <c:v>66.442678086916501</c:v>
                </c:pt>
                <c:pt idx="969">
                  <c:v>66.612973036819099</c:v>
                </c:pt>
                <c:pt idx="970">
                  <c:v>66.7051815154189</c:v>
                </c:pt>
                <c:pt idx="971">
                  <c:v>67.156996414065404</c:v>
                </c:pt>
                <c:pt idx="972">
                  <c:v>67.616027845644396</c:v>
                </c:pt>
                <c:pt idx="973">
                  <c:v>67.824863335692299</c:v>
                </c:pt>
                <c:pt idx="974">
                  <c:v>68.1929532164866</c:v>
                </c:pt>
                <c:pt idx="975">
                  <c:v>70.042905929141696</c:v>
                </c:pt>
                <c:pt idx="976">
                  <c:v>71.728666982444494</c:v>
                </c:pt>
                <c:pt idx="977">
                  <c:v>74.074462633104304</c:v>
                </c:pt>
                <c:pt idx="978">
                  <c:v>74.403861674352598</c:v>
                </c:pt>
                <c:pt idx="979">
                  <c:v>75.662978477300399</c:v>
                </c:pt>
                <c:pt idx="980">
                  <c:v>75.838531758160599</c:v>
                </c:pt>
                <c:pt idx="981">
                  <c:v>76.305731150822794</c:v>
                </c:pt>
                <c:pt idx="982">
                  <c:v>76.438436675341194</c:v>
                </c:pt>
                <c:pt idx="983">
                  <c:v>83.271639067204006</c:v>
                </c:pt>
                <c:pt idx="984">
                  <c:v>84.062278585820096</c:v>
                </c:pt>
                <c:pt idx="985">
                  <c:v>86.123752705277198</c:v>
                </c:pt>
                <c:pt idx="986">
                  <c:v>87.048533204467304</c:v>
                </c:pt>
                <c:pt idx="987">
                  <c:v>87.436216528983095</c:v>
                </c:pt>
                <c:pt idx="988">
                  <c:v>89.858150080183194</c:v>
                </c:pt>
                <c:pt idx="989">
                  <c:v>90.945161849597099</c:v>
                </c:pt>
                <c:pt idx="990">
                  <c:v>95.324571989942001</c:v>
                </c:pt>
                <c:pt idx="991">
                  <c:v>95.855892047622802</c:v>
                </c:pt>
                <c:pt idx="992">
                  <c:v>98.280981898644598</c:v>
                </c:pt>
                <c:pt idx="993">
                  <c:v>99.437630892136696</c:v>
                </c:pt>
                <c:pt idx="994">
                  <c:v>101.075427204707</c:v>
                </c:pt>
                <c:pt idx="995">
                  <c:v>101.30093648982201</c:v>
                </c:pt>
                <c:pt idx="996">
                  <c:v>101.701735303143</c:v>
                </c:pt>
                <c:pt idx="997">
                  <c:v>101.73724960803401</c:v>
                </c:pt>
                <c:pt idx="998">
                  <c:v>109.261299592661</c:v>
                </c:pt>
                <c:pt idx="999">
                  <c:v>114.852627289699</c:v>
                </c:pt>
                <c:pt idx="1000">
                  <c:v>134.21102973269899</c:v>
                </c:pt>
              </c:numCache>
            </c:numRef>
          </c:xVal>
          <c:yVal>
            <c:numRef>
              <c:f>'[Example-competing risk vs censored-output tables-Jan 2018.xlsx]crisktab'!$D$6:$D$1006</c:f>
              <c:numCache>
                <c:formatCode>0.0%</c:formatCode>
                <c:ptCount val="1001"/>
                <c:pt idx="0">
                  <c:v>0</c:v>
                </c:pt>
                <c:pt idx="1">
                  <c:v>1E-3</c:v>
                </c:pt>
                <c:pt idx="2">
                  <c:v>2E-3</c:v>
                </c:pt>
                <c:pt idx="3">
                  <c:v>3.0000000000000001E-3</c:v>
                </c:pt>
                <c:pt idx="4">
                  <c:v>3.0000000000000001E-3</c:v>
                </c:pt>
                <c:pt idx="5">
                  <c:v>4.0000000000000001E-3</c:v>
                </c:pt>
                <c:pt idx="6">
                  <c:v>5.0000000000000001E-3</c:v>
                </c:pt>
                <c:pt idx="7">
                  <c:v>5.0000000000000001E-3</c:v>
                </c:pt>
                <c:pt idx="8">
                  <c:v>6.0000000000000001E-3</c:v>
                </c:pt>
                <c:pt idx="9">
                  <c:v>6.0000000000000001E-3</c:v>
                </c:pt>
                <c:pt idx="10">
                  <c:v>7.0000000000000001E-3</c:v>
                </c:pt>
                <c:pt idx="11">
                  <c:v>8.0000000000000002E-3</c:v>
                </c:pt>
                <c:pt idx="12">
                  <c:v>8.0000000000000002E-3</c:v>
                </c:pt>
                <c:pt idx="13">
                  <c:v>8.9999999999999993E-3</c:v>
                </c:pt>
                <c:pt idx="14">
                  <c:v>0.01</c:v>
                </c:pt>
                <c:pt idx="15">
                  <c:v>0.01</c:v>
                </c:pt>
                <c:pt idx="16">
                  <c:v>0.01</c:v>
                </c:pt>
                <c:pt idx="17">
                  <c:v>1.0999999999999999E-2</c:v>
                </c:pt>
                <c:pt idx="18">
                  <c:v>1.2E-2</c:v>
                </c:pt>
                <c:pt idx="19">
                  <c:v>1.2999999999999999E-2</c:v>
                </c:pt>
                <c:pt idx="20">
                  <c:v>1.4E-2</c:v>
                </c:pt>
                <c:pt idx="21">
                  <c:v>1.4999999999999999E-2</c:v>
                </c:pt>
                <c:pt idx="22">
                  <c:v>1.6E-2</c:v>
                </c:pt>
                <c:pt idx="23">
                  <c:v>1.7000000000000001E-2</c:v>
                </c:pt>
                <c:pt idx="24">
                  <c:v>1.7999999999999999E-2</c:v>
                </c:pt>
                <c:pt idx="25">
                  <c:v>1.7999999999999999E-2</c:v>
                </c:pt>
                <c:pt idx="26">
                  <c:v>1.9E-2</c:v>
                </c:pt>
                <c:pt idx="27">
                  <c:v>0.02</c:v>
                </c:pt>
                <c:pt idx="28">
                  <c:v>2.1000000000000001E-2</c:v>
                </c:pt>
                <c:pt idx="29">
                  <c:v>2.1999999999999999E-2</c:v>
                </c:pt>
                <c:pt idx="30">
                  <c:v>2.3E-2</c:v>
                </c:pt>
                <c:pt idx="31">
                  <c:v>2.4E-2</c:v>
                </c:pt>
                <c:pt idx="32">
                  <c:v>2.5000000000000001E-2</c:v>
                </c:pt>
                <c:pt idx="33">
                  <c:v>2.5999999999999999E-2</c:v>
                </c:pt>
                <c:pt idx="34">
                  <c:v>2.7E-2</c:v>
                </c:pt>
                <c:pt idx="35">
                  <c:v>2.7E-2</c:v>
                </c:pt>
                <c:pt idx="36">
                  <c:v>2.8000000000000001E-2</c:v>
                </c:pt>
                <c:pt idx="37">
                  <c:v>2.9000000000000001E-2</c:v>
                </c:pt>
                <c:pt idx="38">
                  <c:v>0.03</c:v>
                </c:pt>
                <c:pt idx="39">
                  <c:v>3.1E-2</c:v>
                </c:pt>
                <c:pt idx="40">
                  <c:v>3.2000000000000001E-2</c:v>
                </c:pt>
                <c:pt idx="41">
                  <c:v>3.3000000000000002E-2</c:v>
                </c:pt>
                <c:pt idx="42">
                  <c:v>3.4000000000000002E-2</c:v>
                </c:pt>
                <c:pt idx="43">
                  <c:v>3.5000000000000003E-2</c:v>
                </c:pt>
                <c:pt idx="44">
                  <c:v>3.5999999999999997E-2</c:v>
                </c:pt>
                <c:pt idx="45">
                  <c:v>3.6999999999999998E-2</c:v>
                </c:pt>
                <c:pt idx="46">
                  <c:v>3.7999999999999999E-2</c:v>
                </c:pt>
                <c:pt idx="47">
                  <c:v>3.9E-2</c:v>
                </c:pt>
                <c:pt idx="48">
                  <c:v>0.04</c:v>
                </c:pt>
                <c:pt idx="49">
                  <c:v>4.1000000000000002E-2</c:v>
                </c:pt>
                <c:pt idx="50">
                  <c:v>4.2000000000000003E-2</c:v>
                </c:pt>
                <c:pt idx="51">
                  <c:v>4.2000000000000003E-2</c:v>
                </c:pt>
                <c:pt idx="52">
                  <c:v>4.2999999999999997E-2</c:v>
                </c:pt>
                <c:pt idx="53">
                  <c:v>4.3999999999999997E-2</c:v>
                </c:pt>
                <c:pt idx="54">
                  <c:v>4.4999999999999998E-2</c:v>
                </c:pt>
                <c:pt idx="55">
                  <c:v>4.5999999999999999E-2</c:v>
                </c:pt>
                <c:pt idx="56">
                  <c:v>4.7E-2</c:v>
                </c:pt>
                <c:pt idx="57">
                  <c:v>4.7E-2</c:v>
                </c:pt>
                <c:pt idx="58">
                  <c:v>4.8000000000000001E-2</c:v>
                </c:pt>
                <c:pt idx="59">
                  <c:v>4.9000000000000002E-2</c:v>
                </c:pt>
                <c:pt idx="60">
                  <c:v>0.05</c:v>
                </c:pt>
                <c:pt idx="61">
                  <c:v>0.05</c:v>
                </c:pt>
                <c:pt idx="62">
                  <c:v>0.05</c:v>
                </c:pt>
                <c:pt idx="63">
                  <c:v>5.0999999999999997E-2</c:v>
                </c:pt>
                <c:pt idx="64">
                  <c:v>5.1999999999999998E-2</c:v>
                </c:pt>
                <c:pt idx="65">
                  <c:v>5.2999999999999999E-2</c:v>
                </c:pt>
                <c:pt idx="66">
                  <c:v>5.2999999999999999E-2</c:v>
                </c:pt>
                <c:pt idx="67">
                  <c:v>5.3999999999999999E-2</c:v>
                </c:pt>
                <c:pt idx="68">
                  <c:v>5.5E-2</c:v>
                </c:pt>
                <c:pt idx="69">
                  <c:v>5.6000000000000001E-2</c:v>
                </c:pt>
                <c:pt idx="70">
                  <c:v>5.7000000000000002E-2</c:v>
                </c:pt>
                <c:pt idx="71">
                  <c:v>5.7000000000000002E-2</c:v>
                </c:pt>
                <c:pt idx="72">
                  <c:v>5.8000000000000003E-2</c:v>
                </c:pt>
                <c:pt idx="73">
                  <c:v>5.8999999999999997E-2</c:v>
                </c:pt>
                <c:pt idx="74">
                  <c:v>0.06</c:v>
                </c:pt>
                <c:pt idx="75">
                  <c:v>6.0999999999999999E-2</c:v>
                </c:pt>
                <c:pt idx="76">
                  <c:v>6.2E-2</c:v>
                </c:pt>
                <c:pt idx="77">
                  <c:v>6.3E-2</c:v>
                </c:pt>
                <c:pt idx="78">
                  <c:v>6.4000000000000001E-2</c:v>
                </c:pt>
                <c:pt idx="79">
                  <c:v>6.5000000000000002E-2</c:v>
                </c:pt>
                <c:pt idx="80">
                  <c:v>6.6000000000000003E-2</c:v>
                </c:pt>
                <c:pt idx="81">
                  <c:v>6.7000000000000004E-2</c:v>
                </c:pt>
                <c:pt idx="82">
                  <c:v>6.8000000000000005E-2</c:v>
                </c:pt>
                <c:pt idx="83">
                  <c:v>6.9000000000000006E-2</c:v>
                </c:pt>
                <c:pt idx="84">
                  <c:v>7.0000000000000007E-2</c:v>
                </c:pt>
                <c:pt idx="85">
                  <c:v>7.0000000000000007E-2</c:v>
                </c:pt>
                <c:pt idx="86">
                  <c:v>7.0999999999999994E-2</c:v>
                </c:pt>
                <c:pt idx="87">
                  <c:v>7.2000000000000106E-2</c:v>
                </c:pt>
                <c:pt idx="88">
                  <c:v>7.3000000000000106E-2</c:v>
                </c:pt>
                <c:pt idx="89">
                  <c:v>7.4000000000000093E-2</c:v>
                </c:pt>
                <c:pt idx="90">
                  <c:v>7.4000000000000093E-2</c:v>
                </c:pt>
                <c:pt idx="91">
                  <c:v>7.5000000000000094E-2</c:v>
                </c:pt>
                <c:pt idx="92">
                  <c:v>7.6000000000000095E-2</c:v>
                </c:pt>
                <c:pt idx="93">
                  <c:v>7.7000000000000096E-2</c:v>
                </c:pt>
                <c:pt idx="94">
                  <c:v>7.8000000000000097E-2</c:v>
                </c:pt>
                <c:pt idx="95">
                  <c:v>7.8000000000000097E-2</c:v>
                </c:pt>
                <c:pt idx="96">
                  <c:v>7.9000000000000098E-2</c:v>
                </c:pt>
                <c:pt idx="97">
                  <c:v>8.0000000000000099E-2</c:v>
                </c:pt>
                <c:pt idx="98">
                  <c:v>8.10000000000001E-2</c:v>
                </c:pt>
                <c:pt idx="99">
                  <c:v>8.2000000000000101E-2</c:v>
                </c:pt>
                <c:pt idx="100">
                  <c:v>8.3000000000000101E-2</c:v>
                </c:pt>
                <c:pt idx="101">
                  <c:v>8.4000000000000102E-2</c:v>
                </c:pt>
                <c:pt idx="102">
                  <c:v>8.5000000000000103E-2</c:v>
                </c:pt>
                <c:pt idx="103">
                  <c:v>8.5000000000000103E-2</c:v>
                </c:pt>
                <c:pt idx="104">
                  <c:v>8.6000000000000104E-2</c:v>
                </c:pt>
                <c:pt idx="105">
                  <c:v>8.7000000000000105E-2</c:v>
                </c:pt>
                <c:pt idx="106">
                  <c:v>8.7000000000000105E-2</c:v>
                </c:pt>
                <c:pt idx="107">
                  <c:v>8.8000000000000106E-2</c:v>
                </c:pt>
                <c:pt idx="108">
                  <c:v>8.9000000000000107E-2</c:v>
                </c:pt>
                <c:pt idx="109">
                  <c:v>9.0000000000000094E-2</c:v>
                </c:pt>
                <c:pt idx="110">
                  <c:v>9.1000000000000095E-2</c:v>
                </c:pt>
                <c:pt idx="111">
                  <c:v>9.2000000000000096E-2</c:v>
                </c:pt>
                <c:pt idx="112">
                  <c:v>9.3000000000000096E-2</c:v>
                </c:pt>
                <c:pt idx="113">
                  <c:v>9.4000000000000097E-2</c:v>
                </c:pt>
                <c:pt idx="114">
                  <c:v>9.4000000000000097E-2</c:v>
                </c:pt>
                <c:pt idx="115">
                  <c:v>9.5000000000000098E-2</c:v>
                </c:pt>
                <c:pt idx="116">
                  <c:v>9.6000000000000099E-2</c:v>
                </c:pt>
                <c:pt idx="117">
                  <c:v>9.70000000000001E-2</c:v>
                </c:pt>
                <c:pt idx="118">
                  <c:v>9.70000000000001E-2</c:v>
                </c:pt>
                <c:pt idx="119">
                  <c:v>9.8000000000000101E-2</c:v>
                </c:pt>
                <c:pt idx="120">
                  <c:v>9.9000000000000102E-2</c:v>
                </c:pt>
                <c:pt idx="121">
                  <c:v>0.1</c:v>
                </c:pt>
                <c:pt idx="122">
                  <c:v>0.10100000000000001</c:v>
                </c:pt>
                <c:pt idx="123">
                  <c:v>0.10199999999999999</c:v>
                </c:pt>
                <c:pt idx="124">
                  <c:v>0.10299999999999999</c:v>
                </c:pt>
                <c:pt idx="125">
                  <c:v>0.104</c:v>
                </c:pt>
                <c:pt idx="126">
                  <c:v>0.105</c:v>
                </c:pt>
                <c:pt idx="127">
                  <c:v>0.105</c:v>
                </c:pt>
                <c:pt idx="128">
                  <c:v>0.105</c:v>
                </c:pt>
                <c:pt idx="129">
                  <c:v>0.106</c:v>
                </c:pt>
                <c:pt idx="130">
                  <c:v>0.107</c:v>
                </c:pt>
                <c:pt idx="131">
                  <c:v>0.107</c:v>
                </c:pt>
                <c:pt idx="132">
                  <c:v>0.107</c:v>
                </c:pt>
                <c:pt idx="133">
                  <c:v>0.108</c:v>
                </c:pt>
                <c:pt idx="134">
                  <c:v>0.109</c:v>
                </c:pt>
                <c:pt idx="135">
                  <c:v>0.11</c:v>
                </c:pt>
                <c:pt idx="136">
                  <c:v>0.111</c:v>
                </c:pt>
                <c:pt idx="137">
                  <c:v>0.112</c:v>
                </c:pt>
                <c:pt idx="138">
                  <c:v>0.113</c:v>
                </c:pt>
                <c:pt idx="139">
                  <c:v>0.114</c:v>
                </c:pt>
                <c:pt idx="140">
                  <c:v>0.115</c:v>
                </c:pt>
                <c:pt idx="141">
                  <c:v>0.11600000000000001</c:v>
                </c:pt>
                <c:pt idx="142">
                  <c:v>0.11700000000000001</c:v>
                </c:pt>
                <c:pt idx="143">
                  <c:v>0.11799999999999999</c:v>
                </c:pt>
                <c:pt idx="144">
                  <c:v>0.11899999999999999</c:v>
                </c:pt>
                <c:pt idx="145">
                  <c:v>0.12</c:v>
                </c:pt>
                <c:pt idx="146">
                  <c:v>0.121</c:v>
                </c:pt>
                <c:pt idx="147">
                  <c:v>0.121</c:v>
                </c:pt>
                <c:pt idx="148">
                  <c:v>0.122</c:v>
                </c:pt>
                <c:pt idx="149">
                  <c:v>0.123</c:v>
                </c:pt>
                <c:pt idx="150">
                  <c:v>0.123</c:v>
                </c:pt>
                <c:pt idx="151">
                  <c:v>0.124</c:v>
                </c:pt>
                <c:pt idx="152">
                  <c:v>0.125</c:v>
                </c:pt>
                <c:pt idx="153">
                  <c:v>0.126</c:v>
                </c:pt>
                <c:pt idx="154">
                  <c:v>0.127</c:v>
                </c:pt>
                <c:pt idx="155">
                  <c:v>0.128</c:v>
                </c:pt>
                <c:pt idx="156">
                  <c:v>0.129</c:v>
                </c:pt>
                <c:pt idx="157">
                  <c:v>0.13</c:v>
                </c:pt>
                <c:pt idx="158">
                  <c:v>0.13100000000000001</c:v>
                </c:pt>
                <c:pt idx="159">
                  <c:v>0.13200000000000001</c:v>
                </c:pt>
                <c:pt idx="160">
                  <c:v>0.13300000000000001</c:v>
                </c:pt>
                <c:pt idx="161">
                  <c:v>0.13400000000000001</c:v>
                </c:pt>
                <c:pt idx="162">
                  <c:v>0.13400000000000001</c:v>
                </c:pt>
                <c:pt idx="163">
                  <c:v>0.13500000000000001</c:v>
                </c:pt>
                <c:pt idx="164">
                  <c:v>0.13600000000000001</c:v>
                </c:pt>
                <c:pt idx="165">
                  <c:v>0.13700000000000001</c:v>
                </c:pt>
                <c:pt idx="166">
                  <c:v>0.13800000000000001</c:v>
                </c:pt>
                <c:pt idx="167">
                  <c:v>0.13900000000000001</c:v>
                </c:pt>
                <c:pt idx="168">
                  <c:v>0.14000000000000001</c:v>
                </c:pt>
                <c:pt idx="169">
                  <c:v>0.14099999999999999</c:v>
                </c:pt>
                <c:pt idx="170">
                  <c:v>0.14199999999999999</c:v>
                </c:pt>
                <c:pt idx="171">
                  <c:v>0.14199999999999999</c:v>
                </c:pt>
                <c:pt idx="172">
                  <c:v>0.14299999999999999</c:v>
                </c:pt>
                <c:pt idx="173">
                  <c:v>0.14299999999999999</c:v>
                </c:pt>
                <c:pt idx="174">
                  <c:v>0.14399999999999999</c:v>
                </c:pt>
                <c:pt idx="175">
                  <c:v>0.14499999999999999</c:v>
                </c:pt>
                <c:pt idx="176">
                  <c:v>0.14599999999999999</c:v>
                </c:pt>
                <c:pt idx="177">
                  <c:v>0.14599999999999999</c:v>
                </c:pt>
                <c:pt idx="178">
                  <c:v>0.14699999999999999</c:v>
                </c:pt>
                <c:pt idx="179">
                  <c:v>0.14799999999999999</c:v>
                </c:pt>
                <c:pt idx="180">
                  <c:v>0.14899999999999999</c:v>
                </c:pt>
                <c:pt idx="181">
                  <c:v>0.15</c:v>
                </c:pt>
                <c:pt idx="182">
                  <c:v>0.151</c:v>
                </c:pt>
                <c:pt idx="183">
                  <c:v>0.151</c:v>
                </c:pt>
                <c:pt idx="184">
                  <c:v>0.152</c:v>
                </c:pt>
                <c:pt idx="185">
                  <c:v>0.153</c:v>
                </c:pt>
                <c:pt idx="186">
                  <c:v>0.154</c:v>
                </c:pt>
                <c:pt idx="187">
                  <c:v>0.155</c:v>
                </c:pt>
                <c:pt idx="188">
                  <c:v>0.156</c:v>
                </c:pt>
                <c:pt idx="189">
                  <c:v>0.157</c:v>
                </c:pt>
                <c:pt idx="190">
                  <c:v>0.158</c:v>
                </c:pt>
                <c:pt idx="191">
                  <c:v>0.159</c:v>
                </c:pt>
                <c:pt idx="192">
                  <c:v>0.159</c:v>
                </c:pt>
                <c:pt idx="193">
                  <c:v>0.16</c:v>
                </c:pt>
                <c:pt idx="194">
                  <c:v>0.161</c:v>
                </c:pt>
                <c:pt idx="195">
                  <c:v>0.16200000000000001</c:v>
                </c:pt>
                <c:pt idx="196">
                  <c:v>0.16300000000000001</c:v>
                </c:pt>
                <c:pt idx="197">
                  <c:v>0.16300000000000001</c:v>
                </c:pt>
                <c:pt idx="198">
                  <c:v>0.16300000000000001</c:v>
                </c:pt>
                <c:pt idx="199">
                  <c:v>0.16400000000000001</c:v>
                </c:pt>
                <c:pt idx="200">
                  <c:v>0.16500000000000001</c:v>
                </c:pt>
                <c:pt idx="201">
                  <c:v>0.16600000000000001</c:v>
                </c:pt>
                <c:pt idx="202">
                  <c:v>0.16700000000000001</c:v>
                </c:pt>
                <c:pt idx="203">
                  <c:v>0.16800000000000001</c:v>
                </c:pt>
                <c:pt idx="204">
                  <c:v>0.16900000000000001</c:v>
                </c:pt>
                <c:pt idx="205">
                  <c:v>0.16900000000000001</c:v>
                </c:pt>
                <c:pt idx="206">
                  <c:v>0.17</c:v>
                </c:pt>
                <c:pt idx="207">
                  <c:v>0.17100000000000001</c:v>
                </c:pt>
                <c:pt idx="208">
                  <c:v>0.17199999999999999</c:v>
                </c:pt>
                <c:pt idx="209">
                  <c:v>0.17299999999999999</c:v>
                </c:pt>
                <c:pt idx="210">
                  <c:v>0.17399999999999999</c:v>
                </c:pt>
                <c:pt idx="211">
                  <c:v>0.17499999999999999</c:v>
                </c:pt>
                <c:pt idx="212">
                  <c:v>0.17599999999999999</c:v>
                </c:pt>
                <c:pt idx="213">
                  <c:v>0.17699999999999999</c:v>
                </c:pt>
                <c:pt idx="214">
                  <c:v>0.17699999999999999</c:v>
                </c:pt>
                <c:pt idx="215">
                  <c:v>0.17699999999999999</c:v>
                </c:pt>
                <c:pt idx="216">
                  <c:v>0.17799999999999999</c:v>
                </c:pt>
                <c:pt idx="217">
                  <c:v>0.17799999999999999</c:v>
                </c:pt>
                <c:pt idx="218">
                  <c:v>0.17899999999999999</c:v>
                </c:pt>
                <c:pt idx="219">
                  <c:v>0.18</c:v>
                </c:pt>
                <c:pt idx="220">
                  <c:v>0.18</c:v>
                </c:pt>
                <c:pt idx="221">
                  <c:v>0.18099999999999999</c:v>
                </c:pt>
                <c:pt idx="222">
                  <c:v>0.182</c:v>
                </c:pt>
                <c:pt idx="223">
                  <c:v>0.183</c:v>
                </c:pt>
                <c:pt idx="224">
                  <c:v>0.184</c:v>
                </c:pt>
                <c:pt idx="225">
                  <c:v>0.184</c:v>
                </c:pt>
                <c:pt idx="226">
                  <c:v>0.185</c:v>
                </c:pt>
                <c:pt idx="227">
                  <c:v>0.185</c:v>
                </c:pt>
                <c:pt idx="228">
                  <c:v>0.186</c:v>
                </c:pt>
                <c:pt idx="229">
                  <c:v>0.187</c:v>
                </c:pt>
                <c:pt idx="230">
                  <c:v>0.188</c:v>
                </c:pt>
                <c:pt idx="231">
                  <c:v>0.189</c:v>
                </c:pt>
                <c:pt idx="232">
                  <c:v>0.19</c:v>
                </c:pt>
                <c:pt idx="233">
                  <c:v>0.191</c:v>
                </c:pt>
                <c:pt idx="234">
                  <c:v>0.192</c:v>
                </c:pt>
                <c:pt idx="235">
                  <c:v>0.193</c:v>
                </c:pt>
                <c:pt idx="236">
                  <c:v>0.19400000000000001</c:v>
                </c:pt>
                <c:pt idx="237">
                  <c:v>0.19400000000000001</c:v>
                </c:pt>
                <c:pt idx="238">
                  <c:v>0.19500000000000001</c:v>
                </c:pt>
                <c:pt idx="239">
                  <c:v>0.19500000000000001</c:v>
                </c:pt>
                <c:pt idx="240">
                  <c:v>0.19500000000000001</c:v>
                </c:pt>
                <c:pt idx="241">
                  <c:v>0.19600000000000001</c:v>
                </c:pt>
                <c:pt idx="242">
                  <c:v>0.19700000000000001</c:v>
                </c:pt>
                <c:pt idx="243">
                  <c:v>0.19800000000000001</c:v>
                </c:pt>
                <c:pt idx="244">
                  <c:v>0.19900000000000001</c:v>
                </c:pt>
                <c:pt idx="245">
                  <c:v>0.19900000000000001</c:v>
                </c:pt>
                <c:pt idx="246">
                  <c:v>0.19900000000000001</c:v>
                </c:pt>
                <c:pt idx="247">
                  <c:v>0.2</c:v>
                </c:pt>
                <c:pt idx="248">
                  <c:v>0.20100000000000001</c:v>
                </c:pt>
                <c:pt idx="249">
                  <c:v>0.20200000000000001</c:v>
                </c:pt>
                <c:pt idx="250">
                  <c:v>0.20300000000000001</c:v>
                </c:pt>
                <c:pt idx="251">
                  <c:v>0.20399999999999999</c:v>
                </c:pt>
                <c:pt idx="252">
                  <c:v>0.20399999999999999</c:v>
                </c:pt>
                <c:pt idx="253">
                  <c:v>0.20399999999999999</c:v>
                </c:pt>
                <c:pt idx="254">
                  <c:v>0.20499999999999999</c:v>
                </c:pt>
                <c:pt idx="255">
                  <c:v>0.20599999999999999</c:v>
                </c:pt>
                <c:pt idx="256">
                  <c:v>0.20699999999999999</c:v>
                </c:pt>
                <c:pt idx="257">
                  <c:v>0.20799999999999999</c:v>
                </c:pt>
                <c:pt idx="258">
                  <c:v>0.20899999999999999</c:v>
                </c:pt>
                <c:pt idx="259">
                  <c:v>0.21</c:v>
                </c:pt>
                <c:pt idx="260">
                  <c:v>0.21099999999999999</c:v>
                </c:pt>
                <c:pt idx="261">
                  <c:v>0.21199999999999999</c:v>
                </c:pt>
                <c:pt idx="262">
                  <c:v>0.21299999999999999</c:v>
                </c:pt>
                <c:pt idx="263">
                  <c:v>0.21299999999999999</c:v>
                </c:pt>
                <c:pt idx="264">
                  <c:v>0.214</c:v>
                </c:pt>
                <c:pt idx="265">
                  <c:v>0.215</c:v>
                </c:pt>
                <c:pt idx="266">
                  <c:v>0.215</c:v>
                </c:pt>
                <c:pt idx="267">
                  <c:v>0.215</c:v>
                </c:pt>
                <c:pt idx="268">
                  <c:v>0.216</c:v>
                </c:pt>
                <c:pt idx="269">
                  <c:v>0.217</c:v>
                </c:pt>
                <c:pt idx="270">
                  <c:v>0.217</c:v>
                </c:pt>
                <c:pt idx="271">
                  <c:v>0.218</c:v>
                </c:pt>
                <c:pt idx="272">
                  <c:v>0.219</c:v>
                </c:pt>
                <c:pt idx="273">
                  <c:v>0.22</c:v>
                </c:pt>
                <c:pt idx="274">
                  <c:v>0.221</c:v>
                </c:pt>
                <c:pt idx="275">
                  <c:v>0.222</c:v>
                </c:pt>
                <c:pt idx="276">
                  <c:v>0.222</c:v>
                </c:pt>
                <c:pt idx="277">
                  <c:v>0.223</c:v>
                </c:pt>
                <c:pt idx="278">
                  <c:v>0.224</c:v>
                </c:pt>
                <c:pt idx="279">
                  <c:v>0.22500000000000001</c:v>
                </c:pt>
                <c:pt idx="280">
                  <c:v>0.22600000000000001</c:v>
                </c:pt>
                <c:pt idx="281">
                  <c:v>0.22700000000000001</c:v>
                </c:pt>
                <c:pt idx="282">
                  <c:v>0.22800000000000001</c:v>
                </c:pt>
                <c:pt idx="283">
                  <c:v>0.22900000000000001</c:v>
                </c:pt>
                <c:pt idx="284">
                  <c:v>0.23</c:v>
                </c:pt>
                <c:pt idx="285">
                  <c:v>0.23</c:v>
                </c:pt>
                <c:pt idx="286">
                  <c:v>0.23</c:v>
                </c:pt>
                <c:pt idx="287">
                  <c:v>0.23100000000000001</c:v>
                </c:pt>
                <c:pt idx="288">
                  <c:v>0.23200000000000001</c:v>
                </c:pt>
                <c:pt idx="289">
                  <c:v>0.23300000000000001</c:v>
                </c:pt>
                <c:pt idx="290">
                  <c:v>0.23400000000000001</c:v>
                </c:pt>
                <c:pt idx="291">
                  <c:v>0.23499999999999999</c:v>
                </c:pt>
                <c:pt idx="292">
                  <c:v>0.23599999999999999</c:v>
                </c:pt>
                <c:pt idx="293">
                  <c:v>0.23599999999999999</c:v>
                </c:pt>
                <c:pt idx="294">
                  <c:v>0.23699999999999999</c:v>
                </c:pt>
                <c:pt idx="295">
                  <c:v>0.23799999999999999</c:v>
                </c:pt>
                <c:pt idx="296">
                  <c:v>0.23899999999999999</c:v>
                </c:pt>
                <c:pt idx="297">
                  <c:v>0.24</c:v>
                </c:pt>
                <c:pt idx="298">
                  <c:v>0.24</c:v>
                </c:pt>
                <c:pt idx="299">
                  <c:v>0.24099999999999999</c:v>
                </c:pt>
                <c:pt idx="300">
                  <c:v>0.24199999999999999</c:v>
                </c:pt>
                <c:pt idx="301">
                  <c:v>0.24199999999999999</c:v>
                </c:pt>
                <c:pt idx="302">
                  <c:v>0.24299999999999999</c:v>
                </c:pt>
                <c:pt idx="303">
                  <c:v>0.24399999999999999</c:v>
                </c:pt>
                <c:pt idx="304">
                  <c:v>0.245</c:v>
                </c:pt>
                <c:pt idx="305">
                  <c:v>0.246</c:v>
                </c:pt>
                <c:pt idx="306">
                  <c:v>0.247</c:v>
                </c:pt>
                <c:pt idx="307">
                  <c:v>0.248</c:v>
                </c:pt>
                <c:pt idx="308">
                  <c:v>0.249</c:v>
                </c:pt>
                <c:pt idx="309">
                  <c:v>0.25</c:v>
                </c:pt>
                <c:pt idx="310">
                  <c:v>0.251</c:v>
                </c:pt>
                <c:pt idx="311">
                  <c:v>0.252</c:v>
                </c:pt>
                <c:pt idx="312">
                  <c:v>0.253</c:v>
                </c:pt>
                <c:pt idx="313">
                  <c:v>0.254</c:v>
                </c:pt>
                <c:pt idx="314">
                  <c:v>0.255</c:v>
                </c:pt>
                <c:pt idx="315">
                  <c:v>0.25600000000000001</c:v>
                </c:pt>
                <c:pt idx="316">
                  <c:v>0.25600000000000001</c:v>
                </c:pt>
                <c:pt idx="317">
                  <c:v>0.25600000000000001</c:v>
                </c:pt>
                <c:pt idx="318">
                  <c:v>0.25700000000000001</c:v>
                </c:pt>
                <c:pt idx="319">
                  <c:v>0.25800000000000001</c:v>
                </c:pt>
                <c:pt idx="320">
                  <c:v>0.25900000000000001</c:v>
                </c:pt>
                <c:pt idx="321">
                  <c:v>0.26</c:v>
                </c:pt>
                <c:pt idx="322">
                  <c:v>0.26100000000000001</c:v>
                </c:pt>
                <c:pt idx="323">
                  <c:v>0.26200000000000001</c:v>
                </c:pt>
                <c:pt idx="324">
                  <c:v>0.26300000000000001</c:v>
                </c:pt>
                <c:pt idx="325">
                  <c:v>0.26300000000000001</c:v>
                </c:pt>
                <c:pt idx="326">
                  <c:v>0.26300000000000001</c:v>
                </c:pt>
                <c:pt idx="327">
                  <c:v>0.26400000000000001</c:v>
                </c:pt>
                <c:pt idx="328">
                  <c:v>0.26500000000000001</c:v>
                </c:pt>
                <c:pt idx="329">
                  <c:v>0.26600000000000001</c:v>
                </c:pt>
                <c:pt idx="330">
                  <c:v>0.26700000000000002</c:v>
                </c:pt>
                <c:pt idx="331">
                  <c:v>0.26800000000000002</c:v>
                </c:pt>
                <c:pt idx="332">
                  <c:v>0.26800000000000002</c:v>
                </c:pt>
                <c:pt idx="333">
                  <c:v>0.26900000000000002</c:v>
                </c:pt>
                <c:pt idx="334">
                  <c:v>0.27</c:v>
                </c:pt>
                <c:pt idx="335">
                  <c:v>0.27100000000000002</c:v>
                </c:pt>
                <c:pt idx="336">
                  <c:v>0.27200000000000002</c:v>
                </c:pt>
                <c:pt idx="337">
                  <c:v>0.27200000000000002</c:v>
                </c:pt>
                <c:pt idx="338">
                  <c:v>0.27300000000000002</c:v>
                </c:pt>
                <c:pt idx="339">
                  <c:v>0.27400000000000002</c:v>
                </c:pt>
                <c:pt idx="340">
                  <c:v>0.27400000000000002</c:v>
                </c:pt>
                <c:pt idx="341">
                  <c:v>0.27500000000000002</c:v>
                </c:pt>
                <c:pt idx="342">
                  <c:v>0.27600000000000002</c:v>
                </c:pt>
                <c:pt idx="343">
                  <c:v>0.27700000000000002</c:v>
                </c:pt>
                <c:pt idx="344">
                  <c:v>0.27800000000000002</c:v>
                </c:pt>
                <c:pt idx="345">
                  <c:v>0.27900000000000003</c:v>
                </c:pt>
                <c:pt idx="346">
                  <c:v>0.28000000000000003</c:v>
                </c:pt>
                <c:pt idx="347">
                  <c:v>0.28100000000000003</c:v>
                </c:pt>
                <c:pt idx="348">
                  <c:v>0.28100000000000003</c:v>
                </c:pt>
                <c:pt idx="349">
                  <c:v>0.28199999999999997</c:v>
                </c:pt>
                <c:pt idx="350">
                  <c:v>0.28299999999999997</c:v>
                </c:pt>
                <c:pt idx="351">
                  <c:v>0.28399999999999997</c:v>
                </c:pt>
                <c:pt idx="352">
                  <c:v>0.28499999999999998</c:v>
                </c:pt>
                <c:pt idx="353">
                  <c:v>0.28499999999999998</c:v>
                </c:pt>
                <c:pt idx="354">
                  <c:v>0.28599999999999998</c:v>
                </c:pt>
                <c:pt idx="355">
                  <c:v>0.28699999999999998</c:v>
                </c:pt>
                <c:pt idx="356">
                  <c:v>0.28799999999999998</c:v>
                </c:pt>
                <c:pt idx="357">
                  <c:v>0.28899999999999998</c:v>
                </c:pt>
                <c:pt idx="358">
                  <c:v>0.28899999999999998</c:v>
                </c:pt>
                <c:pt idx="359">
                  <c:v>0.28999999999999998</c:v>
                </c:pt>
                <c:pt idx="360">
                  <c:v>0.29099999999999998</c:v>
                </c:pt>
                <c:pt idx="361">
                  <c:v>0.29199999999999998</c:v>
                </c:pt>
                <c:pt idx="362">
                  <c:v>0.29299999999999998</c:v>
                </c:pt>
                <c:pt idx="363">
                  <c:v>0.29399999999999998</c:v>
                </c:pt>
                <c:pt idx="364">
                  <c:v>0.29399999999999998</c:v>
                </c:pt>
                <c:pt idx="365">
                  <c:v>0.29499999999999998</c:v>
                </c:pt>
                <c:pt idx="366">
                  <c:v>0.29599999999999999</c:v>
                </c:pt>
                <c:pt idx="367">
                  <c:v>0.29699999999999999</c:v>
                </c:pt>
                <c:pt idx="368">
                  <c:v>0.29799999999999999</c:v>
                </c:pt>
                <c:pt idx="369">
                  <c:v>0.29899999999999999</c:v>
                </c:pt>
                <c:pt idx="370">
                  <c:v>0.3</c:v>
                </c:pt>
                <c:pt idx="371">
                  <c:v>0.30099999999999999</c:v>
                </c:pt>
                <c:pt idx="372">
                  <c:v>0.30099999999999999</c:v>
                </c:pt>
                <c:pt idx="373">
                  <c:v>0.30199999999999999</c:v>
                </c:pt>
                <c:pt idx="374">
                  <c:v>0.30299999999999999</c:v>
                </c:pt>
                <c:pt idx="375">
                  <c:v>0.30399999999999999</c:v>
                </c:pt>
                <c:pt idx="376">
                  <c:v>0.30499999999999999</c:v>
                </c:pt>
                <c:pt idx="377">
                  <c:v>0.30599999999999999</c:v>
                </c:pt>
                <c:pt idx="378">
                  <c:v>0.307</c:v>
                </c:pt>
                <c:pt idx="379">
                  <c:v>0.308</c:v>
                </c:pt>
                <c:pt idx="380">
                  <c:v>0.309</c:v>
                </c:pt>
                <c:pt idx="381">
                  <c:v>0.31</c:v>
                </c:pt>
                <c:pt idx="382">
                  <c:v>0.31</c:v>
                </c:pt>
                <c:pt idx="383">
                  <c:v>0.311</c:v>
                </c:pt>
                <c:pt idx="384">
                  <c:v>0.312</c:v>
                </c:pt>
                <c:pt idx="385">
                  <c:v>0.313</c:v>
                </c:pt>
                <c:pt idx="386">
                  <c:v>0.314</c:v>
                </c:pt>
                <c:pt idx="387">
                  <c:v>0.315</c:v>
                </c:pt>
                <c:pt idx="388">
                  <c:v>0.316</c:v>
                </c:pt>
                <c:pt idx="389">
                  <c:v>0.317</c:v>
                </c:pt>
                <c:pt idx="390">
                  <c:v>0.318</c:v>
                </c:pt>
                <c:pt idx="391">
                  <c:v>0.31900000000000001</c:v>
                </c:pt>
                <c:pt idx="392">
                  <c:v>0.32</c:v>
                </c:pt>
                <c:pt idx="393">
                  <c:v>0.32100000000000001</c:v>
                </c:pt>
                <c:pt idx="394">
                  <c:v>0.32200000000000001</c:v>
                </c:pt>
                <c:pt idx="395">
                  <c:v>0.32300000000000001</c:v>
                </c:pt>
                <c:pt idx="396">
                  <c:v>0.32400000000000001</c:v>
                </c:pt>
                <c:pt idx="397">
                  <c:v>0.32400000000000001</c:v>
                </c:pt>
                <c:pt idx="398">
                  <c:v>0.32500000000000001</c:v>
                </c:pt>
                <c:pt idx="399">
                  <c:v>0.32600000000000001</c:v>
                </c:pt>
                <c:pt idx="400">
                  <c:v>0.32700000000000001</c:v>
                </c:pt>
                <c:pt idx="401">
                  <c:v>0.32800000000000001</c:v>
                </c:pt>
                <c:pt idx="402">
                  <c:v>0.32900000000000001</c:v>
                </c:pt>
                <c:pt idx="403">
                  <c:v>0.33</c:v>
                </c:pt>
                <c:pt idx="404">
                  <c:v>0.33</c:v>
                </c:pt>
                <c:pt idx="405">
                  <c:v>0.33100000000000002</c:v>
                </c:pt>
                <c:pt idx="406">
                  <c:v>0.33100000000000002</c:v>
                </c:pt>
                <c:pt idx="407">
                  <c:v>0.33100000000000002</c:v>
                </c:pt>
                <c:pt idx="408">
                  <c:v>0.33200000000000002</c:v>
                </c:pt>
                <c:pt idx="409">
                  <c:v>0.33300000000000002</c:v>
                </c:pt>
                <c:pt idx="410">
                  <c:v>0.33400000000000002</c:v>
                </c:pt>
                <c:pt idx="411">
                  <c:v>0.33500000000000002</c:v>
                </c:pt>
                <c:pt idx="412">
                  <c:v>0.33600000000000002</c:v>
                </c:pt>
                <c:pt idx="413">
                  <c:v>0.33600000000000002</c:v>
                </c:pt>
                <c:pt idx="414">
                  <c:v>0.33600000000000002</c:v>
                </c:pt>
                <c:pt idx="415">
                  <c:v>0.33700000000000002</c:v>
                </c:pt>
                <c:pt idx="416">
                  <c:v>0.33800000000000002</c:v>
                </c:pt>
                <c:pt idx="417">
                  <c:v>0.33900000000000002</c:v>
                </c:pt>
                <c:pt idx="418">
                  <c:v>0.34</c:v>
                </c:pt>
                <c:pt idx="419">
                  <c:v>0.34100000000000003</c:v>
                </c:pt>
                <c:pt idx="420">
                  <c:v>0.34200000000000003</c:v>
                </c:pt>
                <c:pt idx="421">
                  <c:v>0.34300000000000003</c:v>
                </c:pt>
                <c:pt idx="422">
                  <c:v>0.34399999999999997</c:v>
                </c:pt>
                <c:pt idx="423">
                  <c:v>0.34499999999999997</c:v>
                </c:pt>
                <c:pt idx="424">
                  <c:v>0.34599999999999997</c:v>
                </c:pt>
                <c:pt idx="425">
                  <c:v>0.34699999999999998</c:v>
                </c:pt>
                <c:pt idx="426">
                  <c:v>0.34799999999999998</c:v>
                </c:pt>
                <c:pt idx="427">
                  <c:v>0.34899999999999998</c:v>
                </c:pt>
                <c:pt idx="428">
                  <c:v>0.35</c:v>
                </c:pt>
                <c:pt idx="429">
                  <c:v>0.35</c:v>
                </c:pt>
                <c:pt idx="430">
                  <c:v>0.35099999999999998</c:v>
                </c:pt>
                <c:pt idx="431">
                  <c:v>0.35199999999999998</c:v>
                </c:pt>
                <c:pt idx="432">
                  <c:v>0.35299999999999998</c:v>
                </c:pt>
                <c:pt idx="433">
                  <c:v>0.35299999999999998</c:v>
                </c:pt>
                <c:pt idx="434">
                  <c:v>0.35399999999999998</c:v>
                </c:pt>
                <c:pt idx="435">
                  <c:v>0.35499999999999998</c:v>
                </c:pt>
                <c:pt idx="436">
                  <c:v>0.35599999999999998</c:v>
                </c:pt>
                <c:pt idx="437">
                  <c:v>0.35699999999999998</c:v>
                </c:pt>
                <c:pt idx="438">
                  <c:v>0.35799999999999998</c:v>
                </c:pt>
                <c:pt idx="439">
                  <c:v>0.35899999999999999</c:v>
                </c:pt>
                <c:pt idx="440">
                  <c:v>0.35899999999999999</c:v>
                </c:pt>
                <c:pt idx="441">
                  <c:v>0.36</c:v>
                </c:pt>
                <c:pt idx="442">
                  <c:v>0.36099999999999999</c:v>
                </c:pt>
                <c:pt idx="443">
                  <c:v>0.36199999999999999</c:v>
                </c:pt>
                <c:pt idx="444">
                  <c:v>0.36299999999999999</c:v>
                </c:pt>
                <c:pt idx="445">
                  <c:v>0.36399999999999999</c:v>
                </c:pt>
                <c:pt idx="446">
                  <c:v>0.36399999999999999</c:v>
                </c:pt>
                <c:pt idx="447">
                  <c:v>0.36499999999999999</c:v>
                </c:pt>
                <c:pt idx="448">
                  <c:v>0.36499999999999999</c:v>
                </c:pt>
                <c:pt idx="449">
                  <c:v>0.36499999999999999</c:v>
                </c:pt>
                <c:pt idx="450">
                  <c:v>0.36499999999999999</c:v>
                </c:pt>
                <c:pt idx="451">
                  <c:v>0.36599999999999999</c:v>
                </c:pt>
                <c:pt idx="452">
                  <c:v>0.36599999999999999</c:v>
                </c:pt>
                <c:pt idx="453">
                  <c:v>0.36699999999999999</c:v>
                </c:pt>
                <c:pt idx="454">
                  <c:v>0.36799999999999999</c:v>
                </c:pt>
                <c:pt idx="455">
                  <c:v>0.36799999999999999</c:v>
                </c:pt>
                <c:pt idx="456">
                  <c:v>0.36899999999999999</c:v>
                </c:pt>
                <c:pt idx="457">
                  <c:v>0.37</c:v>
                </c:pt>
                <c:pt idx="458">
                  <c:v>0.37</c:v>
                </c:pt>
                <c:pt idx="459">
                  <c:v>0.37</c:v>
                </c:pt>
                <c:pt idx="460">
                  <c:v>0.37</c:v>
                </c:pt>
                <c:pt idx="461">
                  <c:v>0.371</c:v>
                </c:pt>
                <c:pt idx="462">
                  <c:v>0.371</c:v>
                </c:pt>
                <c:pt idx="463">
                  <c:v>0.372</c:v>
                </c:pt>
                <c:pt idx="464">
                  <c:v>0.372</c:v>
                </c:pt>
                <c:pt idx="465">
                  <c:v>0.373</c:v>
                </c:pt>
                <c:pt idx="466">
                  <c:v>0.374</c:v>
                </c:pt>
                <c:pt idx="467">
                  <c:v>0.375</c:v>
                </c:pt>
                <c:pt idx="468">
                  <c:v>0.376</c:v>
                </c:pt>
                <c:pt idx="469">
                  <c:v>0.376</c:v>
                </c:pt>
                <c:pt idx="470">
                  <c:v>0.376</c:v>
                </c:pt>
                <c:pt idx="471">
                  <c:v>0.377</c:v>
                </c:pt>
                <c:pt idx="472">
                  <c:v>0.378</c:v>
                </c:pt>
                <c:pt idx="473">
                  <c:v>0.379</c:v>
                </c:pt>
                <c:pt idx="474">
                  <c:v>0.379</c:v>
                </c:pt>
                <c:pt idx="475">
                  <c:v>0.38</c:v>
                </c:pt>
                <c:pt idx="476">
                  <c:v>0.38100000000000001</c:v>
                </c:pt>
                <c:pt idx="477">
                  <c:v>0.38200000000000001</c:v>
                </c:pt>
                <c:pt idx="478">
                  <c:v>0.38300000000000001</c:v>
                </c:pt>
                <c:pt idx="479">
                  <c:v>0.38400000000000001</c:v>
                </c:pt>
                <c:pt idx="480">
                  <c:v>0.38500000000000001</c:v>
                </c:pt>
                <c:pt idx="481">
                  <c:v>0.38600000000000001</c:v>
                </c:pt>
                <c:pt idx="482">
                  <c:v>0.38700000000000001</c:v>
                </c:pt>
                <c:pt idx="483">
                  <c:v>0.38800000000000001</c:v>
                </c:pt>
                <c:pt idx="484">
                  <c:v>0.38800000000000001</c:v>
                </c:pt>
                <c:pt idx="485">
                  <c:v>0.38900000000000001</c:v>
                </c:pt>
                <c:pt idx="486">
                  <c:v>0.39</c:v>
                </c:pt>
                <c:pt idx="487">
                  <c:v>0.39100000000000001</c:v>
                </c:pt>
                <c:pt idx="488">
                  <c:v>0.39200000000000002</c:v>
                </c:pt>
                <c:pt idx="489">
                  <c:v>0.39300000000000002</c:v>
                </c:pt>
                <c:pt idx="490">
                  <c:v>0.39300000000000002</c:v>
                </c:pt>
                <c:pt idx="491">
                  <c:v>0.39400000000000002</c:v>
                </c:pt>
                <c:pt idx="492">
                  <c:v>0.39500000000000002</c:v>
                </c:pt>
                <c:pt idx="493">
                  <c:v>0.39600000000000002</c:v>
                </c:pt>
                <c:pt idx="494">
                  <c:v>0.39700000000000002</c:v>
                </c:pt>
                <c:pt idx="495">
                  <c:v>0.39800000000000002</c:v>
                </c:pt>
                <c:pt idx="496">
                  <c:v>0.39800000000000002</c:v>
                </c:pt>
                <c:pt idx="497">
                  <c:v>0.39800000000000002</c:v>
                </c:pt>
                <c:pt idx="498">
                  <c:v>0.39900000000000002</c:v>
                </c:pt>
                <c:pt idx="499">
                  <c:v>0.39900000000000002</c:v>
                </c:pt>
                <c:pt idx="500">
                  <c:v>0.4</c:v>
                </c:pt>
                <c:pt idx="501">
                  <c:v>0.4</c:v>
                </c:pt>
                <c:pt idx="502">
                  <c:v>0.4</c:v>
                </c:pt>
                <c:pt idx="503">
                  <c:v>0.40100000000000002</c:v>
                </c:pt>
                <c:pt idx="504">
                  <c:v>0.40100000000000002</c:v>
                </c:pt>
                <c:pt idx="505">
                  <c:v>0.40200000000000002</c:v>
                </c:pt>
                <c:pt idx="506">
                  <c:v>0.40300000000000002</c:v>
                </c:pt>
                <c:pt idx="507">
                  <c:v>0.40400000000000003</c:v>
                </c:pt>
                <c:pt idx="508">
                  <c:v>0.40400000000000003</c:v>
                </c:pt>
                <c:pt idx="509">
                  <c:v>0.40500000000000003</c:v>
                </c:pt>
                <c:pt idx="510">
                  <c:v>0.40600000000000003</c:v>
                </c:pt>
                <c:pt idx="511">
                  <c:v>0.40600000000000003</c:v>
                </c:pt>
                <c:pt idx="512">
                  <c:v>0.40699999999999997</c:v>
                </c:pt>
                <c:pt idx="513">
                  <c:v>0.40799999999999997</c:v>
                </c:pt>
                <c:pt idx="514">
                  <c:v>0.40799999999999997</c:v>
                </c:pt>
                <c:pt idx="515">
                  <c:v>0.40899999999999997</c:v>
                </c:pt>
                <c:pt idx="516">
                  <c:v>0.41</c:v>
                </c:pt>
                <c:pt idx="517">
                  <c:v>0.41099999999999998</c:v>
                </c:pt>
                <c:pt idx="518">
                  <c:v>0.41199999999999998</c:v>
                </c:pt>
                <c:pt idx="519">
                  <c:v>0.41299999999999998</c:v>
                </c:pt>
                <c:pt idx="520">
                  <c:v>0.41399999999999998</c:v>
                </c:pt>
                <c:pt idx="521">
                  <c:v>0.41499999999999998</c:v>
                </c:pt>
                <c:pt idx="522">
                  <c:v>0.41499999999999998</c:v>
                </c:pt>
                <c:pt idx="523">
                  <c:v>0.41599999999999998</c:v>
                </c:pt>
                <c:pt idx="524">
                  <c:v>0.41699999999999998</c:v>
                </c:pt>
                <c:pt idx="525">
                  <c:v>0.41799999999999998</c:v>
                </c:pt>
                <c:pt idx="526">
                  <c:v>0.41899999999999998</c:v>
                </c:pt>
                <c:pt idx="527">
                  <c:v>0.42</c:v>
                </c:pt>
                <c:pt idx="528">
                  <c:v>0.42099999999999999</c:v>
                </c:pt>
                <c:pt idx="529">
                  <c:v>0.42199999999999999</c:v>
                </c:pt>
                <c:pt idx="530">
                  <c:v>0.42299999999999999</c:v>
                </c:pt>
                <c:pt idx="531">
                  <c:v>0.42399999999999999</c:v>
                </c:pt>
                <c:pt idx="532">
                  <c:v>0.42399999999999999</c:v>
                </c:pt>
                <c:pt idx="533">
                  <c:v>0.42499999999999999</c:v>
                </c:pt>
                <c:pt idx="534">
                  <c:v>0.42599999999999999</c:v>
                </c:pt>
                <c:pt idx="535">
                  <c:v>0.42699999999999999</c:v>
                </c:pt>
                <c:pt idx="536">
                  <c:v>0.42799999999999999</c:v>
                </c:pt>
                <c:pt idx="537">
                  <c:v>0.42799999999999999</c:v>
                </c:pt>
                <c:pt idx="538">
                  <c:v>0.42899999999999999</c:v>
                </c:pt>
                <c:pt idx="539">
                  <c:v>0.43</c:v>
                </c:pt>
                <c:pt idx="540">
                  <c:v>0.43099999999999999</c:v>
                </c:pt>
                <c:pt idx="541">
                  <c:v>0.432</c:v>
                </c:pt>
                <c:pt idx="542">
                  <c:v>0.432</c:v>
                </c:pt>
                <c:pt idx="543">
                  <c:v>0.433</c:v>
                </c:pt>
                <c:pt idx="544">
                  <c:v>0.434</c:v>
                </c:pt>
                <c:pt idx="545">
                  <c:v>0.434</c:v>
                </c:pt>
                <c:pt idx="546">
                  <c:v>0.435</c:v>
                </c:pt>
                <c:pt idx="547">
                  <c:v>0.436</c:v>
                </c:pt>
                <c:pt idx="548">
                  <c:v>0.437</c:v>
                </c:pt>
                <c:pt idx="549">
                  <c:v>0.437</c:v>
                </c:pt>
                <c:pt idx="550">
                  <c:v>0.437</c:v>
                </c:pt>
                <c:pt idx="551">
                  <c:v>0.438</c:v>
                </c:pt>
                <c:pt idx="552">
                  <c:v>0.439</c:v>
                </c:pt>
                <c:pt idx="553">
                  <c:v>0.44</c:v>
                </c:pt>
                <c:pt idx="554">
                  <c:v>0.441</c:v>
                </c:pt>
                <c:pt idx="555">
                  <c:v>0.442</c:v>
                </c:pt>
                <c:pt idx="556">
                  <c:v>0.443</c:v>
                </c:pt>
                <c:pt idx="557">
                  <c:v>0.44400000000000001</c:v>
                </c:pt>
                <c:pt idx="558">
                  <c:v>0.44400000000000001</c:v>
                </c:pt>
                <c:pt idx="559">
                  <c:v>0.44500000000000001</c:v>
                </c:pt>
                <c:pt idx="560">
                  <c:v>0.44600000000000001</c:v>
                </c:pt>
                <c:pt idx="561">
                  <c:v>0.44700000000000001</c:v>
                </c:pt>
                <c:pt idx="562">
                  <c:v>0.44800000000000001</c:v>
                </c:pt>
                <c:pt idx="563">
                  <c:v>0.44900000000000001</c:v>
                </c:pt>
                <c:pt idx="564">
                  <c:v>0.45</c:v>
                </c:pt>
                <c:pt idx="565">
                  <c:v>0.45100000000000001</c:v>
                </c:pt>
                <c:pt idx="566">
                  <c:v>0.45200000000000001</c:v>
                </c:pt>
                <c:pt idx="567">
                  <c:v>0.45300000000000001</c:v>
                </c:pt>
                <c:pt idx="568">
                  <c:v>0.45400000000000001</c:v>
                </c:pt>
                <c:pt idx="569">
                  <c:v>0.45500000000000002</c:v>
                </c:pt>
                <c:pt idx="570">
                  <c:v>0.45500000000000002</c:v>
                </c:pt>
                <c:pt idx="571">
                  <c:v>0.45600000000000002</c:v>
                </c:pt>
                <c:pt idx="572">
                  <c:v>0.45600000000000002</c:v>
                </c:pt>
                <c:pt idx="573">
                  <c:v>0.45700000000000002</c:v>
                </c:pt>
                <c:pt idx="574">
                  <c:v>0.45800000000000002</c:v>
                </c:pt>
                <c:pt idx="575">
                  <c:v>0.45900000000000002</c:v>
                </c:pt>
                <c:pt idx="576">
                  <c:v>0.45900000000000002</c:v>
                </c:pt>
                <c:pt idx="577">
                  <c:v>0.45900000000000002</c:v>
                </c:pt>
                <c:pt idx="578">
                  <c:v>0.45900000000000002</c:v>
                </c:pt>
                <c:pt idx="579">
                  <c:v>0.46</c:v>
                </c:pt>
                <c:pt idx="580">
                  <c:v>0.46100000000000002</c:v>
                </c:pt>
                <c:pt idx="581">
                  <c:v>0.46200000000000002</c:v>
                </c:pt>
                <c:pt idx="582">
                  <c:v>0.46300000000000002</c:v>
                </c:pt>
                <c:pt idx="583">
                  <c:v>0.46400000000000002</c:v>
                </c:pt>
                <c:pt idx="584">
                  <c:v>0.46500000000000002</c:v>
                </c:pt>
                <c:pt idx="585">
                  <c:v>0.46600000000000003</c:v>
                </c:pt>
                <c:pt idx="586">
                  <c:v>0.46700000000000003</c:v>
                </c:pt>
                <c:pt idx="587">
                  <c:v>0.46700000000000003</c:v>
                </c:pt>
                <c:pt idx="588">
                  <c:v>0.46800000000000003</c:v>
                </c:pt>
                <c:pt idx="589">
                  <c:v>0.46800000000000003</c:v>
                </c:pt>
                <c:pt idx="590">
                  <c:v>0.46899999999999997</c:v>
                </c:pt>
                <c:pt idx="591">
                  <c:v>0.47</c:v>
                </c:pt>
                <c:pt idx="592">
                  <c:v>0.47099999999999997</c:v>
                </c:pt>
                <c:pt idx="593">
                  <c:v>0.47199999999999998</c:v>
                </c:pt>
                <c:pt idx="594">
                  <c:v>0.47299999999999998</c:v>
                </c:pt>
                <c:pt idx="595">
                  <c:v>0.47399999999999998</c:v>
                </c:pt>
                <c:pt idx="596">
                  <c:v>0.47399999999999998</c:v>
                </c:pt>
                <c:pt idx="597">
                  <c:v>0.47499999999999998</c:v>
                </c:pt>
                <c:pt idx="598">
                  <c:v>0.47599999999999998</c:v>
                </c:pt>
                <c:pt idx="599">
                  <c:v>0.47699999999999998</c:v>
                </c:pt>
                <c:pt idx="600">
                  <c:v>0.47799999999999998</c:v>
                </c:pt>
                <c:pt idx="601">
                  <c:v>0.47799999999999998</c:v>
                </c:pt>
                <c:pt idx="602">
                  <c:v>0.47899999999999998</c:v>
                </c:pt>
                <c:pt idx="603">
                  <c:v>0.48</c:v>
                </c:pt>
                <c:pt idx="604">
                  <c:v>0.48099999999999998</c:v>
                </c:pt>
                <c:pt idx="605">
                  <c:v>0.48199999999999998</c:v>
                </c:pt>
                <c:pt idx="606">
                  <c:v>0.48299999999999998</c:v>
                </c:pt>
                <c:pt idx="607">
                  <c:v>0.48399999999999999</c:v>
                </c:pt>
                <c:pt idx="608">
                  <c:v>0.48499999999999999</c:v>
                </c:pt>
                <c:pt idx="609">
                  <c:v>0.48599999999999999</c:v>
                </c:pt>
                <c:pt idx="610">
                  <c:v>0.48699999999999999</c:v>
                </c:pt>
                <c:pt idx="611">
                  <c:v>0.48799999999999999</c:v>
                </c:pt>
                <c:pt idx="612">
                  <c:v>0.48899999999999999</c:v>
                </c:pt>
                <c:pt idx="613">
                  <c:v>0.49</c:v>
                </c:pt>
                <c:pt idx="614">
                  <c:v>0.49099999999999999</c:v>
                </c:pt>
                <c:pt idx="615">
                  <c:v>0.49199999999999999</c:v>
                </c:pt>
                <c:pt idx="616">
                  <c:v>0.49299999999999999</c:v>
                </c:pt>
                <c:pt idx="617">
                  <c:v>0.49399999999999999</c:v>
                </c:pt>
                <c:pt idx="618">
                  <c:v>0.495</c:v>
                </c:pt>
                <c:pt idx="619">
                  <c:v>0.496</c:v>
                </c:pt>
                <c:pt idx="620">
                  <c:v>0.496</c:v>
                </c:pt>
                <c:pt idx="621">
                  <c:v>0.497</c:v>
                </c:pt>
                <c:pt idx="622">
                  <c:v>0.498</c:v>
                </c:pt>
                <c:pt idx="623">
                  <c:v>0.499</c:v>
                </c:pt>
                <c:pt idx="624">
                  <c:v>0.5</c:v>
                </c:pt>
                <c:pt idx="625">
                  <c:v>0.501</c:v>
                </c:pt>
                <c:pt idx="626">
                  <c:v>0.502</c:v>
                </c:pt>
                <c:pt idx="627">
                  <c:v>0.503</c:v>
                </c:pt>
                <c:pt idx="628">
                  <c:v>0.504</c:v>
                </c:pt>
                <c:pt idx="629">
                  <c:v>0.504</c:v>
                </c:pt>
                <c:pt idx="630">
                  <c:v>0.505</c:v>
                </c:pt>
                <c:pt idx="631">
                  <c:v>0.50600000000000001</c:v>
                </c:pt>
                <c:pt idx="632">
                  <c:v>0.50700000000000001</c:v>
                </c:pt>
                <c:pt idx="633">
                  <c:v>0.50800000000000001</c:v>
                </c:pt>
                <c:pt idx="634">
                  <c:v>0.50900000000000001</c:v>
                </c:pt>
                <c:pt idx="635">
                  <c:v>0.51</c:v>
                </c:pt>
                <c:pt idx="636">
                  <c:v>0.51100000000000001</c:v>
                </c:pt>
                <c:pt idx="637">
                  <c:v>0.51100000000000001</c:v>
                </c:pt>
                <c:pt idx="638">
                  <c:v>0.51200000000000001</c:v>
                </c:pt>
                <c:pt idx="639">
                  <c:v>0.51300000000000001</c:v>
                </c:pt>
                <c:pt idx="640">
                  <c:v>0.51400000000000001</c:v>
                </c:pt>
                <c:pt idx="641">
                  <c:v>0.51500000000000001</c:v>
                </c:pt>
                <c:pt idx="642">
                  <c:v>0.51600000000000001</c:v>
                </c:pt>
                <c:pt idx="643">
                  <c:v>0.51700000000000002</c:v>
                </c:pt>
                <c:pt idx="644">
                  <c:v>0.51700000000000002</c:v>
                </c:pt>
                <c:pt idx="645">
                  <c:v>0.51800000000000002</c:v>
                </c:pt>
                <c:pt idx="646">
                  <c:v>0.51900000000000002</c:v>
                </c:pt>
                <c:pt idx="647">
                  <c:v>0.52</c:v>
                </c:pt>
                <c:pt idx="648">
                  <c:v>0.52100000000000002</c:v>
                </c:pt>
                <c:pt idx="649">
                  <c:v>0.52100000000000002</c:v>
                </c:pt>
                <c:pt idx="650">
                  <c:v>0.52200000000000002</c:v>
                </c:pt>
                <c:pt idx="651">
                  <c:v>0.52300000000000002</c:v>
                </c:pt>
                <c:pt idx="652">
                  <c:v>0.52300000000000002</c:v>
                </c:pt>
                <c:pt idx="653">
                  <c:v>0.52400000000000002</c:v>
                </c:pt>
                <c:pt idx="654">
                  <c:v>0.52500000000000002</c:v>
                </c:pt>
                <c:pt idx="655">
                  <c:v>0.52600000000000002</c:v>
                </c:pt>
                <c:pt idx="656">
                  <c:v>0.52700000000000002</c:v>
                </c:pt>
                <c:pt idx="657">
                  <c:v>0.52800000000000002</c:v>
                </c:pt>
                <c:pt idx="658">
                  <c:v>0.52800000000000002</c:v>
                </c:pt>
                <c:pt idx="659">
                  <c:v>0.52900000000000003</c:v>
                </c:pt>
                <c:pt idx="660">
                  <c:v>0.53</c:v>
                </c:pt>
                <c:pt idx="661">
                  <c:v>0.53100000000000003</c:v>
                </c:pt>
                <c:pt idx="662">
                  <c:v>0.53200000000000003</c:v>
                </c:pt>
                <c:pt idx="663">
                  <c:v>0.53300000000000003</c:v>
                </c:pt>
                <c:pt idx="664">
                  <c:v>0.53300000000000003</c:v>
                </c:pt>
                <c:pt idx="665">
                  <c:v>0.53400000000000003</c:v>
                </c:pt>
                <c:pt idx="666">
                  <c:v>0.53500000000000003</c:v>
                </c:pt>
                <c:pt idx="667">
                  <c:v>0.53600000000000003</c:v>
                </c:pt>
                <c:pt idx="668">
                  <c:v>0.53600000000000003</c:v>
                </c:pt>
                <c:pt idx="669">
                  <c:v>0.53700000000000003</c:v>
                </c:pt>
                <c:pt idx="670">
                  <c:v>0.53700000000000003</c:v>
                </c:pt>
                <c:pt idx="671">
                  <c:v>0.53800000000000003</c:v>
                </c:pt>
                <c:pt idx="672">
                  <c:v>0.53800000000000003</c:v>
                </c:pt>
                <c:pt idx="673">
                  <c:v>0.53900000000000003</c:v>
                </c:pt>
                <c:pt idx="674">
                  <c:v>0.54</c:v>
                </c:pt>
                <c:pt idx="675">
                  <c:v>0.54100000000000004</c:v>
                </c:pt>
                <c:pt idx="676">
                  <c:v>0.54100000000000004</c:v>
                </c:pt>
                <c:pt idx="677">
                  <c:v>0.54200000000000004</c:v>
                </c:pt>
                <c:pt idx="678">
                  <c:v>0.54300000000000004</c:v>
                </c:pt>
                <c:pt idx="679">
                  <c:v>0.54400000000000004</c:v>
                </c:pt>
                <c:pt idx="680">
                  <c:v>0.54500000000000004</c:v>
                </c:pt>
                <c:pt idx="681">
                  <c:v>0.54600000000000004</c:v>
                </c:pt>
                <c:pt idx="682">
                  <c:v>0.54700000000000004</c:v>
                </c:pt>
                <c:pt idx="683">
                  <c:v>0.54800000000000004</c:v>
                </c:pt>
                <c:pt idx="684">
                  <c:v>0.54900000000000004</c:v>
                </c:pt>
                <c:pt idx="685">
                  <c:v>0.54900000000000004</c:v>
                </c:pt>
                <c:pt idx="686">
                  <c:v>0.55000000000000004</c:v>
                </c:pt>
                <c:pt idx="687">
                  <c:v>0.55100000000000005</c:v>
                </c:pt>
                <c:pt idx="688">
                  <c:v>0.55100000000000005</c:v>
                </c:pt>
                <c:pt idx="689">
                  <c:v>0.55200000000000005</c:v>
                </c:pt>
                <c:pt idx="690">
                  <c:v>0.55200000000000005</c:v>
                </c:pt>
                <c:pt idx="691">
                  <c:v>0.55300000000000005</c:v>
                </c:pt>
                <c:pt idx="692">
                  <c:v>0.55400000000000005</c:v>
                </c:pt>
                <c:pt idx="693">
                  <c:v>0.55500000000000005</c:v>
                </c:pt>
                <c:pt idx="694">
                  <c:v>0.55600000000000005</c:v>
                </c:pt>
                <c:pt idx="695">
                  <c:v>0.55700000000000005</c:v>
                </c:pt>
                <c:pt idx="696">
                  <c:v>0.55700000000000005</c:v>
                </c:pt>
                <c:pt idx="697">
                  <c:v>0.55700000000000005</c:v>
                </c:pt>
                <c:pt idx="698">
                  <c:v>0.55700000000000005</c:v>
                </c:pt>
                <c:pt idx="699">
                  <c:v>0.55700000000000005</c:v>
                </c:pt>
                <c:pt idx="700">
                  <c:v>0.55800000000000005</c:v>
                </c:pt>
                <c:pt idx="701">
                  <c:v>0.55900000000000005</c:v>
                </c:pt>
                <c:pt idx="702">
                  <c:v>0.56000000000000005</c:v>
                </c:pt>
                <c:pt idx="703">
                  <c:v>0.56100000000000005</c:v>
                </c:pt>
                <c:pt idx="704">
                  <c:v>0.56200000000000006</c:v>
                </c:pt>
                <c:pt idx="705">
                  <c:v>0.56299999999999994</c:v>
                </c:pt>
                <c:pt idx="706">
                  <c:v>0.56399999999999995</c:v>
                </c:pt>
                <c:pt idx="707">
                  <c:v>0.56499999999999995</c:v>
                </c:pt>
                <c:pt idx="708">
                  <c:v>0.56499999999999995</c:v>
                </c:pt>
                <c:pt idx="709">
                  <c:v>0.56599999999999995</c:v>
                </c:pt>
                <c:pt idx="710">
                  <c:v>0.56699999999999995</c:v>
                </c:pt>
                <c:pt idx="711">
                  <c:v>0.56799999999999995</c:v>
                </c:pt>
                <c:pt idx="712">
                  <c:v>0.56899999999999995</c:v>
                </c:pt>
                <c:pt idx="713">
                  <c:v>0.56999999999999995</c:v>
                </c:pt>
                <c:pt idx="714">
                  <c:v>0.57099999999999995</c:v>
                </c:pt>
                <c:pt idx="715">
                  <c:v>0.57199999999999995</c:v>
                </c:pt>
                <c:pt idx="716">
                  <c:v>0.57199999999999995</c:v>
                </c:pt>
                <c:pt idx="717">
                  <c:v>0.57299999999999995</c:v>
                </c:pt>
                <c:pt idx="718">
                  <c:v>0.57399999999999995</c:v>
                </c:pt>
                <c:pt idx="719">
                  <c:v>0.57499999999999996</c:v>
                </c:pt>
                <c:pt idx="720">
                  <c:v>0.57599999999999996</c:v>
                </c:pt>
                <c:pt idx="721">
                  <c:v>0.57699999999999996</c:v>
                </c:pt>
                <c:pt idx="722">
                  <c:v>0.57799999999999996</c:v>
                </c:pt>
                <c:pt idx="723">
                  <c:v>0.57899999999999996</c:v>
                </c:pt>
                <c:pt idx="724">
                  <c:v>0.57999999999999996</c:v>
                </c:pt>
                <c:pt idx="725">
                  <c:v>0.58099999999999996</c:v>
                </c:pt>
                <c:pt idx="726">
                  <c:v>0.58199999999999996</c:v>
                </c:pt>
                <c:pt idx="727">
                  <c:v>0.58299999999999996</c:v>
                </c:pt>
                <c:pt idx="728">
                  <c:v>0.58299999999999996</c:v>
                </c:pt>
                <c:pt idx="729">
                  <c:v>0.58399999999999996</c:v>
                </c:pt>
                <c:pt idx="730">
                  <c:v>0.58499999999999996</c:v>
                </c:pt>
                <c:pt idx="731">
                  <c:v>0.58599999999999997</c:v>
                </c:pt>
                <c:pt idx="732">
                  <c:v>0.58699999999999997</c:v>
                </c:pt>
                <c:pt idx="733">
                  <c:v>0.58799999999999997</c:v>
                </c:pt>
                <c:pt idx="734">
                  <c:v>0.58899999999999997</c:v>
                </c:pt>
                <c:pt idx="735">
                  <c:v>0.59</c:v>
                </c:pt>
                <c:pt idx="736">
                  <c:v>0.59099999999999997</c:v>
                </c:pt>
                <c:pt idx="737">
                  <c:v>0.59199999999999997</c:v>
                </c:pt>
                <c:pt idx="738">
                  <c:v>0.59299999999999997</c:v>
                </c:pt>
                <c:pt idx="739">
                  <c:v>0.59399999999999997</c:v>
                </c:pt>
                <c:pt idx="740">
                  <c:v>0.59499999999999997</c:v>
                </c:pt>
                <c:pt idx="741">
                  <c:v>0.59499999999999997</c:v>
                </c:pt>
                <c:pt idx="742">
                  <c:v>0.59599999999999997</c:v>
                </c:pt>
                <c:pt idx="743">
                  <c:v>0.59699999999999998</c:v>
                </c:pt>
                <c:pt idx="744">
                  <c:v>0.59799999999999998</c:v>
                </c:pt>
                <c:pt idx="745">
                  <c:v>0.59899999999999998</c:v>
                </c:pt>
                <c:pt idx="746">
                  <c:v>0.6</c:v>
                </c:pt>
                <c:pt idx="747">
                  <c:v>0.60099999999999998</c:v>
                </c:pt>
                <c:pt idx="748">
                  <c:v>0.60199999999999998</c:v>
                </c:pt>
                <c:pt idx="749">
                  <c:v>0.60299999999999998</c:v>
                </c:pt>
                <c:pt idx="750">
                  <c:v>0.60399999999999998</c:v>
                </c:pt>
                <c:pt idx="751">
                  <c:v>0.60499999999999998</c:v>
                </c:pt>
                <c:pt idx="752">
                  <c:v>0.60599999999999998</c:v>
                </c:pt>
                <c:pt idx="753">
                  <c:v>0.60699999999999998</c:v>
                </c:pt>
                <c:pt idx="754">
                  <c:v>0.60699999999999998</c:v>
                </c:pt>
                <c:pt idx="755">
                  <c:v>0.60799999999999998</c:v>
                </c:pt>
                <c:pt idx="756">
                  <c:v>0.60899999999999999</c:v>
                </c:pt>
                <c:pt idx="757">
                  <c:v>0.61</c:v>
                </c:pt>
                <c:pt idx="758">
                  <c:v>0.61099999999999999</c:v>
                </c:pt>
                <c:pt idx="759">
                  <c:v>0.61199999999999999</c:v>
                </c:pt>
                <c:pt idx="760">
                  <c:v>0.61299999999999999</c:v>
                </c:pt>
                <c:pt idx="761">
                  <c:v>0.61399999999999999</c:v>
                </c:pt>
                <c:pt idx="762">
                  <c:v>0.61499999999999999</c:v>
                </c:pt>
                <c:pt idx="763">
                  <c:v>0.61599999999999999</c:v>
                </c:pt>
                <c:pt idx="764">
                  <c:v>0.61699999999999999</c:v>
                </c:pt>
                <c:pt idx="765">
                  <c:v>0.61799999999999999</c:v>
                </c:pt>
                <c:pt idx="766">
                  <c:v>0.61899999999999999</c:v>
                </c:pt>
                <c:pt idx="767">
                  <c:v>0.62</c:v>
                </c:pt>
                <c:pt idx="768">
                  <c:v>0.621</c:v>
                </c:pt>
                <c:pt idx="769">
                  <c:v>0.622</c:v>
                </c:pt>
                <c:pt idx="770">
                  <c:v>0.623</c:v>
                </c:pt>
                <c:pt idx="771">
                  <c:v>0.624</c:v>
                </c:pt>
                <c:pt idx="772">
                  <c:v>0.625</c:v>
                </c:pt>
                <c:pt idx="773">
                  <c:v>0.626</c:v>
                </c:pt>
                <c:pt idx="774">
                  <c:v>0.627</c:v>
                </c:pt>
                <c:pt idx="775">
                  <c:v>0.628</c:v>
                </c:pt>
                <c:pt idx="776">
                  <c:v>0.629</c:v>
                </c:pt>
                <c:pt idx="777">
                  <c:v>0.629</c:v>
                </c:pt>
                <c:pt idx="778">
                  <c:v>0.63</c:v>
                </c:pt>
                <c:pt idx="779">
                  <c:v>0.63100000000000001</c:v>
                </c:pt>
                <c:pt idx="780">
                  <c:v>0.63200000000000001</c:v>
                </c:pt>
                <c:pt idx="781">
                  <c:v>0.63300000000000001</c:v>
                </c:pt>
                <c:pt idx="782">
                  <c:v>0.63400000000000001</c:v>
                </c:pt>
                <c:pt idx="783">
                  <c:v>0.63500000000000001</c:v>
                </c:pt>
                <c:pt idx="784">
                  <c:v>0.63500000000000001</c:v>
                </c:pt>
                <c:pt idx="785">
                  <c:v>0.63600000000000001</c:v>
                </c:pt>
                <c:pt idx="786">
                  <c:v>0.63700000000000001</c:v>
                </c:pt>
                <c:pt idx="787">
                  <c:v>0.63700000000000001</c:v>
                </c:pt>
                <c:pt idx="788">
                  <c:v>0.63800000000000001</c:v>
                </c:pt>
                <c:pt idx="789">
                  <c:v>0.63800000000000001</c:v>
                </c:pt>
                <c:pt idx="790">
                  <c:v>0.63900000000000001</c:v>
                </c:pt>
                <c:pt idx="791">
                  <c:v>0.64</c:v>
                </c:pt>
                <c:pt idx="792">
                  <c:v>0.64100000000000001</c:v>
                </c:pt>
                <c:pt idx="793">
                  <c:v>0.64200000000000002</c:v>
                </c:pt>
                <c:pt idx="794">
                  <c:v>0.64300000000000002</c:v>
                </c:pt>
                <c:pt idx="795">
                  <c:v>0.64400000000000002</c:v>
                </c:pt>
                <c:pt idx="796">
                  <c:v>0.64500000000000002</c:v>
                </c:pt>
                <c:pt idx="797">
                  <c:v>0.64600000000000002</c:v>
                </c:pt>
                <c:pt idx="798">
                  <c:v>0.64700000000000002</c:v>
                </c:pt>
                <c:pt idx="799">
                  <c:v>0.64800000000000002</c:v>
                </c:pt>
                <c:pt idx="800">
                  <c:v>0.64900000000000002</c:v>
                </c:pt>
                <c:pt idx="801">
                  <c:v>0.64900000000000002</c:v>
                </c:pt>
                <c:pt idx="802">
                  <c:v>0.65</c:v>
                </c:pt>
                <c:pt idx="803">
                  <c:v>0.65</c:v>
                </c:pt>
                <c:pt idx="804">
                  <c:v>0.65100000000000002</c:v>
                </c:pt>
                <c:pt idx="805">
                  <c:v>0.65100000000000002</c:v>
                </c:pt>
                <c:pt idx="806">
                  <c:v>0.65100000000000002</c:v>
                </c:pt>
                <c:pt idx="807">
                  <c:v>0.65200000000000002</c:v>
                </c:pt>
                <c:pt idx="808">
                  <c:v>0.65300000000000002</c:v>
                </c:pt>
                <c:pt idx="809">
                  <c:v>0.65400000000000003</c:v>
                </c:pt>
                <c:pt idx="810">
                  <c:v>0.65400000000000003</c:v>
                </c:pt>
                <c:pt idx="811">
                  <c:v>0.65500000000000003</c:v>
                </c:pt>
                <c:pt idx="812">
                  <c:v>0.65600000000000003</c:v>
                </c:pt>
                <c:pt idx="813">
                  <c:v>0.65600000000000003</c:v>
                </c:pt>
                <c:pt idx="814">
                  <c:v>0.65700000000000003</c:v>
                </c:pt>
                <c:pt idx="815">
                  <c:v>0.65800000000000003</c:v>
                </c:pt>
                <c:pt idx="816">
                  <c:v>0.65900000000000003</c:v>
                </c:pt>
                <c:pt idx="817">
                  <c:v>0.66</c:v>
                </c:pt>
                <c:pt idx="818">
                  <c:v>0.66100000000000003</c:v>
                </c:pt>
                <c:pt idx="819">
                  <c:v>0.66200000000000003</c:v>
                </c:pt>
                <c:pt idx="820">
                  <c:v>0.66300000000000003</c:v>
                </c:pt>
                <c:pt idx="821">
                  <c:v>0.66400000000000003</c:v>
                </c:pt>
                <c:pt idx="822">
                  <c:v>0.66500000000000004</c:v>
                </c:pt>
                <c:pt idx="823">
                  <c:v>0.66600000000000004</c:v>
                </c:pt>
                <c:pt idx="824">
                  <c:v>0.66700000000000004</c:v>
                </c:pt>
                <c:pt idx="825">
                  <c:v>0.66800000000000004</c:v>
                </c:pt>
                <c:pt idx="826">
                  <c:v>0.66900000000000004</c:v>
                </c:pt>
                <c:pt idx="827">
                  <c:v>0.66900000000000004</c:v>
                </c:pt>
                <c:pt idx="828">
                  <c:v>0.66900000000000004</c:v>
                </c:pt>
                <c:pt idx="829">
                  <c:v>0.66900000000000004</c:v>
                </c:pt>
                <c:pt idx="830">
                  <c:v>0.67</c:v>
                </c:pt>
                <c:pt idx="831">
                  <c:v>0.67100000000000004</c:v>
                </c:pt>
                <c:pt idx="832">
                  <c:v>0.67200000000000004</c:v>
                </c:pt>
                <c:pt idx="833">
                  <c:v>0.67300000000000004</c:v>
                </c:pt>
                <c:pt idx="834">
                  <c:v>0.67400000000000004</c:v>
                </c:pt>
                <c:pt idx="835">
                  <c:v>0.67500000000000004</c:v>
                </c:pt>
                <c:pt idx="836">
                  <c:v>0.67600000000000005</c:v>
                </c:pt>
                <c:pt idx="837">
                  <c:v>0.67700000000000005</c:v>
                </c:pt>
                <c:pt idx="838">
                  <c:v>0.67800000000000005</c:v>
                </c:pt>
                <c:pt idx="839">
                  <c:v>0.67900000000000005</c:v>
                </c:pt>
                <c:pt idx="840">
                  <c:v>0.67900000000000005</c:v>
                </c:pt>
                <c:pt idx="841">
                  <c:v>0.68</c:v>
                </c:pt>
                <c:pt idx="842">
                  <c:v>0.68100000000000005</c:v>
                </c:pt>
                <c:pt idx="843">
                  <c:v>0.68200000000000005</c:v>
                </c:pt>
                <c:pt idx="844">
                  <c:v>0.68300000000000005</c:v>
                </c:pt>
                <c:pt idx="845">
                  <c:v>0.68400000000000005</c:v>
                </c:pt>
                <c:pt idx="846">
                  <c:v>0.68500000000000005</c:v>
                </c:pt>
                <c:pt idx="847">
                  <c:v>0.68600000000000005</c:v>
                </c:pt>
                <c:pt idx="848">
                  <c:v>0.68700000000000006</c:v>
                </c:pt>
                <c:pt idx="849">
                  <c:v>0.68800000000000106</c:v>
                </c:pt>
                <c:pt idx="850">
                  <c:v>0.68900000000000095</c:v>
                </c:pt>
                <c:pt idx="851">
                  <c:v>0.69000000000000095</c:v>
                </c:pt>
                <c:pt idx="852">
                  <c:v>0.69100000000000095</c:v>
                </c:pt>
                <c:pt idx="853">
                  <c:v>0.69200000000000095</c:v>
                </c:pt>
                <c:pt idx="854">
                  <c:v>0.69300000000000095</c:v>
                </c:pt>
                <c:pt idx="855">
                  <c:v>0.69400000000000095</c:v>
                </c:pt>
                <c:pt idx="856">
                  <c:v>0.69500000000000095</c:v>
                </c:pt>
                <c:pt idx="857">
                  <c:v>0.69600000000000095</c:v>
                </c:pt>
                <c:pt idx="858">
                  <c:v>0.69700000000000095</c:v>
                </c:pt>
                <c:pt idx="859">
                  <c:v>0.69800000000000095</c:v>
                </c:pt>
                <c:pt idx="860">
                  <c:v>0.69900000000000095</c:v>
                </c:pt>
                <c:pt idx="861">
                  <c:v>0.70000000000000095</c:v>
                </c:pt>
                <c:pt idx="862">
                  <c:v>0.70000000000000095</c:v>
                </c:pt>
                <c:pt idx="863">
                  <c:v>0.70000000000000095</c:v>
                </c:pt>
                <c:pt idx="864">
                  <c:v>0.70000000000000095</c:v>
                </c:pt>
                <c:pt idx="865">
                  <c:v>0.70000000000000095</c:v>
                </c:pt>
                <c:pt idx="866">
                  <c:v>0.70000000000000095</c:v>
                </c:pt>
                <c:pt idx="867">
                  <c:v>0.70100000000000096</c:v>
                </c:pt>
                <c:pt idx="868">
                  <c:v>0.70100000000000096</c:v>
                </c:pt>
                <c:pt idx="869">
                  <c:v>0.70200000000000096</c:v>
                </c:pt>
                <c:pt idx="870">
                  <c:v>0.70200000000000096</c:v>
                </c:pt>
                <c:pt idx="871">
                  <c:v>0.70300000000000096</c:v>
                </c:pt>
                <c:pt idx="872">
                  <c:v>0.70400000000000096</c:v>
                </c:pt>
                <c:pt idx="873">
                  <c:v>0.70500000000000096</c:v>
                </c:pt>
                <c:pt idx="874">
                  <c:v>0.70600000000000096</c:v>
                </c:pt>
                <c:pt idx="875">
                  <c:v>0.70700000000000096</c:v>
                </c:pt>
                <c:pt idx="876">
                  <c:v>0.70800000000000096</c:v>
                </c:pt>
                <c:pt idx="877">
                  <c:v>0.70800000000000096</c:v>
                </c:pt>
                <c:pt idx="878">
                  <c:v>0.70900000000000096</c:v>
                </c:pt>
                <c:pt idx="879">
                  <c:v>0.71000000000000096</c:v>
                </c:pt>
                <c:pt idx="880">
                  <c:v>0.71100000000000096</c:v>
                </c:pt>
                <c:pt idx="881">
                  <c:v>0.71200000000000097</c:v>
                </c:pt>
                <c:pt idx="882">
                  <c:v>0.71300000000000097</c:v>
                </c:pt>
                <c:pt idx="883">
                  <c:v>0.71400000000000097</c:v>
                </c:pt>
                <c:pt idx="884">
                  <c:v>0.71400000000000097</c:v>
                </c:pt>
                <c:pt idx="885">
                  <c:v>0.71400000000000097</c:v>
                </c:pt>
                <c:pt idx="886">
                  <c:v>0.71400000000000097</c:v>
                </c:pt>
                <c:pt idx="887">
                  <c:v>0.71500000000000097</c:v>
                </c:pt>
                <c:pt idx="888">
                  <c:v>0.71600000000000097</c:v>
                </c:pt>
                <c:pt idx="889">
                  <c:v>0.71700000000000097</c:v>
                </c:pt>
                <c:pt idx="890">
                  <c:v>0.71700000000000097</c:v>
                </c:pt>
                <c:pt idx="891">
                  <c:v>0.71800000000000097</c:v>
                </c:pt>
                <c:pt idx="892">
                  <c:v>0.71900000000000097</c:v>
                </c:pt>
                <c:pt idx="893">
                  <c:v>0.71900000000000097</c:v>
                </c:pt>
                <c:pt idx="894">
                  <c:v>0.72000000000000097</c:v>
                </c:pt>
                <c:pt idx="895">
                  <c:v>0.72100000000000097</c:v>
                </c:pt>
                <c:pt idx="896">
                  <c:v>0.72200000000000097</c:v>
                </c:pt>
                <c:pt idx="897">
                  <c:v>0.72300000000000098</c:v>
                </c:pt>
                <c:pt idx="898">
                  <c:v>0.72400000000000098</c:v>
                </c:pt>
                <c:pt idx="899">
                  <c:v>0.72400000000000098</c:v>
                </c:pt>
                <c:pt idx="900">
                  <c:v>0.72500000000000098</c:v>
                </c:pt>
                <c:pt idx="901">
                  <c:v>0.72600000000000098</c:v>
                </c:pt>
                <c:pt idx="902">
                  <c:v>0.72700000000000098</c:v>
                </c:pt>
                <c:pt idx="903">
                  <c:v>0.72800000000000098</c:v>
                </c:pt>
                <c:pt idx="904">
                  <c:v>0.72900000000000098</c:v>
                </c:pt>
                <c:pt idx="905">
                  <c:v>0.73000000000000098</c:v>
                </c:pt>
                <c:pt idx="906">
                  <c:v>0.73100000000000098</c:v>
                </c:pt>
                <c:pt idx="907">
                  <c:v>0.73200000000000098</c:v>
                </c:pt>
                <c:pt idx="908">
                  <c:v>0.73200000000000098</c:v>
                </c:pt>
                <c:pt idx="909">
                  <c:v>0.73300000000000098</c:v>
                </c:pt>
                <c:pt idx="910">
                  <c:v>0.73400000000000098</c:v>
                </c:pt>
                <c:pt idx="911">
                  <c:v>0.73400000000000098</c:v>
                </c:pt>
                <c:pt idx="912">
                  <c:v>0.73500000000000099</c:v>
                </c:pt>
                <c:pt idx="913">
                  <c:v>0.73600000000000099</c:v>
                </c:pt>
                <c:pt idx="914">
                  <c:v>0.73600000000000099</c:v>
                </c:pt>
                <c:pt idx="915">
                  <c:v>0.73600000000000099</c:v>
                </c:pt>
                <c:pt idx="916">
                  <c:v>0.73600000000000099</c:v>
                </c:pt>
                <c:pt idx="917">
                  <c:v>0.73600000000000099</c:v>
                </c:pt>
                <c:pt idx="918">
                  <c:v>0.73700000000000099</c:v>
                </c:pt>
                <c:pt idx="919">
                  <c:v>0.73800000000000099</c:v>
                </c:pt>
                <c:pt idx="920">
                  <c:v>0.73900000000000099</c:v>
                </c:pt>
                <c:pt idx="921">
                  <c:v>0.74000000000000099</c:v>
                </c:pt>
                <c:pt idx="922">
                  <c:v>0.74100000000000099</c:v>
                </c:pt>
                <c:pt idx="923">
                  <c:v>0.74200000000000099</c:v>
                </c:pt>
                <c:pt idx="924">
                  <c:v>0.74300000000000099</c:v>
                </c:pt>
                <c:pt idx="925">
                  <c:v>0.74400000000000099</c:v>
                </c:pt>
                <c:pt idx="926">
                  <c:v>0.74400000000000099</c:v>
                </c:pt>
                <c:pt idx="927">
                  <c:v>0.74500000000000099</c:v>
                </c:pt>
                <c:pt idx="928">
                  <c:v>0.746000000000001</c:v>
                </c:pt>
                <c:pt idx="929">
                  <c:v>0.747000000000001</c:v>
                </c:pt>
                <c:pt idx="930">
                  <c:v>0.748000000000001</c:v>
                </c:pt>
                <c:pt idx="931">
                  <c:v>0.749000000000001</c:v>
                </c:pt>
                <c:pt idx="932">
                  <c:v>0.750000000000001</c:v>
                </c:pt>
                <c:pt idx="933">
                  <c:v>0.751000000000001</c:v>
                </c:pt>
                <c:pt idx="934">
                  <c:v>0.752000000000001</c:v>
                </c:pt>
                <c:pt idx="935">
                  <c:v>0.753000000000001</c:v>
                </c:pt>
                <c:pt idx="936">
                  <c:v>0.754000000000001</c:v>
                </c:pt>
                <c:pt idx="937">
                  <c:v>0.755000000000001</c:v>
                </c:pt>
                <c:pt idx="938">
                  <c:v>0.756000000000001</c:v>
                </c:pt>
                <c:pt idx="939">
                  <c:v>0.75700000000000101</c:v>
                </c:pt>
                <c:pt idx="940">
                  <c:v>0.75700000000000101</c:v>
                </c:pt>
                <c:pt idx="941">
                  <c:v>0.75800000000000101</c:v>
                </c:pt>
                <c:pt idx="942">
                  <c:v>0.75900000000000101</c:v>
                </c:pt>
                <c:pt idx="943">
                  <c:v>0.76000000000000101</c:v>
                </c:pt>
                <c:pt idx="944">
                  <c:v>0.76100000000000101</c:v>
                </c:pt>
                <c:pt idx="945">
                  <c:v>0.76200000000000101</c:v>
                </c:pt>
                <c:pt idx="946">
                  <c:v>0.76300000000000101</c:v>
                </c:pt>
                <c:pt idx="947">
                  <c:v>0.76400000000000101</c:v>
                </c:pt>
                <c:pt idx="948">
                  <c:v>0.76500000000000101</c:v>
                </c:pt>
                <c:pt idx="949">
                  <c:v>0.76600000000000101</c:v>
                </c:pt>
                <c:pt idx="950">
                  <c:v>0.76600000000000101</c:v>
                </c:pt>
                <c:pt idx="951">
                  <c:v>0.76700000000000101</c:v>
                </c:pt>
                <c:pt idx="952">
                  <c:v>0.76800000000000102</c:v>
                </c:pt>
                <c:pt idx="953">
                  <c:v>0.76900000000000102</c:v>
                </c:pt>
                <c:pt idx="954">
                  <c:v>0.76900000000000102</c:v>
                </c:pt>
                <c:pt idx="955">
                  <c:v>0.77000000000000102</c:v>
                </c:pt>
                <c:pt idx="956">
                  <c:v>0.77100000000000102</c:v>
                </c:pt>
                <c:pt idx="957">
                  <c:v>0.77200000000000102</c:v>
                </c:pt>
                <c:pt idx="958">
                  <c:v>0.77200000000000102</c:v>
                </c:pt>
                <c:pt idx="959">
                  <c:v>0.77300000000000102</c:v>
                </c:pt>
                <c:pt idx="960">
                  <c:v>0.77300000000000102</c:v>
                </c:pt>
                <c:pt idx="961">
                  <c:v>0.77300000000000102</c:v>
                </c:pt>
                <c:pt idx="962">
                  <c:v>0.77400000000000102</c:v>
                </c:pt>
                <c:pt idx="963">
                  <c:v>0.77500000000000102</c:v>
                </c:pt>
                <c:pt idx="964">
                  <c:v>0.77600000000000102</c:v>
                </c:pt>
                <c:pt idx="965">
                  <c:v>0.77700000000000102</c:v>
                </c:pt>
                <c:pt idx="966">
                  <c:v>0.77700000000000102</c:v>
                </c:pt>
                <c:pt idx="967">
                  <c:v>0.77800000000000102</c:v>
                </c:pt>
                <c:pt idx="968">
                  <c:v>0.77900000000000102</c:v>
                </c:pt>
                <c:pt idx="969">
                  <c:v>0.78000000000000103</c:v>
                </c:pt>
                <c:pt idx="970">
                  <c:v>0.78100000000000103</c:v>
                </c:pt>
                <c:pt idx="971">
                  <c:v>0.78100000000000103</c:v>
                </c:pt>
                <c:pt idx="972">
                  <c:v>0.78200000000000103</c:v>
                </c:pt>
                <c:pt idx="973">
                  <c:v>0.78300000000000103</c:v>
                </c:pt>
                <c:pt idx="974">
                  <c:v>0.78400000000000103</c:v>
                </c:pt>
                <c:pt idx="975">
                  <c:v>0.78500000000000103</c:v>
                </c:pt>
                <c:pt idx="976">
                  <c:v>0.78600000000000103</c:v>
                </c:pt>
                <c:pt idx="977">
                  <c:v>0.78700000000000103</c:v>
                </c:pt>
                <c:pt idx="978">
                  <c:v>0.78800000000000103</c:v>
                </c:pt>
                <c:pt idx="979">
                  <c:v>0.78800000000000103</c:v>
                </c:pt>
                <c:pt idx="980">
                  <c:v>0.78900000000000103</c:v>
                </c:pt>
                <c:pt idx="981">
                  <c:v>0.79000000000000103</c:v>
                </c:pt>
                <c:pt idx="982">
                  <c:v>0.79100000000000104</c:v>
                </c:pt>
                <c:pt idx="983">
                  <c:v>0.79200000000000104</c:v>
                </c:pt>
                <c:pt idx="984">
                  <c:v>0.79200000000000104</c:v>
                </c:pt>
                <c:pt idx="985">
                  <c:v>0.79200000000000104</c:v>
                </c:pt>
                <c:pt idx="986">
                  <c:v>0.79300000000000104</c:v>
                </c:pt>
                <c:pt idx="987">
                  <c:v>0.79400000000000104</c:v>
                </c:pt>
                <c:pt idx="988">
                  <c:v>0.79500000000000104</c:v>
                </c:pt>
                <c:pt idx="989">
                  <c:v>0.79600000000000104</c:v>
                </c:pt>
                <c:pt idx="990">
                  <c:v>0.79700000000000104</c:v>
                </c:pt>
                <c:pt idx="991">
                  <c:v>0.79800000000000104</c:v>
                </c:pt>
                <c:pt idx="992">
                  <c:v>0.79900000000000104</c:v>
                </c:pt>
                <c:pt idx="993">
                  <c:v>0.80000000000000104</c:v>
                </c:pt>
                <c:pt idx="994">
                  <c:v>0.80100000000000104</c:v>
                </c:pt>
                <c:pt idx="995">
                  <c:v>0.80100000000000104</c:v>
                </c:pt>
                <c:pt idx="996">
                  <c:v>0.80200000000000105</c:v>
                </c:pt>
                <c:pt idx="997">
                  <c:v>0.80300000000000105</c:v>
                </c:pt>
                <c:pt idx="998">
                  <c:v>0.80400000000000105</c:v>
                </c:pt>
                <c:pt idx="999">
                  <c:v>0.80500000000000105</c:v>
                </c:pt>
                <c:pt idx="1000">
                  <c:v>0.80600000000000105</c:v>
                </c:pt>
              </c:numCache>
            </c:numRef>
          </c:yVal>
          <c:smooth val="0"/>
          <c:extLst xmlns:c16r2="http://schemas.microsoft.com/office/drawing/2015/06/chart">
            <c:ext xmlns:c16="http://schemas.microsoft.com/office/drawing/2014/chart" uri="{C3380CC4-5D6E-409C-BE32-E72D297353CC}">
              <c16:uniqueId val="{00000000-DE7C-498B-A38C-68B14441A0AC}"/>
            </c:ext>
          </c:extLst>
        </c:ser>
        <c:ser>
          <c:idx val="0"/>
          <c:order val="1"/>
          <c:tx>
            <c:strRef>
              <c:f>'[Example-competing risk vs censored-output tables-Jan 2018.xlsx]crisktab'!$C$5</c:f>
              <c:strCache>
                <c:ptCount val="1"/>
                <c:pt idx="0">
                  <c:v>inc1</c:v>
                </c:pt>
              </c:strCache>
            </c:strRef>
          </c:tx>
          <c:spPr>
            <a:ln>
              <a:solidFill>
                <a:srgbClr val="FF0000"/>
              </a:solidFill>
            </a:ln>
          </c:spPr>
          <c:marker>
            <c:symbol val="none"/>
          </c:marker>
          <c:xVal>
            <c:numRef>
              <c:f>'[Example-competing risk vs censored-output tables-Jan 2018.xlsx]crisktab'!$B$6:$B$1006</c:f>
              <c:numCache>
                <c:formatCode>0.000</c:formatCode>
                <c:ptCount val="1001"/>
                <c:pt idx="0">
                  <c:v>0</c:v>
                </c:pt>
                <c:pt idx="1">
                  <c:v>1.0555774779059</c:v>
                </c:pt>
                <c:pt idx="2">
                  <c:v>1.05912531565359</c:v>
                </c:pt>
                <c:pt idx="3">
                  <c:v>1.06672486197203</c:v>
                </c:pt>
                <c:pt idx="4">
                  <c:v>1.0670586190312501</c:v>
                </c:pt>
                <c:pt idx="5">
                  <c:v>1.0682780053466601</c:v>
                </c:pt>
                <c:pt idx="6">
                  <c:v>1.0740386196412099</c:v>
                </c:pt>
                <c:pt idx="7">
                  <c:v>1.0762465875595799</c:v>
                </c:pt>
                <c:pt idx="8">
                  <c:v>1.07871394045651</c:v>
                </c:pt>
                <c:pt idx="9">
                  <c:v>1.0815755554697799</c:v>
                </c:pt>
                <c:pt idx="10">
                  <c:v>1.0867405557073699</c:v>
                </c:pt>
                <c:pt idx="11">
                  <c:v>1.1331312931142701</c:v>
                </c:pt>
                <c:pt idx="12">
                  <c:v>1.1451691061678</c:v>
                </c:pt>
                <c:pt idx="13">
                  <c:v>1.1536073861643701</c:v>
                </c:pt>
                <c:pt idx="14">
                  <c:v>1.1729227253235901</c:v>
                </c:pt>
                <c:pt idx="15">
                  <c:v>1.20647519268095</c:v>
                </c:pt>
                <c:pt idx="16">
                  <c:v>1.22746568544176</c:v>
                </c:pt>
                <c:pt idx="17">
                  <c:v>1.2829756260002401</c:v>
                </c:pt>
                <c:pt idx="18">
                  <c:v>1.3002686299658599</c:v>
                </c:pt>
                <c:pt idx="19">
                  <c:v>1.35361957814054</c:v>
                </c:pt>
                <c:pt idx="20">
                  <c:v>1.37626889534295</c:v>
                </c:pt>
                <c:pt idx="21">
                  <c:v>1.3866689138731501</c:v>
                </c:pt>
                <c:pt idx="22">
                  <c:v>1.3948519937694099</c:v>
                </c:pt>
                <c:pt idx="23">
                  <c:v>1.41461226184906</c:v>
                </c:pt>
                <c:pt idx="24">
                  <c:v>1.41489609123877</c:v>
                </c:pt>
                <c:pt idx="25">
                  <c:v>1.4251948557794101</c:v>
                </c:pt>
                <c:pt idx="26">
                  <c:v>1.44522876851261</c:v>
                </c:pt>
                <c:pt idx="27">
                  <c:v>1.47154272906482</c:v>
                </c:pt>
                <c:pt idx="28">
                  <c:v>1.4921751545087201</c:v>
                </c:pt>
                <c:pt idx="29">
                  <c:v>1.5060502632409101</c:v>
                </c:pt>
                <c:pt idx="30">
                  <c:v>1.51364387618378</c:v>
                </c:pt>
                <c:pt idx="31">
                  <c:v>1.53735355613753</c:v>
                </c:pt>
                <c:pt idx="32">
                  <c:v>1.54511193884537</c:v>
                </c:pt>
                <c:pt idx="33">
                  <c:v>1.55741973142245</c:v>
                </c:pt>
                <c:pt idx="34">
                  <c:v>1.5648091319017099</c:v>
                </c:pt>
                <c:pt idx="35">
                  <c:v>1.5916621891101299</c:v>
                </c:pt>
                <c:pt idx="36">
                  <c:v>1.63032953767106</c:v>
                </c:pt>
                <c:pt idx="37">
                  <c:v>1.6387432804331199</c:v>
                </c:pt>
                <c:pt idx="38">
                  <c:v>1.64102424075827</c:v>
                </c:pt>
                <c:pt idx="39">
                  <c:v>1.70788752054796</c:v>
                </c:pt>
                <c:pt idx="40">
                  <c:v>1.71728247545528</c:v>
                </c:pt>
                <c:pt idx="41">
                  <c:v>1.7348729418848601</c:v>
                </c:pt>
                <c:pt idx="42">
                  <c:v>1.7517947233282001</c:v>
                </c:pt>
                <c:pt idx="43">
                  <c:v>1.7688273257335601</c:v>
                </c:pt>
                <c:pt idx="44">
                  <c:v>1.80499216389626</c:v>
                </c:pt>
                <c:pt idx="45">
                  <c:v>1.8693068986758601</c:v>
                </c:pt>
                <c:pt idx="46">
                  <c:v>1.87582712294534</c:v>
                </c:pt>
                <c:pt idx="47">
                  <c:v>1.9138534078374501</c:v>
                </c:pt>
                <c:pt idx="48">
                  <c:v>1.9382199477556701</c:v>
                </c:pt>
                <c:pt idx="49">
                  <c:v>1.9441165408491301</c:v>
                </c:pt>
                <c:pt idx="50">
                  <c:v>1.9512621443718701</c:v>
                </c:pt>
                <c:pt idx="51">
                  <c:v>1.9755719648375301</c:v>
                </c:pt>
                <c:pt idx="52">
                  <c:v>2.0324312771488899</c:v>
                </c:pt>
                <c:pt idx="53">
                  <c:v>2.0350179825253001</c:v>
                </c:pt>
                <c:pt idx="54">
                  <c:v>2.0533243245487198</c:v>
                </c:pt>
                <c:pt idx="55">
                  <c:v>2.0684648063033801</c:v>
                </c:pt>
                <c:pt idx="56">
                  <c:v>2.0694607402933198</c:v>
                </c:pt>
                <c:pt idx="57">
                  <c:v>2.1187495043931799</c:v>
                </c:pt>
                <c:pt idx="58">
                  <c:v>2.12173256929964</c:v>
                </c:pt>
                <c:pt idx="59">
                  <c:v>2.1545722488201098</c:v>
                </c:pt>
                <c:pt idx="60">
                  <c:v>2.2443111394531998</c:v>
                </c:pt>
                <c:pt idx="61">
                  <c:v>2.2587728532828502</c:v>
                </c:pt>
                <c:pt idx="62">
                  <c:v>2.2726380955427898</c:v>
                </c:pt>
                <c:pt idx="63">
                  <c:v>2.3132869149558202</c:v>
                </c:pt>
                <c:pt idx="64">
                  <c:v>2.44598165202552</c:v>
                </c:pt>
                <c:pt idx="65">
                  <c:v>2.4477365421745101</c:v>
                </c:pt>
                <c:pt idx="66">
                  <c:v>2.4745759056648899</c:v>
                </c:pt>
                <c:pt idx="67">
                  <c:v>2.4939063461497399</c:v>
                </c:pt>
                <c:pt idx="68">
                  <c:v>2.53491144211011</c:v>
                </c:pt>
                <c:pt idx="69">
                  <c:v>2.5356851858086902</c:v>
                </c:pt>
                <c:pt idx="70">
                  <c:v>2.5651358291506798</c:v>
                </c:pt>
                <c:pt idx="71">
                  <c:v>2.5663499943911998</c:v>
                </c:pt>
                <c:pt idx="72">
                  <c:v>2.5707811922766299</c:v>
                </c:pt>
                <c:pt idx="73">
                  <c:v>2.6289956169202902</c:v>
                </c:pt>
                <c:pt idx="74">
                  <c:v>2.63209745262807</c:v>
                </c:pt>
                <c:pt idx="75">
                  <c:v>2.6576142909107299</c:v>
                </c:pt>
                <c:pt idx="76">
                  <c:v>2.6895679756998998</c:v>
                </c:pt>
                <c:pt idx="77">
                  <c:v>2.6910602804273398</c:v>
                </c:pt>
                <c:pt idx="78">
                  <c:v>2.7211188678629701</c:v>
                </c:pt>
                <c:pt idx="79">
                  <c:v>2.75123267108575</c:v>
                </c:pt>
                <c:pt idx="80">
                  <c:v>2.8064529052935501</c:v>
                </c:pt>
                <c:pt idx="81">
                  <c:v>2.8176152458319201</c:v>
                </c:pt>
                <c:pt idx="82">
                  <c:v>2.92085279850289</c:v>
                </c:pt>
                <c:pt idx="83">
                  <c:v>2.9516927655786298</c:v>
                </c:pt>
                <c:pt idx="84">
                  <c:v>2.9537023723449898</c:v>
                </c:pt>
                <c:pt idx="85">
                  <c:v>2.9923487212508899</c:v>
                </c:pt>
                <c:pt idx="86">
                  <c:v>3.0180921567132</c:v>
                </c:pt>
                <c:pt idx="87">
                  <c:v>3.07833407723004</c:v>
                </c:pt>
                <c:pt idx="88">
                  <c:v>3.0991838071495299</c:v>
                </c:pt>
                <c:pt idx="89">
                  <c:v>3.1327329101040999</c:v>
                </c:pt>
                <c:pt idx="90">
                  <c:v>3.15303500068045</c:v>
                </c:pt>
                <c:pt idx="91">
                  <c:v>3.1668282570317401</c:v>
                </c:pt>
                <c:pt idx="92">
                  <c:v>3.19175303354859</c:v>
                </c:pt>
                <c:pt idx="93">
                  <c:v>3.1966374171735401</c:v>
                </c:pt>
                <c:pt idx="94">
                  <c:v>3.2167270421050498</c:v>
                </c:pt>
                <c:pt idx="95">
                  <c:v>3.25728818063613</c:v>
                </c:pt>
                <c:pt idx="96">
                  <c:v>3.2595858899876502</c:v>
                </c:pt>
                <c:pt idx="97">
                  <c:v>3.2758975392207499</c:v>
                </c:pt>
                <c:pt idx="98">
                  <c:v>3.29928567886635</c:v>
                </c:pt>
                <c:pt idx="99">
                  <c:v>3.3329331306740602</c:v>
                </c:pt>
                <c:pt idx="100">
                  <c:v>3.36241633444466</c:v>
                </c:pt>
                <c:pt idx="101">
                  <c:v>3.37278214190155</c:v>
                </c:pt>
                <c:pt idx="102">
                  <c:v>3.3890237742867599</c:v>
                </c:pt>
                <c:pt idx="103">
                  <c:v>3.4332175692525402</c:v>
                </c:pt>
                <c:pt idx="104">
                  <c:v>3.4441284708051598</c:v>
                </c:pt>
                <c:pt idx="105">
                  <c:v>3.45376700185445</c:v>
                </c:pt>
                <c:pt idx="106">
                  <c:v>3.4977642577141501</c:v>
                </c:pt>
                <c:pt idx="107">
                  <c:v>3.5244571268558502</c:v>
                </c:pt>
                <c:pt idx="108">
                  <c:v>3.5335945305414498</c:v>
                </c:pt>
                <c:pt idx="109">
                  <c:v>3.5463648489676398</c:v>
                </c:pt>
                <c:pt idx="110">
                  <c:v>3.5705672218464302</c:v>
                </c:pt>
                <c:pt idx="111">
                  <c:v>3.5905574439093502</c:v>
                </c:pt>
                <c:pt idx="112">
                  <c:v>3.5974195929230399</c:v>
                </c:pt>
                <c:pt idx="113">
                  <c:v>3.6697985711507499</c:v>
                </c:pt>
                <c:pt idx="114">
                  <c:v>3.6709068257848898</c:v>
                </c:pt>
                <c:pt idx="115">
                  <c:v>3.7178539312444601</c:v>
                </c:pt>
                <c:pt idx="116">
                  <c:v>3.7184030739590499</c:v>
                </c:pt>
                <c:pt idx="117">
                  <c:v>3.7551489686189998</c:v>
                </c:pt>
                <c:pt idx="118">
                  <c:v>3.7729749679565399</c:v>
                </c:pt>
                <c:pt idx="119">
                  <c:v>3.7833055122755499</c:v>
                </c:pt>
                <c:pt idx="120">
                  <c:v>3.7869176934473199</c:v>
                </c:pt>
                <c:pt idx="121">
                  <c:v>3.8308241860941101</c:v>
                </c:pt>
                <c:pt idx="122">
                  <c:v>3.8369369916617901</c:v>
                </c:pt>
                <c:pt idx="123">
                  <c:v>3.8591140182506298</c:v>
                </c:pt>
                <c:pt idx="124">
                  <c:v>3.86777104057707</c:v>
                </c:pt>
                <c:pt idx="125">
                  <c:v>3.8960666269995299</c:v>
                </c:pt>
                <c:pt idx="126">
                  <c:v>3.89668479235843</c:v>
                </c:pt>
                <c:pt idx="127">
                  <c:v>3.9062081519243801</c:v>
                </c:pt>
                <c:pt idx="128">
                  <c:v>3.9093400109559302</c:v>
                </c:pt>
                <c:pt idx="129">
                  <c:v>3.94243921479287</c:v>
                </c:pt>
                <c:pt idx="130">
                  <c:v>3.9724659297178899</c:v>
                </c:pt>
                <c:pt idx="131">
                  <c:v>4.0539067239230198</c:v>
                </c:pt>
                <c:pt idx="132">
                  <c:v>4.0617930720718496</c:v>
                </c:pt>
                <c:pt idx="133">
                  <c:v>4.1040809963406097</c:v>
                </c:pt>
                <c:pt idx="134">
                  <c:v>4.1131786876358101</c:v>
                </c:pt>
                <c:pt idx="135">
                  <c:v>4.1537967310579003</c:v>
                </c:pt>
                <c:pt idx="136">
                  <c:v>4.1677926308475399</c:v>
                </c:pt>
                <c:pt idx="137">
                  <c:v>4.1698790495283902</c:v>
                </c:pt>
                <c:pt idx="138">
                  <c:v>4.1703495305046303</c:v>
                </c:pt>
                <c:pt idx="139">
                  <c:v>4.2289434573613098</c:v>
                </c:pt>
                <c:pt idx="140">
                  <c:v>4.2820998522932898</c:v>
                </c:pt>
                <c:pt idx="141">
                  <c:v>4.3120608831552998</c:v>
                </c:pt>
                <c:pt idx="142">
                  <c:v>4.3135393518023202</c:v>
                </c:pt>
                <c:pt idx="143">
                  <c:v>4.3143793349154302</c:v>
                </c:pt>
                <c:pt idx="144">
                  <c:v>4.3158328384161004</c:v>
                </c:pt>
                <c:pt idx="145">
                  <c:v>4.3245943061382999</c:v>
                </c:pt>
                <c:pt idx="146">
                  <c:v>4.3702080603689</c:v>
                </c:pt>
                <c:pt idx="147">
                  <c:v>4.3831754930773004</c:v>
                </c:pt>
                <c:pt idx="148">
                  <c:v>4.3857691138397099</c:v>
                </c:pt>
                <c:pt idx="149">
                  <c:v>4.41411449480802</c:v>
                </c:pt>
                <c:pt idx="150">
                  <c:v>4.4151416510020596</c:v>
                </c:pt>
                <c:pt idx="151">
                  <c:v>4.4620097717862901</c:v>
                </c:pt>
                <c:pt idx="152">
                  <c:v>4.4655045512644804</c:v>
                </c:pt>
                <c:pt idx="153">
                  <c:v>4.4670157008804399</c:v>
                </c:pt>
                <c:pt idx="154">
                  <c:v>4.5473449288991104</c:v>
                </c:pt>
                <c:pt idx="155">
                  <c:v>4.5839646413020798</c:v>
                </c:pt>
                <c:pt idx="156">
                  <c:v>4.6062022632587798</c:v>
                </c:pt>
                <c:pt idx="157">
                  <c:v>4.6093174550210101</c:v>
                </c:pt>
                <c:pt idx="158">
                  <c:v>4.6168453632853899</c:v>
                </c:pt>
                <c:pt idx="159">
                  <c:v>4.6169950268231297</c:v>
                </c:pt>
                <c:pt idx="160">
                  <c:v>4.62676217384052</c:v>
                </c:pt>
                <c:pt idx="161">
                  <c:v>4.6362394924754602</c:v>
                </c:pt>
                <c:pt idx="162">
                  <c:v>4.6402285727703303</c:v>
                </c:pt>
                <c:pt idx="163">
                  <c:v>4.6440559887703099</c:v>
                </c:pt>
                <c:pt idx="164">
                  <c:v>4.68931038769058</c:v>
                </c:pt>
                <c:pt idx="165">
                  <c:v>4.70075473017629</c:v>
                </c:pt>
                <c:pt idx="166">
                  <c:v>4.7323987335937403</c:v>
                </c:pt>
                <c:pt idx="167">
                  <c:v>4.7443967186845803</c:v>
                </c:pt>
                <c:pt idx="168">
                  <c:v>4.7976482650265098</c:v>
                </c:pt>
                <c:pt idx="169">
                  <c:v>4.8015412166714704</c:v>
                </c:pt>
                <c:pt idx="170">
                  <c:v>4.8110414553037399</c:v>
                </c:pt>
                <c:pt idx="171">
                  <c:v>4.8276815604899896</c:v>
                </c:pt>
                <c:pt idx="172">
                  <c:v>4.8323461456947499</c:v>
                </c:pt>
                <c:pt idx="173">
                  <c:v>4.8365276064723703</c:v>
                </c:pt>
                <c:pt idx="174">
                  <c:v>4.8453121902421099</c:v>
                </c:pt>
                <c:pt idx="175">
                  <c:v>4.8651936105452496</c:v>
                </c:pt>
                <c:pt idx="176">
                  <c:v>4.8882556953467402</c:v>
                </c:pt>
                <c:pt idx="177">
                  <c:v>4.8928052109456903</c:v>
                </c:pt>
                <c:pt idx="178">
                  <c:v>4.9111115736886903</c:v>
                </c:pt>
                <c:pt idx="179">
                  <c:v>4.9189175586216196</c:v>
                </c:pt>
                <c:pt idx="180">
                  <c:v>4.9588818653389204</c:v>
                </c:pt>
                <c:pt idx="181">
                  <c:v>4.95996120059863</c:v>
                </c:pt>
                <c:pt idx="182">
                  <c:v>4.9850056171417201</c:v>
                </c:pt>
                <c:pt idx="183">
                  <c:v>5.0150145068764704</c:v>
                </c:pt>
                <c:pt idx="184">
                  <c:v>5.0187570444577796</c:v>
                </c:pt>
                <c:pt idx="185">
                  <c:v>5.0617347694933397</c:v>
                </c:pt>
                <c:pt idx="186">
                  <c:v>5.0653720475898503</c:v>
                </c:pt>
                <c:pt idx="187">
                  <c:v>5.1031290893442902</c:v>
                </c:pt>
                <c:pt idx="188">
                  <c:v>5.1051653815216804</c:v>
                </c:pt>
                <c:pt idx="189">
                  <c:v>5.1162285385709598</c:v>
                </c:pt>
                <c:pt idx="190">
                  <c:v>5.1481990014647199</c:v>
                </c:pt>
                <c:pt idx="191">
                  <c:v>5.1511167888529599</c:v>
                </c:pt>
                <c:pt idx="192">
                  <c:v>5.1555031499641597</c:v>
                </c:pt>
                <c:pt idx="193">
                  <c:v>5.1750470991246402</c:v>
                </c:pt>
                <c:pt idx="194">
                  <c:v>5.2715258779935503</c:v>
                </c:pt>
                <c:pt idx="195">
                  <c:v>5.3033473888799296</c:v>
                </c:pt>
                <c:pt idx="196">
                  <c:v>5.3105437558032502</c:v>
                </c:pt>
                <c:pt idx="197">
                  <c:v>5.3574109566878203</c:v>
                </c:pt>
                <c:pt idx="198">
                  <c:v>5.4015286490321204</c:v>
                </c:pt>
                <c:pt idx="199">
                  <c:v>5.4072097167372704</c:v>
                </c:pt>
                <c:pt idx="200">
                  <c:v>5.41479125292972</c:v>
                </c:pt>
                <c:pt idx="201">
                  <c:v>5.4248397462069997</c:v>
                </c:pt>
                <c:pt idx="202">
                  <c:v>5.4413031745351601</c:v>
                </c:pt>
                <c:pt idx="203">
                  <c:v>5.4958204102236996</c:v>
                </c:pt>
                <c:pt idx="204">
                  <c:v>5.5081624618014997</c:v>
                </c:pt>
                <c:pt idx="205">
                  <c:v>5.5400890521705204</c:v>
                </c:pt>
                <c:pt idx="206">
                  <c:v>5.5821143488894096</c:v>
                </c:pt>
                <c:pt idx="207">
                  <c:v>5.6085043171909499</c:v>
                </c:pt>
                <c:pt idx="208">
                  <c:v>5.61662579327822</c:v>
                </c:pt>
                <c:pt idx="209">
                  <c:v>5.6437453824380297</c:v>
                </c:pt>
                <c:pt idx="210">
                  <c:v>5.6617972315289098</c:v>
                </c:pt>
                <c:pt idx="211">
                  <c:v>5.7034716350026402</c:v>
                </c:pt>
                <c:pt idx="212">
                  <c:v>5.7391521456394097</c:v>
                </c:pt>
                <c:pt idx="213">
                  <c:v>5.7437194269150504</c:v>
                </c:pt>
                <c:pt idx="214">
                  <c:v>5.7720976537505502</c:v>
                </c:pt>
                <c:pt idx="215">
                  <c:v>5.8073030849899796</c:v>
                </c:pt>
                <c:pt idx="216">
                  <c:v>5.8073545680381402</c:v>
                </c:pt>
                <c:pt idx="217">
                  <c:v>5.8183764796704098</c:v>
                </c:pt>
                <c:pt idx="218">
                  <c:v>5.8405177425593102</c:v>
                </c:pt>
                <c:pt idx="219">
                  <c:v>5.8527393373660699</c:v>
                </c:pt>
                <c:pt idx="220">
                  <c:v>5.8586125485598997</c:v>
                </c:pt>
                <c:pt idx="221">
                  <c:v>5.9267874681390804</c:v>
                </c:pt>
                <c:pt idx="222">
                  <c:v>5.9408911145292196</c:v>
                </c:pt>
                <c:pt idx="223">
                  <c:v>5.9616412608884302</c:v>
                </c:pt>
                <c:pt idx="224">
                  <c:v>5.9646365407164703</c:v>
                </c:pt>
                <c:pt idx="225">
                  <c:v>5.98180738650262</c:v>
                </c:pt>
                <c:pt idx="226">
                  <c:v>5.99372436897829</c:v>
                </c:pt>
                <c:pt idx="227">
                  <c:v>6.0038313027471304</c:v>
                </c:pt>
                <c:pt idx="228">
                  <c:v>6.01268394461448</c:v>
                </c:pt>
                <c:pt idx="229">
                  <c:v>6.0302220655260399</c:v>
                </c:pt>
                <c:pt idx="230">
                  <c:v>6.0788858556188599</c:v>
                </c:pt>
                <c:pt idx="231">
                  <c:v>6.0821050535887498</c:v>
                </c:pt>
                <c:pt idx="232">
                  <c:v>6.0936997209716104</c:v>
                </c:pt>
                <c:pt idx="233">
                  <c:v>6.1009632297791496</c:v>
                </c:pt>
                <c:pt idx="234">
                  <c:v>6.1768537028692698</c:v>
                </c:pt>
                <c:pt idx="235">
                  <c:v>6.1895041717216399</c:v>
                </c:pt>
                <c:pt idx="236">
                  <c:v>6.1967142964713302</c:v>
                </c:pt>
                <c:pt idx="237">
                  <c:v>6.2063938695937404</c:v>
                </c:pt>
                <c:pt idx="238">
                  <c:v>6.2221386111341399</c:v>
                </c:pt>
                <c:pt idx="239">
                  <c:v>6.2420521154999697</c:v>
                </c:pt>
                <c:pt idx="240">
                  <c:v>6.2532025147229398</c:v>
                </c:pt>
                <c:pt idx="241">
                  <c:v>6.2542145247571197</c:v>
                </c:pt>
                <c:pt idx="242">
                  <c:v>6.2729347044400203</c:v>
                </c:pt>
                <c:pt idx="243">
                  <c:v>6.28965952107683</c:v>
                </c:pt>
                <c:pt idx="244">
                  <c:v>6.3170435596257404</c:v>
                </c:pt>
                <c:pt idx="245">
                  <c:v>6.3201445921535599</c:v>
                </c:pt>
                <c:pt idx="246">
                  <c:v>6.3288971630045703</c:v>
                </c:pt>
                <c:pt idx="247">
                  <c:v>6.3824155475013002</c:v>
                </c:pt>
                <c:pt idx="248">
                  <c:v>6.3885142668150401</c:v>
                </c:pt>
                <c:pt idx="249">
                  <c:v>6.4007470350021496</c:v>
                </c:pt>
                <c:pt idx="250">
                  <c:v>6.4114938131533599</c:v>
                </c:pt>
                <c:pt idx="251">
                  <c:v>6.4991671998413301</c:v>
                </c:pt>
                <c:pt idx="252">
                  <c:v>6.5076704456089596</c:v>
                </c:pt>
                <c:pt idx="253">
                  <c:v>6.5170725624471899</c:v>
                </c:pt>
                <c:pt idx="254">
                  <c:v>6.5481600225903103</c:v>
                </c:pt>
                <c:pt idx="255">
                  <c:v>6.57350188028067</c:v>
                </c:pt>
                <c:pt idx="256">
                  <c:v>6.6082468712702402</c:v>
                </c:pt>
                <c:pt idx="257">
                  <c:v>6.6257807416841397</c:v>
                </c:pt>
                <c:pt idx="258">
                  <c:v>6.6275388818434697</c:v>
                </c:pt>
                <c:pt idx="259">
                  <c:v>6.6413405458442902</c:v>
                </c:pt>
                <c:pt idx="260">
                  <c:v>6.6704514986701904</c:v>
                </c:pt>
                <c:pt idx="261">
                  <c:v>6.6723959394730601</c:v>
                </c:pt>
                <c:pt idx="262">
                  <c:v>6.68302784813568</c:v>
                </c:pt>
                <c:pt idx="263">
                  <c:v>6.7104943432792004</c:v>
                </c:pt>
                <c:pt idx="264">
                  <c:v>6.7549972552806103</c:v>
                </c:pt>
                <c:pt idx="265">
                  <c:v>6.7959381292441297</c:v>
                </c:pt>
                <c:pt idx="266">
                  <c:v>6.8239551861971401</c:v>
                </c:pt>
                <c:pt idx="267">
                  <c:v>6.8704374823719299</c:v>
                </c:pt>
                <c:pt idx="268">
                  <c:v>6.8746567830220497</c:v>
                </c:pt>
                <c:pt idx="269">
                  <c:v>6.87951076449826</c:v>
                </c:pt>
                <c:pt idx="270">
                  <c:v>6.8894281080267197</c:v>
                </c:pt>
                <c:pt idx="271">
                  <c:v>6.8918383205309501</c:v>
                </c:pt>
                <c:pt idx="272">
                  <c:v>6.91443329247336</c:v>
                </c:pt>
                <c:pt idx="273">
                  <c:v>6.9389241965283999</c:v>
                </c:pt>
                <c:pt idx="274">
                  <c:v>6.9469481584377402</c:v>
                </c:pt>
                <c:pt idx="275">
                  <c:v>6.9609996969811601</c:v>
                </c:pt>
                <c:pt idx="276">
                  <c:v>7.0236570890992898</c:v>
                </c:pt>
                <c:pt idx="277">
                  <c:v>7.0308952815830699</c:v>
                </c:pt>
                <c:pt idx="278">
                  <c:v>7.1553262290544799</c:v>
                </c:pt>
                <c:pt idx="279">
                  <c:v>7.1666816589422497</c:v>
                </c:pt>
                <c:pt idx="280">
                  <c:v>7.1900017666630403</c:v>
                </c:pt>
                <c:pt idx="281">
                  <c:v>7.19235146349296</c:v>
                </c:pt>
                <c:pt idx="282">
                  <c:v>7.1938685676507097</c:v>
                </c:pt>
                <c:pt idx="283">
                  <c:v>7.2304000137373796</c:v>
                </c:pt>
                <c:pt idx="284">
                  <c:v>7.2940735137090096</c:v>
                </c:pt>
                <c:pt idx="285">
                  <c:v>7.29945622344031</c:v>
                </c:pt>
                <c:pt idx="286">
                  <c:v>7.3449251465499401</c:v>
                </c:pt>
                <c:pt idx="287">
                  <c:v>7.3456769334152296</c:v>
                </c:pt>
                <c:pt idx="288">
                  <c:v>7.3505396828986704</c:v>
                </c:pt>
                <c:pt idx="289">
                  <c:v>7.3737633975616603</c:v>
                </c:pt>
                <c:pt idx="290">
                  <c:v>7.47139380453154</c:v>
                </c:pt>
                <c:pt idx="291">
                  <c:v>7.4716936321929097</c:v>
                </c:pt>
                <c:pt idx="292">
                  <c:v>7.5480875549837902</c:v>
                </c:pt>
                <c:pt idx="293">
                  <c:v>7.5565225668251497</c:v>
                </c:pt>
                <c:pt idx="294">
                  <c:v>7.5648203715682003</c:v>
                </c:pt>
                <c:pt idx="295">
                  <c:v>7.6480160831628998</c:v>
                </c:pt>
                <c:pt idx="296">
                  <c:v>7.6871903371065899</c:v>
                </c:pt>
                <c:pt idx="297">
                  <c:v>7.6987065714784002</c:v>
                </c:pt>
                <c:pt idx="298">
                  <c:v>7.70636082764831</c:v>
                </c:pt>
                <c:pt idx="299">
                  <c:v>7.7409224342554799</c:v>
                </c:pt>
                <c:pt idx="300">
                  <c:v>7.7414024146273697</c:v>
                </c:pt>
                <c:pt idx="301">
                  <c:v>7.7506042245717497</c:v>
                </c:pt>
                <c:pt idx="302">
                  <c:v>7.8217740044929096</c:v>
                </c:pt>
                <c:pt idx="303">
                  <c:v>7.8276038975454902</c:v>
                </c:pt>
                <c:pt idx="304">
                  <c:v>7.8362352205440402</c:v>
                </c:pt>
                <c:pt idx="305">
                  <c:v>7.9858854170888698</c:v>
                </c:pt>
                <c:pt idx="306">
                  <c:v>8.0756327360868507</c:v>
                </c:pt>
                <c:pt idx="307">
                  <c:v>8.1234334418147398</c:v>
                </c:pt>
                <c:pt idx="308">
                  <c:v>8.1290782536379993</c:v>
                </c:pt>
                <c:pt idx="309">
                  <c:v>8.1665255681826991</c:v>
                </c:pt>
                <c:pt idx="310">
                  <c:v>8.1990972016388799</c:v>
                </c:pt>
                <c:pt idx="311">
                  <c:v>8.2371986948598295</c:v>
                </c:pt>
                <c:pt idx="312">
                  <c:v>8.2761187911965006</c:v>
                </c:pt>
                <c:pt idx="313">
                  <c:v>8.2849617456085998</c:v>
                </c:pt>
                <c:pt idx="314">
                  <c:v>8.3134371312335098</c:v>
                </c:pt>
                <c:pt idx="315">
                  <c:v>8.3494198615662807</c:v>
                </c:pt>
                <c:pt idx="316">
                  <c:v>8.35312923789024</c:v>
                </c:pt>
                <c:pt idx="317">
                  <c:v>8.3675725788052002</c:v>
                </c:pt>
                <c:pt idx="318">
                  <c:v>8.3785624583251792</c:v>
                </c:pt>
                <c:pt idx="319">
                  <c:v>8.3837047581698201</c:v>
                </c:pt>
                <c:pt idx="320">
                  <c:v>8.4731423053890502</c:v>
                </c:pt>
                <c:pt idx="321">
                  <c:v>8.4742734199389798</c:v>
                </c:pt>
                <c:pt idx="322">
                  <c:v>8.4885454145260208</c:v>
                </c:pt>
                <c:pt idx="323">
                  <c:v>8.5257431553207006</c:v>
                </c:pt>
                <c:pt idx="324">
                  <c:v>8.5438467902131396</c:v>
                </c:pt>
                <c:pt idx="325">
                  <c:v>8.5578591640921502</c:v>
                </c:pt>
                <c:pt idx="326">
                  <c:v>8.6573665253818</c:v>
                </c:pt>
                <c:pt idx="327">
                  <c:v>8.6868726415234505</c:v>
                </c:pt>
                <c:pt idx="328">
                  <c:v>8.7400785521604103</c:v>
                </c:pt>
                <c:pt idx="329">
                  <c:v>8.7836088370531797</c:v>
                </c:pt>
                <c:pt idx="330">
                  <c:v>8.8308828989975208</c:v>
                </c:pt>
                <c:pt idx="331">
                  <c:v>8.8687803006394308</c:v>
                </c:pt>
                <c:pt idx="332">
                  <c:v>8.9066616948694008</c:v>
                </c:pt>
                <c:pt idx="333">
                  <c:v>8.9122314695268905</c:v>
                </c:pt>
                <c:pt idx="334">
                  <c:v>8.9160613716406605</c:v>
                </c:pt>
                <c:pt idx="335">
                  <c:v>8.9599806223996001</c:v>
                </c:pt>
                <c:pt idx="336">
                  <c:v>9.0224409932270593</c:v>
                </c:pt>
                <c:pt idx="337">
                  <c:v>9.0373236132021209</c:v>
                </c:pt>
                <c:pt idx="338">
                  <c:v>9.0710054404665108</c:v>
                </c:pt>
                <c:pt idx="339">
                  <c:v>9.0862938077188993</c:v>
                </c:pt>
                <c:pt idx="340">
                  <c:v>9.0931775737553799</c:v>
                </c:pt>
                <c:pt idx="341">
                  <c:v>9.0973906326107699</c:v>
                </c:pt>
                <c:pt idx="342">
                  <c:v>9.13895000355744</c:v>
                </c:pt>
                <c:pt idx="343">
                  <c:v>9.1903437618166208</c:v>
                </c:pt>
                <c:pt idx="344">
                  <c:v>9.2185306819155794</c:v>
                </c:pt>
                <c:pt idx="345">
                  <c:v>9.2272542981891998</c:v>
                </c:pt>
                <c:pt idx="346">
                  <c:v>9.2407778361812198</c:v>
                </c:pt>
                <c:pt idx="347">
                  <c:v>9.25431364355609</c:v>
                </c:pt>
                <c:pt idx="348">
                  <c:v>9.2720948189235095</c:v>
                </c:pt>
                <c:pt idx="349">
                  <c:v>9.3123626395176107</c:v>
                </c:pt>
                <c:pt idx="350">
                  <c:v>9.3156311035077106</c:v>
                </c:pt>
                <c:pt idx="351">
                  <c:v>9.3690696163103002</c:v>
                </c:pt>
                <c:pt idx="352">
                  <c:v>9.3737887674942595</c:v>
                </c:pt>
                <c:pt idx="353">
                  <c:v>9.3781788125634193</c:v>
                </c:pt>
                <c:pt idx="354">
                  <c:v>9.4137092460878193</c:v>
                </c:pt>
                <c:pt idx="355">
                  <c:v>9.5615858202800208</c:v>
                </c:pt>
                <c:pt idx="356">
                  <c:v>9.5694326087832504</c:v>
                </c:pt>
                <c:pt idx="357">
                  <c:v>9.5740374051965809</c:v>
                </c:pt>
                <c:pt idx="358">
                  <c:v>9.5973206907510793</c:v>
                </c:pt>
                <c:pt idx="359">
                  <c:v>9.6430436233058607</c:v>
                </c:pt>
                <c:pt idx="360">
                  <c:v>9.6511158151552099</c:v>
                </c:pt>
                <c:pt idx="361">
                  <c:v>9.6635657702572608</c:v>
                </c:pt>
                <c:pt idx="362">
                  <c:v>9.6683525820262695</c:v>
                </c:pt>
                <c:pt idx="363">
                  <c:v>9.6907974791380909</c:v>
                </c:pt>
                <c:pt idx="364">
                  <c:v>9.7083228863775695</c:v>
                </c:pt>
                <c:pt idx="365">
                  <c:v>9.7410091325657504</c:v>
                </c:pt>
                <c:pt idx="366">
                  <c:v>9.7680822756422891</c:v>
                </c:pt>
                <c:pt idx="367">
                  <c:v>9.7780639296397602</c:v>
                </c:pt>
                <c:pt idx="368">
                  <c:v>9.7961243581958097</c:v>
                </c:pt>
                <c:pt idx="369">
                  <c:v>9.8001480093225801</c:v>
                </c:pt>
                <c:pt idx="370">
                  <c:v>9.8285470499195995</c:v>
                </c:pt>
                <c:pt idx="371">
                  <c:v>9.8308688362996204</c:v>
                </c:pt>
                <c:pt idx="372">
                  <c:v>9.8553667001217704</c:v>
                </c:pt>
                <c:pt idx="373">
                  <c:v>9.8890420477421106</c:v>
                </c:pt>
                <c:pt idx="374">
                  <c:v>9.9307198283921601</c:v>
                </c:pt>
                <c:pt idx="375">
                  <c:v>9.9658595388755202</c:v>
                </c:pt>
                <c:pt idx="376">
                  <c:v>9.9857702958397603</c:v>
                </c:pt>
                <c:pt idx="377">
                  <c:v>10.0136218932457</c:v>
                </c:pt>
                <c:pt idx="378">
                  <c:v>10.021861501969401</c:v>
                </c:pt>
                <c:pt idx="379">
                  <c:v>10.0257099946029</c:v>
                </c:pt>
                <c:pt idx="380">
                  <c:v>10.050085386149201</c:v>
                </c:pt>
                <c:pt idx="381">
                  <c:v>10.0886600548401</c:v>
                </c:pt>
                <c:pt idx="382">
                  <c:v>10.124151337891799</c:v>
                </c:pt>
                <c:pt idx="383">
                  <c:v>10.1641584876925</c:v>
                </c:pt>
                <c:pt idx="384">
                  <c:v>10.1699325355829</c:v>
                </c:pt>
                <c:pt idx="385">
                  <c:v>10.1969912755303</c:v>
                </c:pt>
                <c:pt idx="386">
                  <c:v>10.2192341457121</c:v>
                </c:pt>
                <c:pt idx="387">
                  <c:v>10.253316733520499</c:v>
                </c:pt>
                <c:pt idx="388">
                  <c:v>10.349270153325101</c:v>
                </c:pt>
                <c:pt idx="389">
                  <c:v>10.350732981693</c:v>
                </c:pt>
                <c:pt idx="390">
                  <c:v>10.3546338030137</c:v>
                </c:pt>
                <c:pt idx="391">
                  <c:v>10.453122352715599</c:v>
                </c:pt>
                <c:pt idx="392">
                  <c:v>10.465778036974401</c:v>
                </c:pt>
                <c:pt idx="393">
                  <c:v>10.502145391888901</c:v>
                </c:pt>
                <c:pt idx="394">
                  <c:v>10.550503793733901</c:v>
                </c:pt>
                <c:pt idx="395">
                  <c:v>10.578175994101899</c:v>
                </c:pt>
                <c:pt idx="396">
                  <c:v>10.5908753108233</c:v>
                </c:pt>
                <c:pt idx="397">
                  <c:v>10.6118959842136</c:v>
                </c:pt>
                <c:pt idx="398">
                  <c:v>10.6213486955328</c:v>
                </c:pt>
                <c:pt idx="399">
                  <c:v>10.661248466</c:v>
                </c:pt>
                <c:pt idx="400">
                  <c:v>10.714918769896</c:v>
                </c:pt>
                <c:pt idx="401">
                  <c:v>10.729637147393101</c:v>
                </c:pt>
                <c:pt idx="402">
                  <c:v>10.731660108668899</c:v>
                </c:pt>
                <c:pt idx="403">
                  <c:v>10.7611521682319</c:v>
                </c:pt>
                <c:pt idx="404">
                  <c:v>10.812123933806999</c:v>
                </c:pt>
                <c:pt idx="405">
                  <c:v>10.818243351765</c:v>
                </c:pt>
                <c:pt idx="406">
                  <c:v>10.829826022120001</c:v>
                </c:pt>
                <c:pt idx="407">
                  <c:v>10.832980390638101</c:v>
                </c:pt>
                <c:pt idx="408">
                  <c:v>10.855929715558901</c:v>
                </c:pt>
                <c:pt idx="409">
                  <c:v>10.8637477261946</c:v>
                </c:pt>
                <c:pt idx="410">
                  <c:v>10.864524961449201</c:v>
                </c:pt>
                <c:pt idx="411">
                  <c:v>10.873435110785101</c:v>
                </c:pt>
                <c:pt idx="412">
                  <c:v>10.8787121474743</c:v>
                </c:pt>
                <c:pt idx="413">
                  <c:v>10.9593207705766</c:v>
                </c:pt>
                <c:pt idx="414">
                  <c:v>10.9992057413391</c:v>
                </c:pt>
                <c:pt idx="415">
                  <c:v>11.0599703029729</c:v>
                </c:pt>
                <c:pt idx="416">
                  <c:v>11.093917849007999</c:v>
                </c:pt>
                <c:pt idx="417">
                  <c:v>11.2304068394005</c:v>
                </c:pt>
                <c:pt idx="418">
                  <c:v>11.276739869732401</c:v>
                </c:pt>
                <c:pt idx="419">
                  <c:v>11.303112445399201</c:v>
                </c:pt>
                <c:pt idx="420">
                  <c:v>11.3788007283583</c:v>
                </c:pt>
                <c:pt idx="421">
                  <c:v>11.382471152115601</c:v>
                </c:pt>
                <c:pt idx="422">
                  <c:v>11.3879965772538</c:v>
                </c:pt>
                <c:pt idx="423">
                  <c:v>11.4340235183936</c:v>
                </c:pt>
                <c:pt idx="424">
                  <c:v>11.477532353252199</c:v>
                </c:pt>
                <c:pt idx="425">
                  <c:v>11.5577132315375</c:v>
                </c:pt>
                <c:pt idx="426">
                  <c:v>11.5811492190696</c:v>
                </c:pt>
                <c:pt idx="427">
                  <c:v>11.640853329096</c:v>
                </c:pt>
                <c:pt idx="428">
                  <c:v>11.6759380665608</c:v>
                </c:pt>
                <c:pt idx="429">
                  <c:v>11.6973180405801</c:v>
                </c:pt>
                <c:pt idx="430">
                  <c:v>11.7318721425181</c:v>
                </c:pt>
                <c:pt idx="431">
                  <c:v>11.737045877613101</c:v>
                </c:pt>
                <c:pt idx="432">
                  <c:v>11.793040157295801</c:v>
                </c:pt>
                <c:pt idx="433">
                  <c:v>11.800792598102401</c:v>
                </c:pt>
                <c:pt idx="434">
                  <c:v>11.874502011574799</c:v>
                </c:pt>
                <c:pt idx="435">
                  <c:v>11.882631200365701</c:v>
                </c:pt>
                <c:pt idx="436">
                  <c:v>11.898289713077199</c:v>
                </c:pt>
                <c:pt idx="437">
                  <c:v>11.9010139713064</c:v>
                </c:pt>
                <c:pt idx="438">
                  <c:v>11.9876770642586</c:v>
                </c:pt>
                <c:pt idx="439">
                  <c:v>12.011200712528099</c:v>
                </c:pt>
                <c:pt idx="440">
                  <c:v>12.049050452649899</c:v>
                </c:pt>
                <c:pt idx="441">
                  <c:v>12.075507185887499</c:v>
                </c:pt>
                <c:pt idx="442">
                  <c:v>12.0781004479788</c:v>
                </c:pt>
                <c:pt idx="443">
                  <c:v>12.1065067816526</c:v>
                </c:pt>
                <c:pt idx="444">
                  <c:v>12.132804733964999</c:v>
                </c:pt>
                <c:pt idx="445">
                  <c:v>12.1531884758733</c:v>
                </c:pt>
                <c:pt idx="446">
                  <c:v>12.168521710104899</c:v>
                </c:pt>
                <c:pt idx="447">
                  <c:v>12.1957326647826</c:v>
                </c:pt>
                <c:pt idx="448">
                  <c:v>12.235826361947099</c:v>
                </c:pt>
                <c:pt idx="449">
                  <c:v>12.240111270673699</c:v>
                </c:pt>
                <c:pt idx="450">
                  <c:v>12.2866912502795</c:v>
                </c:pt>
                <c:pt idx="451">
                  <c:v>12.325623036827899</c:v>
                </c:pt>
                <c:pt idx="452">
                  <c:v>12.3694130443037</c:v>
                </c:pt>
                <c:pt idx="453">
                  <c:v>12.3850379944779</c:v>
                </c:pt>
                <c:pt idx="454">
                  <c:v>12.4116449607536</c:v>
                </c:pt>
                <c:pt idx="455">
                  <c:v>12.586628626358101</c:v>
                </c:pt>
                <c:pt idx="456">
                  <c:v>12.708742321934601</c:v>
                </c:pt>
                <c:pt idx="457">
                  <c:v>12.725207068957401</c:v>
                </c:pt>
                <c:pt idx="458">
                  <c:v>12.7272940929979</c:v>
                </c:pt>
                <c:pt idx="459">
                  <c:v>12.7830107454211</c:v>
                </c:pt>
                <c:pt idx="460">
                  <c:v>12.848914079144</c:v>
                </c:pt>
                <c:pt idx="461">
                  <c:v>12.8526488775387</c:v>
                </c:pt>
                <c:pt idx="462">
                  <c:v>12.8531652904938</c:v>
                </c:pt>
                <c:pt idx="463">
                  <c:v>12.951485839883601</c:v>
                </c:pt>
                <c:pt idx="464">
                  <c:v>12.9533095043153</c:v>
                </c:pt>
                <c:pt idx="465">
                  <c:v>12.9900166871957</c:v>
                </c:pt>
                <c:pt idx="466">
                  <c:v>13.003284902311901</c:v>
                </c:pt>
                <c:pt idx="467">
                  <c:v>13.022835388779599</c:v>
                </c:pt>
                <c:pt idx="468">
                  <c:v>13.043260061182099</c:v>
                </c:pt>
                <c:pt idx="469">
                  <c:v>13.0595315471292</c:v>
                </c:pt>
                <c:pt idx="470">
                  <c:v>13.0812791824198</c:v>
                </c:pt>
                <c:pt idx="471">
                  <c:v>13.207074923485299</c:v>
                </c:pt>
                <c:pt idx="472">
                  <c:v>13.2295786859468</c:v>
                </c:pt>
                <c:pt idx="473">
                  <c:v>13.287209019996199</c:v>
                </c:pt>
                <c:pt idx="474">
                  <c:v>13.3171115294099</c:v>
                </c:pt>
                <c:pt idx="475">
                  <c:v>13.3636638978496</c:v>
                </c:pt>
                <c:pt idx="476">
                  <c:v>13.6029477454722</c:v>
                </c:pt>
                <c:pt idx="477">
                  <c:v>13.639958143498299</c:v>
                </c:pt>
                <c:pt idx="478">
                  <c:v>13.655498089044899</c:v>
                </c:pt>
                <c:pt idx="479">
                  <c:v>13.6712808618322</c:v>
                </c:pt>
                <c:pt idx="480">
                  <c:v>13.714141223114</c:v>
                </c:pt>
                <c:pt idx="481">
                  <c:v>13.7502507413737</c:v>
                </c:pt>
                <c:pt idx="482">
                  <c:v>13.7502826857381</c:v>
                </c:pt>
                <c:pt idx="483">
                  <c:v>13.7857187646441</c:v>
                </c:pt>
                <c:pt idx="484">
                  <c:v>13.845197552412399</c:v>
                </c:pt>
                <c:pt idx="485">
                  <c:v>13.954293939491601</c:v>
                </c:pt>
                <c:pt idx="486">
                  <c:v>13.969042046461301</c:v>
                </c:pt>
                <c:pt idx="487">
                  <c:v>14.008756120689201</c:v>
                </c:pt>
                <c:pt idx="488">
                  <c:v>14.0223576677963</c:v>
                </c:pt>
                <c:pt idx="489">
                  <c:v>14.041304575745</c:v>
                </c:pt>
                <c:pt idx="490">
                  <c:v>14.076716661453201</c:v>
                </c:pt>
                <c:pt idx="491">
                  <c:v>14.133979507256299</c:v>
                </c:pt>
                <c:pt idx="492">
                  <c:v>14.1582680391148</c:v>
                </c:pt>
                <c:pt idx="493">
                  <c:v>14.1806571978218</c:v>
                </c:pt>
                <c:pt idx="494">
                  <c:v>14.1983745959587</c:v>
                </c:pt>
                <c:pt idx="495">
                  <c:v>14.2026776322164</c:v>
                </c:pt>
                <c:pt idx="496">
                  <c:v>14.253955463928399</c:v>
                </c:pt>
                <c:pt idx="497">
                  <c:v>14.278917554304</c:v>
                </c:pt>
                <c:pt idx="498">
                  <c:v>14.2865441963077</c:v>
                </c:pt>
                <c:pt idx="499">
                  <c:v>14.381511112675099</c:v>
                </c:pt>
                <c:pt idx="500">
                  <c:v>14.408034028219401</c:v>
                </c:pt>
                <c:pt idx="501">
                  <c:v>14.422602275386501</c:v>
                </c:pt>
                <c:pt idx="502">
                  <c:v>14.4491645265371</c:v>
                </c:pt>
                <c:pt idx="503">
                  <c:v>14.5169194312766</c:v>
                </c:pt>
                <c:pt idx="504">
                  <c:v>14.5183011368902</c:v>
                </c:pt>
                <c:pt idx="505">
                  <c:v>14.61162570538</c:v>
                </c:pt>
                <c:pt idx="506">
                  <c:v>14.8124444521964</c:v>
                </c:pt>
                <c:pt idx="507">
                  <c:v>14.824708329048001</c:v>
                </c:pt>
                <c:pt idx="508">
                  <c:v>14.874669978395101</c:v>
                </c:pt>
                <c:pt idx="509">
                  <c:v>14.903392828069601</c:v>
                </c:pt>
                <c:pt idx="510">
                  <c:v>15.013203606009499</c:v>
                </c:pt>
                <c:pt idx="511">
                  <c:v>15.0409912349959</c:v>
                </c:pt>
                <c:pt idx="512">
                  <c:v>15.138852758333099</c:v>
                </c:pt>
                <c:pt idx="513">
                  <c:v>15.171012479346199</c:v>
                </c:pt>
                <c:pt idx="514">
                  <c:v>15.226177008822599</c:v>
                </c:pt>
                <c:pt idx="515">
                  <c:v>15.271678193472299</c:v>
                </c:pt>
                <c:pt idx="516">
                  <c:v>15.2915111850016</c:v>
                </c:pt>
                <c:pt idx="517">
                  <c:v>15.2927872133441</c:v>
                </c:pt>
                <c:pt idx="518">
                  <c:v>15.2975140595809</c:v>
                </c:pt>
                <c:pt idx="519">
                  <c:v>15.347961754538099</c:v>
                </c:pt>
                <c:pt idx="520">
                  <c:v>15.375438028946499</c:v>
                </c:pt>
                <c:pt idx="521">
                  <c:v>15.399595861323199</c:v>
                </c:pt>
                <c:pt idx="522">
                  <c:v>15.411270276561901</c:v>
                </c:pt>
                <c:pt idx="523">
                  <c:v>15.419999404344701</c:v>
                </c:pt>
                <c:pt idx="524">
                  <c:v>15.4361655809917</c:v>
                </c:pt>
                <c:pt idx="525">
                  <c:v>15.481736125890199</c:v>
                </c:pt>
                <c:pt idx="526">
                  <c:v>15.544274169020399</c:v>
                </c:pt>
                <c:pt idx="527">
                  <c:v>15.5946984761395</c:v>
                </c:pt>
                <c:pt idx="528">
                  <c:v>15.640283840708401</c:v>
                </c:pt>
                <c:pt idx="529">
                  <c:v>15.6911188028753</c:v>
                </c:pt>
                <c:pt idx="530">
                  <c:v>15.722346700727901</c:v>
                </c:pt>
                <c:pt idx="531">
                  <c:v>15.7982480935752</c:v>
                </c:pt>
                <c:pt idx="532">
                  <c:v>15.8778509814292</c:v>
                </c:pt>
                <c:pt idx="533">
                  <c:v>15.8895257967524</c:v>
                </c:pt>
                <c:pt idx="534">
                  <c:v>15.923049695020699</c:v>
                </c:pt>
                <c:pt idx="535">
                  <c:v>15.981456194073001</c:v>
                </c:pt>
                <c:pt idx="536">
                  <c:v>16.014872048050201</c:v>
                </c:pt>
                <c:pt idx="537">
                  <c:v>16.101250081873101</c:v>
                </c:pt>
                <c:pt idx="538">
                  <c:v>16.200184436980599</c:v>
                </c:pt>
                <c:pt idx="539">
                  <c:v>16.214528457727301</c:v>
                </c:pt>
                <c:pt idx="540">
                  <c:v>16.221401408780402</c:v>
                </c:pt>
                <c:pt idx="541">
                  <c:v>16.295361250173301</c:v>
                </c:pt>
                <c:pt idx="542">
                  <c:v>16.364567143842599</c:v>
                </c:pt>
                <c:pt idx="543">
                  <c:v>16.5047268839553</c:v>
                </c:pt>
                <c:pt idx="544">
                  <c:v>16.5212256475352</c:v>
                </c:pt>
                <c:pt idx="545">
                  <c:v>16.548443079343301</c:v>
                </c:pt>
                <c:pt idx="546">
                  <c:v>16.565314982086399</c:v>
                </c:pt>
                <c:pt idx="547">
                  <c:v>16.6856062123552</c:v>
                </c:pt>
                <c:pt idx="548">
                  <c:v>16.747415123041701</c:v>
                </c:pt>
                <c:pt idx="549">
                  <c:v>16.747428929717099</c:v>
                </c:pt>
                <c:pt idx="550">
                  <c:v>16.809963127201399</c:v>
                </c:pt>
                <c:pt idx="551">
                  <c:v>16.8128312556073</c:v>
                </c:pt>
                <c:pt idx="552">
                  <c:v>16.8184827887453</c:v>
                </c:pt>
                <c:pt idx="553">
                  <c:v>16.93558115419</c:v>
                </c:pt>
                <c:pt idx="554">
                  <c:v>16.973919560201502</c:v>
                </c:pt>
                <c:pt idx="555">
                  <c:v>16.987810399383299</c:v>
                </c:pt>
                <c:pt idx="556">
                  <c:v>16.989758912473899</c:v>
                </c:pt>
                <c:pt idx="557">
                  <c:v>17.075859090779002</c:v>
                </c:pt>
                <c:pt idx="558">
                  <c:v>17.076789842918501</c:v>
                </c:pt>
                <c:pt idx="559">
                  <c:v>17.158727544825499</c:v>
                </c:pt>
                <c:pt idx="560">
                  <c:v>17.160343622323101</c:v>
                </c:pt>
                <c:pt idx="561">
                  <c:v>17.1981438403018</c:v>
                </c:pt>
                <c:pt idx="562">
                  <c:v>17.2140987580642</c:v>
                </c:pt>
                <c:pt idx="563">
                  <c:v>17.2791366572492</c:v>
                </c:pt>
                <c:pt idx="564">
                  <c:v>17.465370531659602</c:v>
                </c:pt>
                <c:pt idx="565">
                  <c:v>17.474715573713201</c:v>
                </c:pt>
                <c:pt idx="566">
                  <c:v>17.4854191476479</c:v>
                </c:pt>
                <c:pt idx="567">
                  <c:v>17.513962764293002</c:v>
                </c:pt>
                <c:pt idx="568">
                  <c:v>17.567994852084698</c:v>
                </c:pt>
                <c:pt idx="569">
                  <c:v>17.6917344438843</c:v>
                </c:pt>
                <c:pt idx="570">
                  <c:v>17.8749776132105</c:v>
                </c:pt>
                <c:pt idx="571">
                  <c:v>17.8825839762576</c:v>
                </c:pt>
                <c:pt idx="572">
                  <c:v>17.9572645798326</c:v>
                </c:pt>
                <c:pt idx="573">
                  <c:v>17.979132359847402</c:v>
                </c:pt>
                <c:pt idx="574">
                  <c:v>18.041002272162601</c:v>
                </c:pt>
                <c:pt idx="575">
                  <c:v>18.053046682849502</c:v>
                </c:pt>
                <c:pt idx="576">
                  <c:v>18.188641056418401</c:v>
                </c:pt>
                <c:pt idx="577">
                  <c:v>18.258925637397201</c:v>
                </c:pt>
                <c:pt idx="578">
                  <c:v>18.283202402530598</c:v>
                </c:pt>
                <c:pt idx="579">
                  <c:v>18.294007563032199</c:v>
                </c:pt>
                <c:pt idx="580">
                  <c:v>18.296617291867701</c:v>
                </c:pt>
                <c:pt idx="581">
                  <c:v>18.3443503798254</c:v>
                </c:pt>
                <c:pt idx="582">
                  <c:v>18.3567315785888</c:v>
                </c:pt>
                <c:pt idx="583">
                  <c:v>18.369372828529102</c:v>
                </c:pt>
                <c:pt idx="584">
                  <c:v>18.395739186436199</c:v>
                </c:pt>
                <c:pt idx="585">
                  <c:v>18.4684274578428</c:v>
                </c:pt>
                <c:pt idx="586">
                  <c:v>18.511773946576099</c:v>
                </c:pt>
                <c:pt idx="587">
                  <c:v>18.5178014740465</c:v>
                </c:pt>
                <c:pt idx="588">
                  <c:v>18.5330811402503</c:v>
                </c:pt>
                <c:pt idx="589">
                  <c:v>18.791262432679002</c:v>
                </c:pt>
                <c:pt idx="590">
                  <c:v>18.913661678282001</c:v>
                </c:pt>
                <c:pt idx="591">
                  <c:v>18.9295738765552</c:v>
                </c:pt>
                <c:pt idx="592">
                  <c:v>19.0094821600917</c:v>
                </c:pt>
                <c:pt idx="593">
                  <c:v>19.052788450263701</c:v>
                </c:pt>
                <c:pt idx="594">
                  <c:v>19.153411987118702</c:v>
                </c:pt>
                <c:pt idx="595">
                  <c:v>19.263398924723599</c:v>
                </c:pt>
                <c:pt idx="596">
                  <c:v>19.2946222834289</c:v>
                </c:pt>
                <c:pt idx="597">
                  <c:v>19.356116155630101</c:v>
                </c:pt>
                <c:pt idx="598">
                  <c:v>19.5102596170011</c:v>
                </c:pt>
                <c:pt idx="599">
                  <c:v>19.626680736311101</c:v>
                </c:pt>
                <c:pt idx="600">
                  <c:v>19.639382631306901</c:v>
                </c:pt>
                <c:pt idx="601">
                  <c:v>19.639635108411301</c:v>
                </c:pt>
                <c:pt idx="602">
                  <c:v>19.7295756130715</c:v>
                </c:pt>
                <c:pt idx="603">
                  <c:v>19.776384902999101</c:v>
                </c:pt>
                <c:pt idx="604">
                  <c:v>19.7769491447809</c:v>
                </c:pt>
                <c:pt idx="605">
                  <c:v>19.861213305998</c:v>
                </c:pt>
                <c:pt idx="606">
                  <c:v>19.949334485337399</c:v>
                </c:pt>
                <c:pt idx="607">
                  <c:v>19.9686119313094</c:v>
                </c:pt>
                <c:pt idx="608">
                  <c:v>20.042907328226001</c:v>
                </c:pt>
                <c:pt idx="609">
                  <c:v>20.056214102655201</c:v>
                </c:pt>
                <c:pt idx="610">
                  <c:v>20.1576818925071</c:v>
                </c:pt>
                <c:pt idx="611">
                  <c:v>20.3070850290013</c:v>
                </c:pt>
                <c:pt idx="612">
                  <c:v>20.321212218024101</c:v>
                </c:pt>
                <c:pt idx="613">
                  <c:v>20.3575325411487</c:v>
                </c:pt>
                <c:pt idx="614">
                  <c:v>20.3629605452272</c:v>
                </c:pt>
                <c:pt idx="615">
                  <c:v>20.367896764420301</c:v>
                </c:pt>
                <c:pt idx="616">
                  <c:v>20.412070069343201</c:v>
                </c:pt>
                <c:pt idx="617">
                  <c:v>20.413084326193001</c:v>
                </c:pt>
                <c:pt idx="618">
                  <c:v>20.4472889871079</c:v>
                </c:pt>
                <c:pt idx="619">
                  <c:v>20.525339779325101</c:v>
                </c:pt>
                <c:pt idx="620">
                  <c:v>20.5473094005138</c:v>
                </c:pt>
                <c:pt idx="621">
                  <c:v>20.549401082228901</c:v>
                </c:pt>
                <c:pt idx="622">
                  <c:v>20.609266518496302</c:v>
                </c:pt>
                <c:pt idx="623">
                  <c:v>20.8596291000697</c:v>
                </c:pt>
                <c:pt idx="624">
                  <c:v>20.8599233980033</c:v>
                </c:pt>
                <c:pt idx="625">
                  <c:v>20.896830139163299</c:v>
                </c:pt>
                <c:pt idx="626">
                  <c:v>20.899700417995799</c:v>
                </c:pt>
                <c:pt idx="627">
                  <c:v>20.961789353521301</c:v>
                </c:pt>
                <c:pt idx="628">
                  <c:v>20.969740937887199</c:v>
                </c:pt>
                <c:pt idx="629">
                  <c:v>20.994550710544001</c:v>
                </c:pt>
                <c:pt idx="630">
                  <c:v>21.200535234876298</c:v>
                </c:pt>
                <c:pt idx="631">
                  <c:v>21.279024209239299</c:v>
                </c:pt>
                <c:pt idx="632">
                  <c:v>21.5002006658213</c:v>
                </c:pt>
                <c:pt idx="633">
                  <c:v>21.713168614425101</c:v>
                </c:pt>
                <c:pt idx="634">
                  <c:v>21.717054883830599</c:v>
                </c:pt>
                <c:pt idx="635">
                  <c:v>21.752684072472501</c:v>
                </c:pt>
                <c:pt idx="636">
                  <c:v>21.75342145566</c:v>
                </c:pt>
                <c:pt idx="637">
                  <c:v>21.766429509967601</c:v>
                </c:pt>
                <c:pt idx="638">
                  <c:v>21.820189941555601</c:v>
                </c:pt>
                <c:pt idx="639">
                  <c:v>21.8251607826653</c:v>
                </c:pt>
                <c:pt idx="640">
                  <c:v>21.837102945775101</c:v>
                </c:pt>
                <c:pt idx="641">
                  <c:v>21.962991261735901</c:v>
                </c:pt>
                <c:pt idx="642">
                  <c:v>22.051780575676698</c:v>
                </c:pt>
                <c:pt idx="643">
                  <c:v>22.0568605213168</c:v>
                </c:pt>
                <c:pt idx="644">
                  <c:v>22.077640820294601</c:v>
                </c:pt>
                <c:pt idx="645">
                  <c:v>22.094847424977399</c:v>
                </c:pt>
                <c:pt idx="646">
                  <c:v>22.1225443276319</c:v>
                </c:pt>
                <c:pt idx="647">
                  <c:v>22.126246803675901</c:v>
                </c:pt>
                <c:pt idx="648">
                  <c:v>22.222779014028902</c:v>
                </c:pt>
                <c:pt idx="649">
                  <c:v>22.267942385748</c:v>
                </c:pt>
                <c:pt idx="650">
                  <c:v>22.305344671823399</c:v>
                </c:pt>
                <c:pt idx="651">
                  <c:v>22.428367913581699</c:v>
                </c:pt>
                <c:pt idx="652">
                  <c:v>22.503953030332902</c:v>
                </c:pt>
                <c:pt idx="653">
                  <c:v>22.6075847857824</c:v>
                </c:pt>
                <c:pt idx="654">
                  <c:v>22.772119564816698</c:v>
                </c:pt>
                <c:pt idx="655">
                  <c:v>22.847855647907</c:v>
                </c:pt>
                <c:pt idx="656">
                  <c:v>22.8509690603792</c:v>
                </c:pt>
                <c:pt idx="657">
                  <c:v>22.852691703357099</c:v>
                </c:pt>
                <c:pt idx="658">
                  <c:v>22.9787269151294</c:v>
                </c:pt>
                <c:pt idx="659">
                  <c:v>23.1154219926077</c:v>
                </c:pt>
                <c:pt idx="660">
                  <c:v>23.1628881747577</c:v>
                </c:pt>
                <c:pt idx="661">
                  <c:v>23.1962635345478</c:v>
                </c:pt>
                <c:pt idx="662">
                  <c:v>23.307631721601201</c:v>
                </c:pt>
                <c:pt idx="663">
                  <c:v>23.309483144313401</c:v>
                </c:pt>
                <c:pt idx="664">
                  <c:v>23.348246071487701</c:v>
                </c:pt>
                <c:pt idx="665">
                  <c:v>23.416147099688999</c:v>
                </c:pt>
                <c:pt idx="666">
                  <c:v>23.431142219246698</c:v>
                </c:pt>
                <c:pt idx="667">
                  <c:v>23.432666783102199</c:v>
                </c:pt>
                <c:pt idx="668">
                  <c:v>23.470698691904499</c:v>
                </c:pt>
                <c:pt idx="669">
                  <c:v>23.5270189800042</c:v>
                </c:pt>
                <c:pt idx="670">
                  <c:v>23.648882819339601</c:v>
                </c:pt>
                <c:pt idx="671">
                  <c:v>23.670993449767501</c:v>
                </c:pt>
                <c:pt idx="672">
                  <c:v>23.671009646728599</c:v>
                </c:pt>
                <c:pt idx="673">
                  <c:v>23.737660147164998</c:v>
                </c:pt>
                <c:pt idx="674">
                  <c:v>23.758189913697802</c:v>
                </c:pt>
                <c:pt idx="675">
                  <c:v>23.843668352693602</c:v>
                </c:pt>
                <c:pt idx="676">
                  <c:v>23.9482251219451</c:v>
                </c:pt>
                <c:pt idx="677">
                  <c:v>23.969211441845601</c:v>
                </c:pt>
                <c:pt idx="678">
                  <c:v>24.065078397162601</c:v>
                </c:pt>
                <c:pt idx="679">
                  <c:v>24.081367136783101</c:v>
                </c:pt>
                <c:pt idx="680">
                  <c:v>24.239881637387299</c:v>
                </c:pt>
                <c:pt idx="681">
                  <c:v>24.2477442793239</c:v>
                </c:pt>
                <c:pt idx="682">
                  <c:v>24.422646381773401</c:v>
                </c:pt>
                <c:pt idx="683">
                  <c:v>24.4466643568724</c:v>
                </c:pt>
                <c:pt idx="684">
                  <c:v>24.448359802246401</c:v>
                </c:pt>
                <c:pt idx="685">
                  <c:v>24.491741484031099</c:v>
                </c:pt>
                <c:pt idx="686">
                  <c:v>24.5512802366841</c:v>
                </c:pt>
                <c:pt idx="687">
                  <c:v>24.617564280398501</c:v>
                </c:pt>
                <c:pt idx="688">
                  <c:v>24.644741620744199</c:v>
                </c:pt>
                <c:pt idx="689">
                  <c:v>24.6494588621349</c:v>
                </c:pt>
                <c:pt idx="690">
                  <c:v>24.6513652838767</c:v>
                </c:pt>
                <c:pt idx="691">
                  <c:v>24.707089735076099</c:v>
                </c:pt>
                <c:pt idx="692">
                  <c:v>24.745587443813999</c:v>
                </c:pt>
                <c:pt idx="693">
                  <c:v>24.797676971670899</c:v>
                </c:pt>
                <c:pt idx="694">
                  <c:v>24.798618557744</c:v>
                </c:pt>
                <c:pt idx="695">
                  <c:v>24.968994476713501</c:v>
                </c:pt>
                <c:pt idx="696">
                  <c:v>25.0464551374316</c:v>
                </c:pt>
                <c:pt idx="697">
                  <c:v>25.0839238278568</c:v>
                </c:pt>
                <c:pt idx="698">
                  <c:v>25.099916458402799</c:v>
                </c:pt>
                <c:pt idx="699">
                  <c:v>25.276772839948499</c:v>
                </c:pt>
                <c:pt idx="700">
                  <c:v>25.3216623774472</c:v>
                </c:pt>
                <c:pt idx="701">
                  <c:v>25.334291760293301</c:v>
                </c:pt>
                <c:pt idx="702">
                  <c:v>25.3438585185188</c:v>
                </c:pt>
                <c:pt idx="703">
                  <c:v>25.479460901461799</c:v>
                </c:pt>
                <c:pt idx="704">
                  <c:v>25.5026824985373</c:v>
                </c:pt>
                <c:pt idx="705">
                  <c:v>25.5780725197103</c:v>
                </c:pt>
                <c:pt idx="706">
                  <c:v>25.597160470553</c:v>
                </c:pt>
                <c:pt idx="707">
                  <c:v>25.767621978067201</c:v>
                </c:pt>
                <c:pt idx="708">
                  <c:v>25.805875953572301</c:v>
                </c:pt>
                <c:pt idx="709">
                  <c:v>25.8176543031561</c:v>
                </c:pt>
                <c:pt idx="710">
                  <c:v>25.8638774490658</c:v>
                </c:pt>
                <c:pt idx="711">
                  <c:v>25.866487410731899</c:v>
                </c:pt>
                <c:pt idx="712">
                  <c:v>25.9307529757473</c:v>
                </c:pt>
                <c:pt idx="713">
                  <c:v>25.9327213725749</c:v>
                </c:pt>
                <c:pt idx="714">
                  <c:v>26.045817495645</c:v>
                </c:pt>
                <c:pt idx="715">
                  <c:v>26.205906619198899</c:v>
                </c:pt>
                <c:pt idx="716">
                  <c:v>26.279316725209402</c:v>
                </c:pt>
                <c:pt idx="717">
                  <c:v>26.336843857476101</c:v>
                </c:pt>
                <c:pt idx="718">
                  <c:v>26.361168517911299</c:v>
                </c:pt>
                <c:pt idx="719">
                  <c:v>26.506389768675302</c:v>
                </c:pt>
                <c:pt idx="720">
                  <c:v>26.6051757582369</c:v>
                </c:pt>
                <c:pt idx="721">
                  <c:v>26.644121436914801</c:v>
                </c:pt>
                <c:pt idx="722">
                  <c:v>26.692165152982199</c:v>
                </c:pt>
                <c:pt idx="723">
                  <c:v>26.754644487865601</c:v>
                </c:pt>
                <c:pt idx="724">
                  <c:v>26.846668210779601</c:v>
                </c:pt>
                <c:pt idx="725">
                  <c:v>26.961433176877598</c:v>
                </c:pt>
                <c:pt idx="726">
                  <c:v>27.0095022608268</c:v>
                </c:pt>
                <c:pt idx="727">
                  <c:v>27.076080980843699</c:v>
                </c:pt>
                <c:pt idx="728">
                  <c:v>27.100269322640202</c:v>
                </c:pt>
                <c:pt idx="729">
                  <c:v>27.163001869686301</c:v>
                </c:pt>
                <c:pt idx="730">
                  <c:v>27.1770072993199</c:v>
                </c:pt>
                <c:pt idx="731">
                  <c:v>27.2314584095705</c:v>
                </c:pt>
                <c:pt idx="732">
                  <c:v>27.326436036147498</c:v>
                </c:pt>
                <c:pt idx="733">
                  <c:v>27.3341514150354</c:v>
                </c:pt>
                <c:pt idx="734">
                  <c:v>27.3789979264814</c:v>
                </c:pt>
                <c:pt idx="735">
                  <c:v>27.396266952038101</c:v>
                </c:pt>
                <c:pt idx="736">
                  <c:v>27.404702406257702</c:v>
                </c:pt>
                <c:pt idx="737">
                  <c:v>27.451004039377299</c:v>
                </c:pt>
                <c:pt idx="738">
                  <c:v>27.485099312724</c:v>
                </c:pt>
                <c:pt idx="739">
                  <c:v>27.519146917105601</c:v>
                </c:pt>
                <c:pt idx="740">
                  <c:v>27.542033952541999</c:v>
                </c:pt>
                <c:pt idx="741">
                  <c:v>27.5846364011636</c:v>
                </c:pt>
                <c:pt idx="742">
                  <c:v>27.678167488970701</c:v>
                </c:pt>
                <c:pt idx="743">
                  <c:v>27.688483496077701</c:v>
                </c:pt>
                <c:pt idx="744">
                  <c:v>27.728032457233599</c:v>
                </c:pt>
                <c:pt idx="745">
                  <c:v>27.7539288139644</c:v>
                </c:pt>
                <c:pt idx="746">
                  <c:v>27.7789462105113</c:v>
                </c:pt>
                <c:pt idx="747">
                  <c:v>27.804216624118698</c:v>
                </c:pt>
                <c:pt idx="748">
                  <c:v>27.865961424887502</c:v>
                </c:pt>
                <c:pt idx="749">
                  <c:v>27.957147148318899</c:v>
                </c:pt>
                <c:pt idx="750">
                  <c:v>27.985685596123599</c:v>
                </c:pt>
                <c:pt idx="751">
                  <c:v>28.046930556080198</c:v>
                </c:pt>
                <c:pt idx="752">
                  <c:v>28.3947437050495</c:v>
                </c:pt>
                <c:pt idx="753">
                  <c:v>28.439568679660901</c:v>
                </c:pt>
                <c:pt idx="754">
                  <c:v>28.461467967146898</c:v>
                </c:pt>
                <c:pt idx="755">
                  <c:v>28.5692178391594</c:v>
                </c:pt>
                <c:pt idx="756">
                  <c:v>28.7115754539821</c:v>
                </c:pt>
                <c:pt idx="757">
                  <c:v>28.830814964769701</c:v>
                </c:pt>
                <c:pt idx="758">
                  <c:v>28.908919075385</c:v>
                </c:pt>
                <c:pt idx="759">
                  <c:v>29.001627650924299</c:v>
                </c:pt>
                <c:pt idx="760">
                  <c:v>29.045200788297102</c:v>
                </c:pt>
                <c:pt idx="761">
                  <c:v>29.072820812344901</c:v>
                </c:pt>
                <c:pt idx="762">
                  <c:v>29.092396630786698</c:v>
                </c:pt>
                <c:pt idx="763">
                  <c:v>29.344178804077501</c:v>
                </c:pt>
                <c:pt idx="764">
                  <c:v>29.422878611714001</c:v>
                </c:pt>
                <c:pt idx="765">
                  <c:v>29.4878062772307</c:v>
                </c:pt>
                <c:pt idx="766">
                  <c:v>29.5189012520689</c:v>
                </c:pt>
                <c:pt idx="767">
                  <c:v>29.8377785579044</c:v>
                </c:pt>
                <c:pt idx="768">
                  <c:v>30.109171870045699</c:v>
                </c:pt>
                <c:pt idx="769">
                  <c:v>30.158199670605701</c:v>
                </c:pt>
                <c:pt idx="770">
                  <c:v>30.3015996449369</c:v>
                </c:pt>
                <c:pt idx="771">
                  <c:v>30.479993489394001</c:v>
                </c:pt>
                <c:pt idx="772">
                  <c:v>30.508031298287499</c:v>
                </c:pt>
                <c:pt idx="773">
                  <c:v>30.585572144829001</c:v>
                </c:pt>
                <c:pt idx="774">
                  <c:v>30.667645621925899</c:v>
                </c:pt>
                <c:pt idx="775">
                  <c:v>30.847039648527101</c:v>
                </c:pt>
                <c:pt idx="776">
                  <c:v>30.921070392124701</c:v>
                </c:pt>
                <c:pt idx="777">
                  <c:v>30.921072954311999</c:v>
                </c:pt>
                <c:pt idx="778">
                  <c:v>30.999343165077601</c:v>
                </c:pt>
                <c:pt idx="779">
                  <c:v>31.136218130469601</c:v>
                </c:pt>
                <c:pt idx="780">
                  <c:v>31.280445235662501</c:v>
                </c:pt>
                <c:pt idx="781">
                  <c:v>31.330097022347498</c:v>
                </c:pt>
                <c:pt idx="782">
                  <c:v>31.587566153958701</c:v>
                </c:pt>
                <c:pt idx="783">
                  <c:v>32.102915060587499</c:v>
                </c:pt>
                <c:pt idx="784">
                  <c:v>32.224996161514397</c:v>
                </c:pt>
                <c:pt idx="785">
                  <c:v>32.242917616732697</c:v>
                </c:pt>
                <c:pt idx="786">
                  <c:v>32.291882040791499</c:v>
                </c:pt>
                <c:pt idx="787">
                  <c:v>32.319679552689202</c:v>
                </c:pt>
                <c:pt idx="788">
                  <c:v>32.595082859389798</c:v>
                </c:pt>
                <c:pt idx="789">
                  <c:v>32.6059263888747</c:v>
                </c:pt>
                <c:pt idx="790">
                  <c:v>32.637980531782198</c:v>
                </c:pt>
                <c:pt idx="791">
                  <c:v>32.671463164494597</c:v>
                </c:pt>
                <c:pt idx="792">
                  <c:v>32.689407954804899</c:v>
                </c:pt>
                <c:pt idx="793">
                  <c:v>32.725076538391697</c:v>
                </c:pt>
                <c:pt idx="794">
                  <c:v>33.014328962073002</c:v>
                </c:pt>
                <c:pt idx="795">
                  <c:v>33.106172734752597</c:v>
                </c:pt>
                <c:pt idx="796">
                  <c:v>33.176338228278198</c:v>
                </c:pt>
                <c:pt idx="797">
                  <c:v>33.185832968794102</c:v>
                </c:pt>
                <c:pt idx="798">
                  <c:v>33.4591504399407</c:v>
                </c:pt>
                <c:pt idx="799">
                  <c:v>33.669123889759497</c:v>
                </c:pt>
                <c:pt idx="800">
                  <c:v>33.7518832626495</c:v>
                </c:pt>
                <c:pt idx="801">
                  <c:v>33.868553418666103</c:v>
                </c:pt>
                <c:pt idx="802">
                  <c:v>33.888598250106298</c:v>
                </c:pt>
                <c:pt idx="803">
                  <c:v>33.918313471600399</c:v>
                </c:pt>
                <c:pt idx="804">
                  <c:v>33.977297225848098</c:v>
                </c:pt>
                <c:pt idx="805">
                  <c:v>34.070313790813103</c:v>
                </c:pt>
                <c:pt idx="806">
                  <c:v>34.172127744182902</c:v>
                </c:pt>
                <c:pt idx="807">
                  <c:v>34.2042468468401</c:v>
                </c:pt>
                <c:pt idx="808">
                  <c:v>34.281422661498503</c:v>
                </c:pt>
                <c:pt idx="809">
                  <c:v>34.352228555709402</c:v>
                </c:pt>
                <c:pt idx="810">
                  <c:v>34.416098498089198</c:v>
                </c:pt>
                <c:pt idx="811">
                  <c:v>34.422505528547198</c:v>
                </c:pt>
                <c:pt idx="812">
                  <c:v>34.561117247559402</c:v>
                </c:pt>
                <c:pt idx="813">
                  <c:v>34.695971593260801</c:v>
                </c:pt>
                <c:pt idx="814">
                  <c:v>34.805704581432401</c:v>
                </c:pt>
                <c:pt idx="815">
                  <c:v>34.901219907097797</c:v>
                </c:pt>
                <c:pt idx="816">
                  <c:v>34.958588120408699</c:v>
                </c:pt>
                <c:pt idx="817">
                  <c:v>35.057370409250602</c:v>
                </c:pt>
                <c:pt idx="818">
                  <c:v>35.071948727473902</c:v>
                </c:pt>
                <c:pt idx="819">
                  <c:v>35.246234501593101</c:v>
                </c:pt>
                <c:pt idx="820">
                  <c:v>35.4872961275953</c:v>
                </c:pt>
                <c:pt idx="821">
                  <c:v>35.587458217397597</c:v>
                </c:pt>
                <c:pt idx="822">
                  <c:v>35.820375954626797</c:v>
                </c:pt>
                <c:pt idx="823">
                  <c:v>35.9137000252909</c:v>
                </c:pt>
                <c:pt idx="824">
                  <c:v>36.092095609516498</c:v>
                </c:pt>
                <c:pt idx="825">
                  <c:v>36.100160977266398</c:v>
                </c:pt>
                <c:pt idx="826">
                  <c:v>36.189049024886899</c:v>
                </c:pt>
                <c:pt idx="827">
                  <c:v>36.206573735922603</c:v>
                </c:pt>
                <c:pt idx="828">
                  <c:v>36.431122453883297</c:v>
                </c:pt>
                <c:pt idx="829">
                  <c:v>36.626102890819297</c:v>
                </c:pt>
                <c:pt idx="830">
                  <c:v>36.715659037323597</c:v>
                </c:pt>
                <c:pt idx="831">
                  <c:v>36.752244116311601</c:v>
                </c:pt>
                <c:pt idx="832">
                  <c:v>36.8657249228513</c:v>
                </c:pt>
                <c:pt idx="833">
                  <c:v>36.877375209466202</c:v>
                </c:pt>
                <c:pt idx="834">
                  <c:v>36.997000241414298</c:v>
                </c:pt>
                <c:pt idx="835">
                  <c:v>37.008313153522998</c:v>
                </c:pt>
                <c:pt idx="836">
                  <c:v>37.222241886152297</c:v>
                </c:pt>
                <c:pt idx="837">
                  <c:v>37.311205148459102</c:v>
                </c:pt>
                <c:pt idx="838">
                  <c:v>37.6421229539622</c:v>
                </c:pt>
                <c:pt idx="839">
                  <c:v>37.671251431256302</c:v>
                </c:pt>
                <c:pt idx="840">
                  <c:v>38.101862313530297</c:v>
                </c:pt>
                <c:pt idx="841">
                  <c:v>38.169420074955298</c:v>
                </c:pt>
                <c:pt idx="842">
                  <c:v>38.189974214643797</c:v>
                </c:pt>
                <c:pt idx="843">
                  <c:v>38.198713169906299</c:v>
                </c:pt>
                <c:pt idx="844">
                  <c:v>38.243664495409099</c:v>
                </c:pt>
                <c:pt idx="845">
                  <c:v>38.629675022140901</c:v>
                </c:pt>
                <c:pt idx="846">
                  <c:v>39.349537618427597</c:v>
                </c:pt>
                <c:pt idx="847">
                  <c:v>39.422572486599996</c:v>
                </c:pt>
                <c:pt idx="848">
                  <c:v>39.441229011827701</c:v>
                </c:pt>
                <c:pt idx="849">
                  <c:v>39.608919948598803</c:v>
                </c:pt>
                <c:pt idx="850">
                  <c:v>39.6236020808524</c:v>
                </c:pt>
                <c:pt idx="851">
                  <c:v>39.627889005229498</c:v>
                </c:pt>
                <c:pt idx="852">
                  <c:v>39.808642046288298</c:v>
                </c:pt>
                <c:pt idx="853">
                  <c:v>39.926391627401699</c:v>
                </c:pt>
                <c:pt idx="854">
                  <c:v>39.946288076922897</c:v>
                </c:pt>
                <c:pt idx="855">
                  <c:v>40.051657866448799</c:v>
                </c:pt>
                <c:pt idx="856">
                  <c:v>40.155623128399903</c:v>
                </c:pt>
                <c:pt idx="857">
                  <c:v>40.714768526837801</c:v>
                </c:pt>
                <c:pt idx="858">
                  <c:v>40.7210409843779</c:v>
                </c:pt>
                <c:pt idx="859">
                  <c:v>40.738481122386702</c:v>
                </c:pt>
                <c:pt idx="860">
                  <c:v>40.854773339781097</c:v>
                </c:pt>
                <c:pt idx="861">
                  <c:v>40.9615972281849</c:v>
                </c:pt>
                <c:pt idx="862">
                  <c:v>41.033462213523002</c:v>
                </c:pt>
                <c:pt idx="863">
                  <c:v>41.0342219043523</c:v>
                </c:pt>
                <c:pt idx="864">
                  <c:v>41.235172806671699</c:v>
                </c:pt>
                <c:pt idx="865">
                  <c:v>41.266400296241002</c:v>
                </c:pt>
                <c:pt idx="866">
                  <c:v>41.595877310261102</c:v>
                </c:pt>
                <c:pt idx="867">
                  <c:v>41.602266832948303</c:v>
                </c:pt>
                <c:pt idx="868">
                  <c:v>41.781789204281303</c:v>
                </c:pt>
                <c:pt idx="869">
                  <c:v>41.914957316354503</c:v>
                </c:pt>
                <c:pt idx="870">
                  <c:v>42.044456418603701</c:v>
                </c:pt>
                <c:pt idx="871">
                  <c:v>42.833083423264</c:v>
                </c:pt>
                <c:pt idx="872">
                  <c:v>42.911998016521899</c:v>
                </c:pt>
                <c:pt idx="873">
                  <c:v>42.982999907568697</c:v>
                </c:pt>
                <c:pt idx="874">
                  <c:v>43.1567346355532</c:v>
                </c:pt>
                <c:pt idx="875">
                  <c:v>43.202661789715897</c:v>
                </c:pt>
                <c:pt idx="876">
                  <c:v>43.688545256615299</c:v>
                </c:pt>
                <c:pt idx="877">
                  <c:v>43.8158239927143</c:v>
                </c:pt>
                <c:pt idx="878">
                  <c:v>43.9619844981885</c:v>
                </c:pt>
                <c:pt idx="879">
                  <c:v>44.077848244220597</c:v>
                </c:pt>
                <c:pt idx="880">
                  <c:v>44.147020179540498</c:v>
                </c:pt>
                <c:pt idx="881">
                  <c:v>44.3281957150853</c:v>
                </c:pt>
                <c:pt idx="882">
                  <c:v>44.503687388957204</c:v>
                </c:pt>
                <c:pt idx="883">
                  <c:v>44.530644148350397</c:v>
                </c:pt>
                <c:pt idx="884">
                  <c:v>44.557401886209803</c:v>
                </c:pt>
                <c:pt idx="885">
                  <c:v>44.6308415606618</c:v>
                </c:pt>
                <c:pt idx="886">
                  <c:v>44.854844197630896</c:v>
                </c:pt>
                <c:pt idx="887">
                  <c:v>45.247500270367297</c:v>
                </c:pt>
                <c:pt idx="888">
                  <c:v>45.315083835036198</c:v>
                </c:pt>
                <c:pt idx="889">
                  <c:v>45.381631955266599</c:v>
                </c:pt>
                <c:pt idx="890">
                  <c:v>45.640482308934203</c:v>
                </c:pt>
                <c:pt idx="891">
                  <c:v>45.7294901412074</c:v>
                </c:pt>
                <c:pt idx="892">
                  <c:v>45.867839196459101</c:v>
                </c:pt>
                <c:pt idx="893">
                  <c:v>45.983908860012903</c:v>
                </c:pt>
                <c:pt idx="894">
                  <c:v>46.019769480214102</c:v>
                </c:pt>
                <c:pt idx="895">
                  <c:v>46.386307405070099</c:v>
                </c:pt>
                <c:pt idx="896">
                  <c:v>46.588343018899202</c:v>
                </c:pt>
                <c:pt idx="897">
                  <c:v>46.695639958367401</c:v>
                </c:pt>
                <c:pt idx="898">
                  <c:v>46.8034402669823</c:v>
                </c:pt>
                <c:pt idx="899">
                  <c:v>46.959796523675301</c:v>
                </c:pt>
                <c:pt idx="900">
                  <c:v>47.122421182454197</c:v>
                </c:pt>
                <c:pt idx="901">
                  <c:v>47.482429045945999</c:v>
                </c:pt>
                <c:pt idx="902">
                  <c:v>47.7064017408943</c:v>
                </c:pt>
                <c:pt idx="903">
                  <c:v>47.803762621939804</c:v>
                </c:pt>
                <c:pt idx="904">
                  <c:v>48.027302903816697</c:v>
                </c:pt>
                <c:pt idx="905">
                  <c:v>48.104790594239503</c:v>
                </c:pt>
                <c:pt idx="906">
                  <c:v>48.206488342717897</c:v>
                </c:pt>
                <c:pt idx="907">
                  <c:v>48.3144988974041</c:v>
                </c:pt>
                <c:pt idx="908">
                  <c:v>48.446939802382602</c:v>
                </c:pt>
                <c:pt idx="909">
                  <c:v>48.5335377033296</c:v>
                </c:pt>
                <c:pt idx="910">
                  <c:v>48.976229849965002</c:v>
                </c:pt>
                <c:pt idx="911">
                  <c:v>49.012368893250802</c:v>
                </c:pt>
                <c:pt idx="912">
                  <c:v>49.1539829147464</c:v>
                </c:pt>
                <c:pt idx="913">
                  <c:v>49.3690627363926</c:v>
                </c:pt>
                <c:pt idx="914">
                  <c:v>49.622763575985999</c:v>
                </c:pt>
                <c:pt idx="915">
                  <c:v>49.630875162780299</c:v>
                </c:pt>
                <c:pt idx="916">
                  <c:v>49.996563591018699</c:v>
                </c:pt>
                <c:pt idx="917">
                  <c:v>50.134263709124497</c:v>
                </c:pt>
                <c:pt idx="918">
                  <c:v>50.179779410124397</c:v>
                </c:pt>
                <c:pt idx="919">
                  <c:v>50.244765329868201</c:v>
                </c:pt>
                <c:pt idx="920">
                  <c:v>50.252131905168902</c:v>
                </c:pt>
                <c:pt idx="921">
                  <c:v>50.2726523873812</c:v>
                </c:pt>
                <c:pt idx="922">
                  <c:v>50.646800381825003</c:v>
                </c:pt>
                <c:pt idx="923">
                  <c:v>51.383257956937598</c:v>
                </c:pt>
                <c:pt idx="924">
                  <c:v>51.738569393516201</c:v>
                </c:pt>
                <c:pt idx="925">
                  <c:v>51.837978439167799</c:v>
                </c:pt>
                <c:pt idx="926">
                  <c:v>51.925105437636397</c:v>
                </c:pt>
                <c:pt idx="927">
                  <c:v>52.049605661765398</c:v>
                </c:pt>
                <c:pt idx="928">
                  <c:v>52.403831129655899</c:v>
                </c:pt>
                <c:pt idx="929">
                  <c:v>52.4099622124291</c:v>
                </c:pt>
                <c:pt idx="930">
                  <c:v>52.941701907426697</c:v>
                </c:pt>
                <c:pt idx="931">
                  <c:v>53.161385533265197</c:v>
                </c:pt>
                <c:pt idx="932">
                  <c:v>53.192957901514397</c:v>
                </c:pt>
                <c:pt idx="933">
                  <c:v>53.5064709099168</c:v>
                </c:pt>
                <c:pt idx="934">
                  <c:v>53.698761627613401</c:v>
                </c:pt>
                <c:pt idx="935">
                  <c:v>53.819386285917801</c:v>
                </c:pt>
                <c:pt idx="936">
                  <c:v>54.639161257647899</c:v>
                </c:pt>
                <c:pt idx="937">
                  <c:v>55.022455402413797</c:v>
                </c:pt>
                <c:pt idx="938">
                  <c:v>55.684158868178201</c:v>
                </c:pt>
                <c:pt idx="939">
                  <c:v>56.709327055715903</c:v>
                </c:pt>
                <c:pt idx="940">
                  <c:v>56.806421488523497</c:v>
                </c:pt>
                <c:pt idx="941">
                  <c:v>56.827003202044402</c:v>
                </c:pt>
                <c:pt idx="942">
                  <c:v>56.859427757752698</c:v>
                </c:pt>
                <c:pt idx="943">
                  <c:v>56.927468972855202</c:v>
                </c:pt>
                <c:pt idx="944">
                  <c:v>57.466119779848498</c:v>
                </c:pt>
                <c:pt idx="945">
                  <c:v>58.092567812946101</c:v>
                </c:pt>
                <c:pt idx="946">
                  <c:v>58.507092176579803</c:v>
                </c:pt>
                <c:pt idx="947">
                  <c:v>59.052640824222003</c:v>
                </c:pt>
                <c:pt idx="948">
                  <c:v>59.455267126315199</c:v>
                </c:pt>
                <c:pt idx="949">
                  <c:v>59.933851818197397</c:v>
                </c:pt>
                <c:pt idx="950">
                  <c:v>60.398909984156496</c:v>
                </c:pt>
                <c:pt idx="951">
                  <c:v>60.759201656422803</c:v>
                </c:pt>
                <c:pt idx="952">
                  <c:v>61.268599527301198</c:v>
                </c:pt>
                <c:pt idx="953">
                  <c:v>61.316213436556602</c:v>
                </c:pt>
                <c:pt idx="954">
                  <c:v>61.756010329350801</c:v>
                </c:pt>
                <c:pt idx="955">
                  <c:v>61.792750629239698</c:v>
                </c:pt>
                <c:pt idx="956">
                  <c:v>62.469436387174703</c:v>
                </c:pt>
                <c:pt idx="957">
                  <c:v>62.842931850456601</c:v>
                </c:pt>
                <c:pt idx="958">
                  <c:v>63.038261583074899</c:v>
                </c:pt>
                <c:pt idx="959">
                  <c:v>63.328327211194598</c:v>
                </c:pt>
                <c:pt idx="960">
                  <c:v>64.064306788146496</c:v>
                </c:pt>
                <c:pt idx="961">
                  <c:v>64.167219143360896</c:v>
                </c:pt>
                <c:pt idx="962">
                  <c:v>64.577466594629897</c:v>
                </c:pt>
                <c:pt idx="963">
                  <c:v>64.670528257840303</c:v>
                </c:pt>
                <c:pt idx="964">
                  <c:v>65.202563601189297</c:v>
                </c:pt>
                <c:pt idx="965">
                  <c:v>65.279090284013193</c:v>
                </c:pt>
                <c:pt idx="966">
                  <c:v>65.547770610079198</c:v>
                </c:pt>
                <c:pt idx="967">
                  <c:v>66.437820431719899</c:v>
                </c:pt>
                <c:pt idx="968">
                  <c:v>66.442678086916501</c:v>
                </c:pt>
                <c:pt idx="969">
                  <c:v>66.612973036819099</c:v>
                </c:pt>
                <c:pt idx="970">
                  <c:v>66.7051815154189</c:v>
                </c:pt>
                <c:pt idx="971">
                  <c:v>67.156996414065404</c:v>
                </c:pt>
                <c:pt idx="972">
                  <c:v>67.616027845644396</c:v>
                </c:pt>
                <c:pt idx="973">
                  <c:v>67.824863335692299</c:v>
                </c:pt>
                <c:pt idx="974">
                  <c:v>68.1929532164866</c:v>
                </c:pt>
                <c:pt idx="975">
                  <c:v>70.042905929141696</c:v>
                </c:pt>
                <c:pt idx="976">
                  <c:v>71.728666982444494</c:v>
                </c:pt>
                <c:pt idx="977">
                  <c:v>74.074462633104304</c:v>
                </c:pt>
                <c:pt idx="978">
                  <c:v>74.403861674352598</c:v>
                </c:pt>
                <c:pt idx="979">
                  <c:v>75.662978477300399</c:v>
                </c:pt>
                <c:pt idx="980">
                  <c:v>75.838531758160599</c:v>
                </c:pt>
                <c:pt idx="981">
                  <c:v>76.305731150822794</c:v>
                </c:pt>
                <c:pt idx="982">
                  <c:v>76.438436675341194</c:v>
                </c:pt>
                <c:pt idx="983">
                  <c:v>83.271639067204006</c:v>
                </c:pt>
                <c:pt idx="984">
                  <c:v>84.062278585820096</c:v>
                </c:pt>
                <c:pt idx="985">
                  <c:v>86.123752705277198</c:v>
                </c:pt>
                <c:pt idx="986">
                  <c:v>87.048533204467304</c:v>
                </c:pt>
                <c:pt idx="987">
                  <c:v>87.436216528983095</c:v>
                </c:pt>
                <c:pt idx="988">
                  <c:v>89.858150080183194</c:v>
                </c:pt>
                <c:pt idx="989">
                  <c:v>90.945161849597099</c:v>
                </c:pt>
                <c:pt idx="990">
                  <c:v>95.324571989942001</c:v>
                </c:pt>
                <c:pt idx="991">
                  <c:v>95.855892047622802</c:v>
                </c:pt>
                <c:pt idx="992">
                  <c:v>98.280981898644598</c:v>
                </c:pt>
                <c:pt idx="993">
                  <c:v>99.437630892136696</c:v>
                </c:pt>
                <c:pt idx="994">
                  <c:v>101.075427204707</c:v>
                </c:pt>
                <c:pt idx="995">
                  <c:v>101.30093648982201</c:v>
                </c:pt>
                <c:pt idx="996">
                  <c:v>101.701735303143</c:v>
                </c:pt>
                <c:pt idx="997">
                  <c:v>101.73724960803401</c:v>
                </c:pt>
                <c:pt idx="998">
                  <c:v>109.261299592661</c:v>
                </c:pt>
                <c:pt idx="999">
                  <c:v>114.852627289699</c:v>
                </c:pt>
                <c:pt idx="1000">
                  <c:v>134.21102973269899</c:v>
                </c:pt>
              </c:numCache>
            </c:numRef>
          </c:xVal>
          <c:yVal>
            <c:numRef>
              <c:f>'[Example-competing risk vs censored-output tables-Jan 2018.xlsx]crisktab'!$C$6:$C$1006</c:f>
              <c:numCache>
                <c:formatCode>0.0%</c:formatCode>
                <c:ptCount val="1001"/>
                <c:pt idx="0">
                  <c:v>0</c:v>
                </c:pt>
                <c:pt idx="1">
                  <c:v>0</c:v>
                </c:pt>
                <c:pt idx="2">
                  <c:v>0</c:v>
                </c:pt>
                <c:pt idx="3">
                  <c:v>0</c:v>
                </c:pt>
                <c:pt idx="4">
                  <c:v>1E-3</c:v>
                </c:pt>
                <c:pt idx="5">
                  <c:v>1E-3</c:v>
                </c:pt>
                <c:pt idx="6">
                  <c:v>1E-3</c:v>
                </c:pt>
                <c:pt idx="7">
                  <c:v>2E-3</c:v>
                </c:pt>
                <c:pt idx="8">
                  <c:v>2E-3</c:v>
                </c:pt>
                <c:pt idx="9">
                  <c:v>3.0000000000000001E-3</c:v>
                </c:pt>
                <c:pt idx="10">
                  <c:v>3.0000000000000001E-3</c:v>
                </c:pt>
                <c:pt idx="11">
                  <c:v>3.0000000000000001E-3</c:v>
                </c:pt>
                <c:pt idx="12">
                  <c:v>4.0000000000000001E-3</c:v>
                </c:pt>
                <c:pt idx="13">
                  <c:v>4.0000000000000001E-3</c:v>
                </c:pt>
                <c:pt idx="14">
                  <c:v>4.0000000000000001E-3</c:v>
                </c:pt>
                <c:pt idx="15">
                  <c:v>5.0000000000000001E-3</c:v>
                </c:pt>
                <c:pt idx="16">
                  <c:v>6.0000000000000001E-3</c:v>
                </c:pt>
                <c:pt idx="17">
                  <c:v>6.0000000000000001E-3</c:v>
                </c:pt>
                <c:pt idx="18">
                  <c:v>6.0000000000000001E-3</c:v>
                </c:pt>
                <c:pt idx="19">
                  <c:v>6.0000000000000001E-3</c:v>
                </c:pt>
                <c:pt idx="20">
                  <c:v>6.0000000000000001E-3</c:v>
                </c:pt>
                <c:pt idx="21">
                  <c:v>6.0000000000000001E-3</c:v>
                </c:pt>
                <c:pt idx="22">
                  <c:v>6.0000000000000001E-3</c:v>
                </c:pt>
                <c:pt idx="23">
                  <c:v>6.0000000000000001E-3</c:v>
                </c:pt>
                <c:pt idx="24">
                  <c:v>6.0000000000000001E-3</c:v>
                </c:pt>
                <c:pt idx="25">
                  <c:v>7.0000000000000001E-3</c:v>
                </c:pt>
                <c:pt idx="26">
                  <c:v>7.0000000000000001E-3</c:v>
                </c:pt>
                <c:pt idx="27">
                  <c:v>7.0000000000000001E-3</c:v>
                </c:pt>
                <c:pt idx="28">
                  <c:v>7.0000000000000001E-3</c:v>
                </c:pt>
                <c:pt idx="29">
                  <c:v>7.0000000000000001E-3</c:v>
                </c:pt>
                <c:pt idx="30">
                  <c:v>7.0000000000000001E-3</c:v>
                </c:pt>
                <c:pt idx="31">
                  <c:v>7.0000000000000001E-3</c:v>
                </c:pt>
                <c:pt idx="32">
                  <c:v>7.0000000000000001E-3</c:v>
                </c:pt>
                <c:pt idx="33">
                  <c:v>7.0000000000000001E-3</c:v>
                </c:pt>
                <c:pt idx="34">
                  <c:v>7.0000000000000001E-3</c:v>
                </c:pt>
                <c:pt idx="35">
                  <c:v>8.0000000000000002E-3</c:v>
                </c:pt>
                <c:pt idx="36">
                  <c:v>8.0000000000000002E-3</c:v>
                </c:pt>
                <c:pt idx="37">
                  <c:v>8.0000000000000002E-3</c:v>
                </c:pt>
                <c:pt idx="38">
                  <c:v>8.0000000000000002E-3</c:v>
                </c:pt>
                <c:pt idx="39">
                  <c:v>8.0000000000000002E-3</c:v>
                </c:pt>
                <c:pt idx="40">
                  <c:v>8.0000000000000002E-3</c:v>
                </c:pt>
                <c:pt idx="41">
                  <c:v>8.0000000000000002E-3</c:v>
                </c:pt>
                <c:pt idx="42">
                  <c:v>8.0000000000000002E-3</c:v>
                </c:pt>
                <c:pt idx="43">
                  <c:v>8.0000000000000002E-3</c:v>
                </c:pt>
                <c:pt idx="44">
                  <c:v>8.0000000000000002E-3</c:v>
                </c:pt>
                <c:pt idx="45">
                  <c:v>8.0000000000000002E-3</c:v>
                </c:pt>
                <c:pt idx="46">
                  <c:v>8.0000000000000002E-3</c:v>
                </c:pt>
                <c:pt idx="47">
                  <c:v>8.0000000000000002E-3</c:v>
                </c:pt>
                <c:pt idx="48">
                  <c:v>8.0000000000000002E-3</c:v>
                </c:pt>
                <c:pt idx="49">
                  <c:v>8.0000000000000002E-3</c:v>
                </c:pt>
                <c:pt idx="50">
                  <c:v>8.0000000000000002E-3</c:v>
                </c:pt>
                <c:pt idx="51">
                  <c:v>8.9999999999999993E-3</c:v>
                </c:pt>
                <c:pt idx="52">
                  <c:v>8.9999999999999993E-3</c:v>
                </c:pt>
                <c:pt idx="53">
                  <c:v>8.9999999999999993E-3</c:v>
                </c:pt>
                <c:pt idx="54">
                  <c:v>8.9999999999999993E-3</c:v>
                </c:pt>
                <c:pt idx="55">
                  <c:v>8.9999999999999993E-3</c:v>
                </c:pt>
                <c:pt idx="56">
                  <c:v>8.9999999999999993E-3</c:v>
                </c:pt>
                <c:pt idx="57">
                  <c:v>0.01</c:v>
                </c:pt>
                <c:pt idx="58">
                  <c:v>0.01</c:v>
                </c:pt>
                <c:pt idx="59">
                  <c:v>0.01</c:v>
                </c:pt>
                <c:pt idx="60">
                  <c:v>0.01</c:v>
                </c:pt>
                <c:pt idx="61">
                  <c:v>1.0999999999999999E-2</c:v>
                </c:pt>
                <c:pt idx="62">
                  <c:v>1.2E-2</c:v>
                </c:pt>
                <c:pt idx="63">
                  <c:v>1.2E-2</c:v>
                </c:pt>
                <c:pt idx="64">
                  <c:v>1.2E-2</c:v>
                </c:pt>
                <c:pt idx="65">
                  <c:v>1.2E-2</c:v>
                </c:pt>
                <c:pt idx="66">
                  <c:v>1.2999999999999999E-2</c:v>
                </c:pt>
                <c:pt idx="67">
                  <c:v>1.2999999999999999E-2</c:v>
                </c:pt>
                <c:pt idx="68">
                  <c:v>1.2999999999999999E-2</c:v>
                </c:pt>
                <c:pt idx="69">
                  <c:v>1.2999999999999999E-2</c:v>
                </c:pt>
                <c:pt idx="70">
                  <c:v>1.2999999999999999E-2</c:v>
                </c:pt>
                <c:pt idx="71">
                  <c:v>1.4E-2</c:v>
                </c:pt>
                <c:pt idx="72">
                  <c:v>1.4E-2</c:v>
                </c:pt>
                <c:pt idx="73">
                  <c:v>1.4E-2</c:v>
                </c:pt>
                <c:pt idx="74">
                  <c:v>1.4E-2</c:v>
                </c:pt>
                <c:pt idx="75">
                  <c:v>1.4E-2</c:v>
                </c:pt>
                <c:pt idx="76">
                  <c:v>1.4E-2</c:v>
                </c:pt>
                <c:pt idx="77">
                  <c:v>1.4E-2</c:v>
                </c:pt>
                <c:pt idx="78">
                  <c:v>1.4E-2</c:v>
                </c:pt>
                <c:pt idx="79">
                  <c:v>1.4E-2</c:v>
                </c:pt>
                <c:pt idx="80">
                  <c:v>1.4E-2</c:v>
                </c:pt>
                <c:pt idx="81">
                  <c:v>1.4E-2</c:v>
                </c:pt>
                <c:pt idx="82">
                  <c:v>1.4E-2</c:v>
                </c:pt>
                <c:pt idx="83">
                  <c:v>1.4E-2</c:v>
                </c:pt>
                <c:pt idx="84">
                  <c:v>1.4E-2</c:v>
                </c:pt>
                <c:pt idx="85">
                  <c:v>1.4999999999999999E-2</c:v>
                </c:pt>
                <c:pt idx="86">
                  <c:v>1.4999999999999999E-2</c:v>
                </c:pt>
                <c:pt idx="87">
                  <c:v>1.4999999999999999E-2</c:v>
                </c:pt>
                <c:pt idx="88">
                  <c:v>1.4999999999999999E-2</c:v>
                </c:pt>
                <c:pt idx="89">
                  <c:v>1.4999999999999999E-2</c:v>
                </c:pt>
                <c:pt idx="90">
                  <c:v>1.6E-2</c:v>
                </c:pt>
                <c:pt idx="91">
                  <c:v>1.6E-2</c:v>
                </c:pt>
                <c:pt idx="92">
                  <c:v>1.6E-2</c:v>
                </c:pt>
                <c:pt idx="93">
                  <c:v>1.6E-2</c:v>
                </c:pt>
                <c:pt idx="94">
                  <c:v>1.6E-2</c:v>
                </c:pt>
                <c:pt idx="95">
                  <c:v>1.7000000000000001E-2</c:v>
                </c:pt>
                <c:pt idx="96">
                  <c:v>1.7000000000000001E-2</c:v>
                </c:pt>
                <c:pt idx="97">
                  <c:v>1.7000000000000001E-2</c:v>
                </c:pt>
                <c:pt idx="98">
                  <c:v>1.7000000000000001E-2</c:v>
                </c:pt>
                <c:pt idx="99">
                  <c:v>1.7000000000000001E-2</c:v>
                </c:pt>
                <c:pt idx="100">
                  <c:v>1.7000000000000001E-2</c:v>
                </c:pt>
                <c:pt idx="101">
                  <c:v>1.7000000000000001E-2</c:v>
                </c:pt>
                <c:pt idx="102">
                  <c:v>1.7000000000000001E-2</c:v>
                </c:pt>
                <c:pt idx="103">
                  <c:v>1.7999999999999999E-2</c:v>
                </c:pt>
                <c:pt idx="104">
                  <c:v>1.7999999999999999E-2</c:v>
                </c:pt>
                <c:pt idx="105">
                  <c:v>1.7999999999999999E-2</c:v>
                </c:pt>
                <c:pt idx="106">
                  <c:v>1.9E-2</c:v>
                </c:pt>
                <c:pt idx="107">
                  <c:v>1.9E-2</c:v>
                </c:pt>
                <c:pt idx="108">
                  <c:v>1.9E-2</c:v>
                </c:pt>
                <c:pt idx="109">
                  <c:v>1.9E-2</c:v>
                </c:pt>
                <c:pt idx="110">
                  <c:v>1.9E-2</c:v>
                </c:pt>
                <c:pt idx="111">
                  <c:v>1.9E-2</c:v>
                </c:pt>
                <c:pt idx="112">
                  <c:v>1.9E-2</c:v>
                </c:pt>
                <c:pt idx="113">
                  <c:v>1.9E-2</c:v>
                </c:pt>
                <c:pt idx="114">
                  <c:v>0.02</c:v>
                </c:pt>
                <c:pt idx="115">
                  <c:v>0.02</c:v>
                </c:pt>
                <c:pt idx="116">
                  <c:v>0.02</c:v>
                </c:pt>
                <c:pt idx="117">
                  <c:v>0.02</c:v>
                </c:pt>
                <c:pt idx="118">
                  <c:v>2.1000000000000001E-2</c:v>
                </c:pt>
                <c:pt idx="119">
                  <c:v>2.1000000000000001E-2</c:v>
                </c:pt>
                <c:pt idx="120">
                  <c:v>2.1000000000000001E-2</c:v>
                </c:pt>
                <c:pt idx="121">
                  <c:v>2.1000000000000001E-2</c:v>
                </c:pt>
                <c:pt idx="122">
                  <c:v>2.1000000000000001E-2</c:v>
                </c:pt>
                <c:pt idx="123">
                  <c:v>2.1000000000000001E-2</c:v>
                </c:pt>
                <c:pt idx="124">
                  <c:v>2.1000000000000001E-2</c:v>
                </c:pt>
                <c:pt idx="125">
                  <c:v>2.1000000000000001E-2</c:v>
                </c:pt>
                <c:pt idx="126">
                  <c:v>2.1000000000000001E-2</c:v>
                </c:pt>
                <c:pt idx="127">
                  <c:v>2.1999999999999999E-2</c:v>
                </c:pt>
                <c:pt idx="128">
                  <c:v>2.3E-2</c:v>
                </c:pt>
                <c:pt idx="129">
                  <c:v>2.3E-2</c:v>
                </c:pt>
                <c:pt idx="130">
                  <c:v>2.3E-2</c:v>
                </c:pt>
                <c:pt idx="131">
                  <c:v>2.4E-2</c:v>
                </c:pt>
                <c:pt idx="132">
                  <c:v>2.5000000000000001E-2</c:v>
                </c:pt>
                <c:pt idx="133">
                  <c:v>2.5000000000000001E-2</c:v>
                </c:pt>
                <c:pt idx="134">
                  <c:v>2.5000000000000001E-2</c:v>
                </c:pt>
                <c:pt idx="135">
                  <c:v>2.5000000000000001E-2</c:v>
                </c:pt>
                <c:pt idx="136">
                  <c:v>2.5000000000000001E-2</c:v>
                </c:pt>
                <c:pt idx="137">
                  <c:v>2.5000000000000001E-2</c:v>
                </c:pt>
                <c:pt idx="138">
                  <c:v>2.5000000000000001E-2</c:v>
                </c:pt>
                <c:pt idx="139">
                  <c:v>2.5000000000000001E-2</c:v>
                </c:pt>
                <c:pt idx="140">
                  <c:v>2.5000000000000001E-2</c:v>
                </c:pt>
                <c:pt idx="141">
                  <c:v>2.5000000000000001E-2</c:v>
                </c:pt>
                <c:pt idx="142">
                  <c:v>2.5000000000000001E-2</c:v>
                </c:pt>
                <c:pt idx="143">
                  <c:v>2.5000000000000001E-2</c:v>
                </c:pt>
                <c:pt idx="144">
                  <c:v>2.5000000000000001E-2</c:v>
                </c:pt>
                <c:pt idx="145">
                  <c:v>2.5000000000000001E-2</c:v>
                </c:pt>
                <c:pt idx="146">
                  <c:v>2.5000000000000001E-2</c:v>
                </c:pt>
                <c:pt idx="147">
                  <c:v>2.5999999999999999E-2</c:v>
                </c:pt>
                <c:pt idx="148">
                  <c:v>2.5999999999999999E-2</c:v>
                </c:pt>
                <c:pt idx="149">
                  <c:v>2.5999999999999999E-2</c:v>
                </c:pt>
                <c:pt idx="150">
                  <c:v>2.7E-2</c:v>
                </c:pt>
                <c:pt idx="151">
                  <c:v>2.7E-2</c:v>
                </c:pt>
                <c:pt idx="152">
                  <c:v>2.7E-2</c:v>
                </c:pt>
                <c:pt idx="153">
                  <c:v>2.7E-2</c:v>
                </c:pt>
                <c:pt idx="154">
                  <c:v>2.7E-2</c:v>
                </c:pt>
                <c:pt idx="155">
                  <c:v>2.7E-2</c:v>
                </c:pt>
                <c:pt idx="156">
                  <c:v>2.7E-2</c:v>
                </c:pt>
                <c:pt idx="157">
                  <c:v>2.7E-2</c:v>
                </c:pt>
                <c:pt idx="158">
                  <c:v>2.7E-2</c:v>
                </c:pt>
                <c:pt idx="159">
                  <c:v>2.7E-2</c:v>
                </c:pt>
                <c:pt idx="160">
                  <c:v>2.7E-2</c:v>
                </c:pt>
                <c:pt idx="161">
                  <c:v>2.7E-2</c:v>
                </c:pt>
                <c:pt idx="162">
                  <c:v>2.8000000000000001E-2</c:v>
                </c:pt>
                <c:pt idx="163">
                  <c:v>2.8000000000000001E-2</c:v>
                </c:pt>
                <c:pt idx="164">
                  <c:v>2.8000000000000001E-2</c:v>
                </c:pt>
                <c:pt idx="165">
                  <c:v>2.8000000000000001E-2</c:v>
                </c:pt>
                <c:pt idx="166">
                  <c:v>2.8000000000000001E-2</c:v>
                </c:pt>
                <c:pt idx="167">
                  <c:v>2.8000000000000001E-2</c:v>
                </c:pt>
                <c:pt idx="168">
                  <c:v>2.8000000000000001E-2</c:v>
                </c:pt>
                <c:pt idx="169">
                  <c:v>2.8000000000000001E-2</c:v>
                </c:pt>
                <c:pt idx="170">
                  <c:v>2.8000000000000001E-2</c:v>
                </c:pt>
                <c:pt idx="171">
                  <c:v>2.9000000000000001E-2</c:v>
                </c:pt>
                <c:pt idx="172">
                  <c:v>2.9000000000000001E-2</c:v>
                </c:pt>
                <c:pt idx="173">
                  <c:v>0.03</c:v>
                </c:pt>
                <c:pt idx="174">
                  <c:v>0.03</c:v>
                </c:pt>
                <c:pt idx="175">
                  <c:v>0.03</c:v>
                </c:pt>
                <c:pt idx="176">
                  <c:v>0.03</c:v>
                </c:pt>
                <c:pt idx="177">
                  <c:v>3.1E-2</c:v>
                </c:pt>
                <c:pt idx="178">
                  <c:v>3.1E-2</c:v>
                </c:pt>
                <c:pt idx="179">
                  <c:v>3.1E-2</c:v>
                </c:pt>
                <c:pt idx="180">
                  <c:v>3.1E-2</c:v>
                </c:pt>
                <c:pt idx="181">
                  <c:v>3.1E-2</c:v>
                </c:pt>
                <c:pt idx="182">
                  <c:v>3.1E-2</c:v>
                </c:pt>
                <c:pt idx="183">
                  <c:v>3.2000000000000001E-2</c:v>
                </c:pt>
                <c:pt idx="184">
                  <c:v>3.2000000000000001E-2</c:v>
                </c:pt>
                <c:pt idx="185">
                  <c:v>3.2000000000000001E-2</c:v>
                </c:pt>
                <c:pt idx="186">
                  <c:v>3.2000000000000001E-2</c:v>
                </c:pt>
                <c:pt idx="187">
                  <c:v>3.2000000000000001E-2</c:v>
                </c:pt>
                <c:pt idx="188">
                  <c:v>3.2000000000000001E-2</c:v>
                </c:pt>
                <c:pt idx="189">
                  <c:v>3.2000000000000001E-2</c:v>
                </c:pt>
                <c:pt idx="190">
                  <c:v>3.2000000000000001E-2</c:v>
                </c:pt>
                <c:pt idx="191">
                  <c:v>3.2000000000000001E-2</c:v>
                </c:pt>
                <c:pt idx="192">
                  <c:v>3.3000000000000002E-2</c:v>
                </c:pt>
                <c:pt idx="193">
                  <c:v>3.3000000000000002E-2</c:v>
                </c:pt>
                <c:pt idx="194">
                  <c:v>3.3000000000000002E-2</c:v>
                </c:pt>
                <c:pt idx="195">
                  <c:v>3.3000000000000002E-2</c:v>
                </c:pt>
                <c:pt idx="196">
                  <c:v>3.3000000000000002E-2</c:v>
                </c:pt>
                <c:pt idx="197">
                  <c:v>3.4000000000000002E-2</c:v>
                </c:pt>
                <c:pt idx="198">
                  <c:v>3.5000000000000003E-2</c:v>
                </c:pt>
                <c:pt idx="199">
                  <c:v>3.5000000000000003E-2</c:v>
                </c:pt>
                <c:pt idx="200">
                  <c:v>3.5000000000000003E-2</c:v>
                </c:pt>
                <c:pt idx="201">
                  <c:v>3.5000000000000003E-2</c:v>
                </c:pt>
                <c:pt idx="202">
                  <c:v>3.5000000000000003E-2</c:v>
                </c:pt>
                <c:pt idx="203">
                  <c:v>3.5000000000000003E-2</c:v>
                </c:pt>
                <c:pt idx="204">
                  <c:v>3.5000000000000003E-2</c:v>
                </c:pt>
                <c:pt idx="205">
                  <c:v>3.5999999999999997E-2</c:v>
                </c:pt>
                <c:pt idx="206">
                  <c:v>3.5999999999999997E-2</c:v>
                </c:pt>
                <c:pt idx="207">
                  <c:v>3.5999999999999997E-2</c:v>
                </c:pt>
                <c:pt idx="208">
                  <c:v>3.5999999999999997E-2</c:v>
                </c:pt>
                <c:pt idx="209">
                  <c:v>3.5999999999999997E-2</c:v>
                </c:pt>
                <c:pt idx="210">
                  <c:v>3.5999999999999997E-2</c:v>
                </c:pt>
                <c:pt idx="211">
                  <c:v>3.5999999999999997E-2</c:v>
                </c:pt>
                <c:pt idx="212">
                  <c:v>3.5999999999999997E-2</c:v>
                </c:pt>
                <c:pt idx="213">
                  <c:v>3.5999999999999997E-2</c:v>
                </c:pt>
                <c:pt idx="214">
                  <c:v>3.6999999999999998E-2</c:v>
                </c:pt>
                <c:pt idx="215">
                  <c:v>3.7999999999999999E-2</c:v>
                </c:pt>
                <c:pt idx="216">
                  <c:v>3.7999999999999999E-2</c:v>
                </c:pt>
                <c:pt idx="217">
                  <c:v>3.9E-2</c:v>
                </c:pt>
                <c:pt idx="218">
                  <c:v>3.9E-2</c:v>
                </c:pt>
                <c:pt idx="219">
                  <c:v>3.9E-2</c:v>
                </c:pt>
                <c:pt idx="220">
                  <c:v>0.04</c:v>
                </c:pt>
                <c:pt idx="221">
                  <c:v>0.04</c:v>
                </c:pt>
                <c:pt idx="222">
                  <c:v>0.04</c:v>
                </c:pt>
                <c:pt idx="223">
                  <c:v>0.04</c:v>
                </c:pt>
                <c:pt idx="224">
                  <c:v>0.04</c:v>
                </c:pt>
                <c:pt idx="225">
                  <c:v>4.1000000000000002E-2</c:v>
                </c:pt>
                <c:pt idx="226">
                  <c:v>4.1000000000000002E-2</c:v>
                </c:pt>
                <c:pt idx="227">
                  <c:v>4.2000000000000003E-2</c:v>
                </c:pt>
                <c:pt idx="228">
                  <c:v>4.2000000000000003E-2</c:v>
                </c:pt>
                <c:pt idx="229">
                  <c:v>4.2000000000000003E-2</c:v>
                </c:pt>
                <c:pt idx="230">
                  <c:v>4.2000000000000003E-2</c:v>
                </c:pt>
                <c:pt idx="231">
                  <c:v>4.2000000000000003E-2</c:v>
                </c:pt>
                <c:pt idx="232">
                  <c:v>4.2000000000000003E-2</c:v>
                </c:pt>
                <c:pt idx="233">
                  <c:v>4.2000000000000003E-2</c:v>
                </c:pt>
                <c:pt idx="234">
                  <c:v>4.2000000000000003E-2</c:v>
                </c:pt>
                <c:pt idx="235">
                  <c:v>4.2000000000000003E-2</c:v>
                </c:pt>
                <c:pt idx="236">
                  <c:v>4.2000000000000003E-2</c:v>
                </c:pt>
                <c:pt idx="237">
                  <c:v>4.2999999999999997E-2</c:v>
                </c:pt>
                <c:pt idx="238">
                  <c:v>4.2999999999999997E-2</c:v>
                </c:pt>
                <c:pt idx="239">
                  <c:v>4.3999999999999997E-2</c:v>
                </c:pt>
                <c:pt idx="240">
                  <c:v>4.4999999999999998E-2</c:v>
                </c:pt>
                <c:pt idx="241">
                  <c:v>4.4999999999999998E-2</c:v>
                </c:pt>
                <c:pt idx="242">
                  <c:v>4.4999999999999998E-2</c:v>
                </c:pt>
                <c:pt idx="243">
                  <c:v>4.4999999999999998E-2</c:v>
                </c:pt>
                <c:pt idx="244">
                  <c:v>4.4999999999999998E-2</c:v>
                </c:pt>
                <c:pt idx="245">
                  <c:v>4.5999999999999999E-2</c:v>
                </c:pt>
                <c:pt idx="246">
                  <c:v>4.7E-2</c:v>
                </c:pt>
                <c:pt idx="247">
                  <c:v>4.7E-2</c:v>
                </c:pt>
                <c:pt idx="248">
                  <c:v>4.7E-2</c:v>
                </c:pt>
                <c:pt idx="249">
                  <c:v>4.7E-2</c:v>
                </c:pt>
                <c:pt idx="250">
                  <c:v>4.7E-2</c:v>
                </c:pt>
                <c:pt idx="251">
                  <c:v>4.7E-2</c:v>
                </c:pt>
                <c:pt idx="252">
                  <c:v>4.8000000000000001E-2</c:v>
                </c:pt>
                <c:pt idx="253">
                  <c:v>4.9000000000000002E-2</c:v>
                </c:pt>
                <c:pt idx="254">
                  <c:v>4.9000000000000002E-2</c:v>
                </c:pt>
                <c:pt idx="255">
                  <c:v>4.9000000000000002E-2</c:v>
                </c:pt>
                <c:pt idx="256">
                  <c:v>4.9000000000000002E-2</c:v>
                </c:pt>
                <c:pt idx="257">
                  <c:v>4.9000000000000002E-2</c:v>
                </c:pt>
                <c:pt idx="258">
                  <c:v>4.9000000000000002E-2</c:v>
                </c:pt>
                <c:pt idx="259">
                  <c:v>4.9000000000000002E-2</c:v>
                </c:pt>
                <c:pt idx="260">
                  <c:v>4.9000000000000002E-2</c:v>
                </c:pt>
                <c:pt idx="261">
                  <c:v>4.9000000000000002E-2</c:v>
                </c:pt>
                <c:pt idx="262">
                  <c:v>4.9000000000000002E-2</c:v>
                </c:pt>
                <c:pt idx="263">
                  <c:v>0.05</c:v>
                </c:pt>
                <c:pt idx="264">
                  <c:v>0.05</c:v>
                </c:pt>
                <c:pt idx="265">
                  <c:v>0.05</c:v>
                </c:pt>
                <c:pt idx="266">
                  <c:v>5.0999999999999997E-2</c:v>
                </c:pt>
                <c:pt idx="267">
                  <c:v>5.1999999999999998E-2</c:v>
                </c:pt>
                <c:pt idx="268">
                  <c:v>5.1999999999999998E-2</c:v>
                </c:pt>
                <c:pt idx="269">
                  <c:v>5.1999999999999998E-2</c:v>
                </c:pt>
                <c:pt idx="270">
                  <c:v>5.2999999999999999E-2</c:v>
                </c:pt>
                <c:pt idx="271">
                  <c:v>5.2999999999999999E-2</c:v>
                </c:pt>
                <c:pt idx="272">
                  <c:v>5.2999999999999999E-2</c:v>
                </c:pt>
                <c:pt idx="273">
                  <c:v>5.2999999999999999E-2</c:v>
                </c:pt>
                <c:pt idx="274">
                  <c:v>5.2999999999999999E-2</c:v>
                </c:pt>
                <c:pt idx="275">
                  <c:v>5.2999999999999999E-2</c:v>
                </c:pt>
                <c:pt idx="276">
                  <c:v>5.3999999999999999E-2</c:v>
                </c:pt>
                <c:pt idx="277">
                  <c:v>5.3999999999999999E-2</c:v>
                </c:pt>
                <c:pt idx="278">
                  <c:v>5.3999999999999999E-2</c:v>
                </c:pt>
                <c:pt idx="279">
                  <c:v>5.3999999999999999E-2</c:v>
                </c:pt>
                <c:pt idx="280">
                  <c:v>5.3999999999999999E-2</c:v>
                </c:pt>
                <c:pt idx="281">
                  <c:v>5.3999999999999999E-2</c:v>
                </c:pt>
                <c:pt idx="282">
                  <c:v>5.3999999999999999E-2</c:v>
                </c:pt>
                <c:pt idx="283">
                  <c:v>5.3999999999999999E-2</c:v>
                </c:pt>
                <c:pt idx="284">
                  <c:v>5.3999999999999999E-2</c:v>
                </c:pt>
                <c:pt idx="285">
                  <c:v>5.5E-2</c:v>
                </c:pt>
                <c:pt idx="286">
                  <c:v>5.6000000000000001E-2</c:v>
                </c:pt>
                <c:pt idx="287">
                  <c:v>5.6000000000000001E-2</c:v>
                </c:pt>
                <c:pt idx="288">
                  <c:v>5.6000000000000001E-2</c:v>
                </c:pt>
                <c:pt idx="289">
                  <c:v>5.6000000000000001E-2</c:v>
                </c:pt>
                <c:pt idx="290">
                  <c:v>5.6000000000000001E-2</c:v>
                </c:pt>
                <c:pt idx="291">
                  <c:v>5.6000000000000001E-2</c:v>
                </c:pt>
                <c:pt idx="292">
                  <c:v>5.6000000000000001E-2</c:v>
                </c:pt>
                <c:pt idx="293">
                  <c:v>5.7000000000000002E-2</c:v>
                </c:pt>
                <c:pt idx="294">
                  <c:v>5.7000000000000002E-2</c:v>
                </c:pt>
                <c:pt idx="295">
                  <c:v>5.7000000000000002E-2</c:v>
                </c:pt>
                <c:pt idx="296">
                  <c:v>5.7000000000000002E-2</c:v>
                </c:pt>
                <c:pt idx="297">
                  <c:v>5.7000000000000002E-2</c:v>
                </c:pt>
                <c:pt idx="298">
                  <c:v>5.8000000000000003E-2</c:v>
                </c:pt>
                <c:pt idx="299">
                  <c:v>5.8000000000000003E-2</c:v>
                </c:pt>
                <c:pt idx="300">
                  <c:v>5.8000000000000003E-2</c:v>
                </c:pt>
                <c:pt idx="301">
                  <c:v>5.8999999999999997E-2</c:v>
                </c:pt>
                <c:pt idx="302">
                  <c:v>5.8999999999999997E-2</c:v>
                </c:pt>
                <c:pt idx="303">
                  <c:v>5.8999999999999997E-2</c:v>
                </c:pt>
                <c:pt idx="304">
                  <c:v>5.8999999999999997E-2</c:v>
                </c:pt>
                <c:pt idx="305">
                  <c:v>5.8999999999999997E-2</c:v>
                </c:pt>
                <c:pt idx="306">
                  <c:v>5.8999999999999997E-2</c:v>
                </c:pt>
                <c:pt idx="307">
                  <c:v>5.8999999999999997E-2</c:v>
                </c:pt>
                <c:pt idx="308">
                  <c:v>5.8999999999999997E-2</c:v>
                </c:pt>
                <c:pt idx="309">
                  <c:v>5.8999999999999997E-2</c:v>
                </c:pt>
                <c:pt idx="310">
                  <c:v>5.8999999999999997E-2</c:v>
                </c:pt>
                <c:pt idx="311">
                  <c:v>5.8999999999999997E-2</c:v>
                </c:pt>
                <c:pt idx="312">
                  <c:v>5.8999999999999997E-2</c:v>
                </c:pt>
                <c:pt idx="313">
                  <c:v>5.8999999999999997E-2</c:v>
                </c:pt>
                <c:pt idx="314">
                  <c:v>5.8999999999999997E-2</c:v>
                </c:pt>
                <c:pt idx="315">
                  <c:v>5.8999999999999997E-2</c:v>
                </c:pt>
                <c:pt idx="316">
                  <c:v>0.06</c:v>
                </c:pt>
                <c:pt idx="317">
                  <c:v>6.0999999999999999E-2</c:v>
                </c:pt>
                <c:pt idx="318">
                  <c:v>6.0999999999999999E-2</c:v>
                </c:pt>
                <c:pt idx="319">
                  <c:v>6.0999999999999999E-2</c:v>
                </c:pt>
                <c:pt idx="320">
                  <c:v>6.0999999999999999E-2</c:v>
                </c:pt>
                <c:pt idx="321">
                  <c:v>6.0999999999999999E-2</c:v>
                </c:pt>
                <c:pt idx="322">
                  <c:v>6.0999999999999999E-2</c:v>
                </c:pt>
                <c:pt idx="323">
                  <c:v>6.0999999999999999E-2</c:v>
                </c:pt>
                <c:pt idx="324">
                  <c:v>6.0999999999999999E-2</c:v>
                </c:pt>
                <c:pt idx="325">
                  <c:v>6.2E-2</c:v>
                </c:pt>
                <c:pt idx="326">
                  <c:v>6.3E-2</c:v>
                </c:pt>
                <c:pt idx="327">
                  <c:v>6.3E-2</c:v>
                </c:pt>
                <c:pt idx="328">
                  <c:v>6.3E-2</c:v>
                </c:pt>
                <c:pt idx="329">
                  <c:v>6.3E-2</c:v>
                </c:pt>
                <c:pt idx="330">
                  <c:v>6.3E-2</c:v>
                </c:pt>
                <c:pt idx="331">
                  <c:v>6.3E-2</c:v>
                </c:pt>
                <c:pt idx="332">
                  <c:v>6.4000000000000001E-2</c:v>
                </c:pt>
                <c:pt idx="333">
                  <c:v>6.4000000000000001E-2</c:v>
                </c:pt>
                <c:pt idx="334">
                  <c:v>6.4000000000000001E-2</c:v>
                </c:pt>
                <c:pt idx="335">
                  <c:v>6.4000000000000001E-2</c:v>
                </c:pt>
                <c:pt idx="336">
                  <c:v>6.4000000000000001E-2</c:v>
                </c:pt>
                <c:pt idx="337">
                  <c:v>6.5000000000000002E-2</c:v>
                </c:pt>
                <c:pt idx="338">
                  <c:v>6.5000000000000002E-2</c:v>
                </c:pt>
                <c:pt idx="339">
                  <c:v>6.5000000000000002E-2</c:v>
                </c:pt>
                <c:pt idx="340">
                  <c:v>6.6000000000000003E-2</c:v>
                </c:pt>
                <c:pt idx="341">
                  <c:v>6.6000000000000003E-2</c:v>
                </c:pt>
                <c:pt idx="342">
                  <c:v>6.6000000000000003E-2</c:v>
                </c:pt>
                <c:pt idx="343">
                  <c:v>6.6000000000000003E-2</c:v>
                </c:pt>
                <c:pt idx="344">
                  <c:v>6.6000000000000003E-2</c:v>
                </c:pt>
                <c:pt idx="345">
                  <c:v>6.6000000000000003E-2</c:v>
                </c:pt>
                <c:pt idx="346">
                  <c:v>6.6000000000000003E-2</c:v>
                </c:pt>
                <c:pt idx="347">
                  <c:v>6.6000000000000003E-2</c:v>
                </c:pt>
                <c:pt idx="348">
                  <c:v>6.7000000000000004E-2</c:v>
                </c:pt>
                <c:pt idx="349">
                  <c:v>6.7000000000000004E-2</c:v>
                </c:pt>
                <c:pt idx="350">
                  <c:v>6.7000000000000004E-2</c:v>
                </c:pt>
                <c:pt idx="351">
                  <c:v>6.7000000000000004E-2</c:v>
                </c:pt>
                <c:pt idx="352">
                  <c:v>6.7000000000000004E-2</c:v>
                </c:pt>
                <c:pt idx="353">
                  <c:v>6.8000000000000005E-2</c:v>
                </c:pt>
                <c:pt idx="354">
                  <c:v>6.8000000000000005E-2</c:v>
                </c:pt>
                <c:pt idx="355">
                  <c:v>6.8000000000000005E-2</c:v>
                </c:pt>
                <c:pt idx="356">
                  <c:v>6.8000000000000005E-2</c:v>
                </c:pt>
                <c:pt idx="357">
                  <c:v>6.8000000000000005E-2</c:v>
                </c:pt>
                <c:pt idx="358">
                  <c:v>6.9000000000000006E-2</c:v>
                </c:pt>
                <c:pt idx="359">
                  <c:v>6.9000000000000006E-2</c:v>
                </c:pt>
                <c:pt idx="360">
                  <c:v>6.9000000000000006E-2</c:v>
                </c:pt>
                <c:pt idx="361">
                  <c:v>6.9000000000000006E-2</c:v>
                </c:pt>
                <c:pt idx="362">
                  <c:v>6.9000000000000006E-2</c:v>
                </c:pt>
                <c:pt idx="363">
                  <c:v>6.9000000000000006E-2</c:v>
                </c:pt>
                <c:pt idx="364">
                  <c:v>7.0000000000000007E-2</c:v>
                </c:pt>
                <c:pt idx="365">
                  <c:v>7.0000000000000007E-2</c:v>
                </c:pt>
                <c:pt idx="366">
                  <c:v>7.0000000000000007E-2</c:v>
                </c:pt>
                <c:pt idx="367">
                  <c:v>7.0000000000000007E-2</c:v>
                </c:pt>
                <c:pt idx="368">
                  <c:v>7.0000000000000007E-2</c:v>
                </c:pt>
                <c:pt idx="369">
                  <c:v>7.0000000000000007E-2</c:v>
                </c:pt>
                <c:pt idx="370">
                  <c:v>7.0000000000000007E-2</c:v>
                </c:pt>
                <c:pt idx="371">
                  <c:v>7.0000000000000007E-2</c:v>
                </c:pt>
                <c:pt idx="372">
                  <c:v>7.0999999999999994E-2</c:v>
                </c:pt>
                <c:pt idx="373">
                  <c:v>7.0999999999999994E-2</c:v>
                </c:pt>
                <c:pt idx="374">
                  <c:v>7.0999999999999994E-2</c:v>
                </c:pt>
                <c:pt idx="375">
                  <c:v>7.0999999999999994E-2</c:v>
                </c:pt>
                <c:pt idx="376">
                  <c:v>7.0999999999999994E-2</c:v>
                </c:pt>
                <c:pt idx="377">
                  <c:v>7.0999999999999994E-2</c:v>
                </c:pt>
                <c:pt idx="378">
                  <c:v>7.0999999999999994E-2</c:v>
                </c:pt>
                <c:pt idx="379">
                  <c:v>7.0999999999999994E-2</c:v>
                </c:pt>
                <c:pt idx="380">
                  <c:v>7.0999999999999994E-2</c:v>
                </c:pt>
                <c:pt idx="381">
                  <c:v>7.0999999999999994E-2</c:v>
                </c:pt>
                <c:pt idx="382">
                  <c:v>7.2000000000000106E-2</c:v>
                </c:pt>
                <c:pt idx="383">
                  <c:v>7.2000000000000106E-2</c:v>
                </c:pt>
                <c:pt idx="384">
                  <c:v>7.2000000000000106E-2</c:v>
                </c:pt>
                <c:pt idx="385">
                  <c:v>7.2000000000000106E-2</c:v>
                </c:pt>
                <c:pt idx="386">
                  <c:v>7.2000000000000106E-2</c:v>
                </c:pt>
                <c:pt idx="387">
                  <c:v>7.2000000000000106E-2</c:v>
                </c:pt>
                <c:pt idx="388">
                  <c:v>7.2000000000000106E-2</c:v>
                </c:pt>
                <c:pt idx="389">
                  <c:v>7.2000000000000106E-2</c:v>
                </c:pt>
                <c:pt idx="390">
                  <c:v>7.2000000000000106E-2</c:v>
                </c:pt>
                <c:pt idx="391">
                  <c:v>7.2000000000000106E-2</c:v>
                </c:pt>
                <c:pt idx="392">
                  <c:v>7.2000000000000106E-2</c:v>
                </c:pt>
                <c:pt idx="393">
                  <c:v>7.2000000000000106E-2</c:v>
                </c:pt>
                <c:pt idx="394">
                  <c:v>7.2000000000000106E-2</c:v>
                </c:pt>
                <c:pt idx="395">
                  <c:v>7.2000000000000106E-2</c:v>
                </c:pt>
                <c:pt idx="396">
                  <c:v>7.2000000000000106E-2</c:v>
                </c:pt>
                <c:pt idx="397">
                  <c:v>7.3000000000000106E-2</c:v>
                </c:pt>
                <c:pt idx="398">
                  <c:v>7.3000000000000106E-2</c:v>
                </c:pt>
                <c:pt idx="399">
                  <c:v>7.3000000000000106E-2</c:v>
                </c:pt>
                <c:pt idx="400">
                  <c:v>7.3000000000000106E-2</c:v>
                </c:pt>
                <c:pt idx="401">
                  <c:v>7.3000000000000106E-2</c:v>
                </c:pt>
                <c:pt idx="402">
                  <c:v>7.3000000000000106E-2</c:v>
                </c:pt>
                <c:pt idx="403">
                  <c:v>7.3000000000000106E-2</c:v>
                </c:pt>
                <c:pt idx="404">
                  <c:v>7.4000000000000093E-2</c:v>
                </c:pt>
                <c:pt idx="405">
                  <c:v>7.4000000000000093E-2</c:v>
                </c:pt>
                <c:pt idx="406">
                  <c:v>7.5000000000000094E-2</c:v>
                </c:pt>
                <c:pt idx="407">
                  <c:v>7.6000000000000095E-2</c:v>
                </c:pt>
                <c:pt idx="408">
                  <c:v>7.6000000000000095E-2</c:v>
                </c:pt>
                <c:pt idx="409">
                  <c:v>7.6000000000000095E-2</c:v>
                </c:pt>
                <c:pt idx="410">
                  <c:v>7.6000000000000095E-2</c:v>
                </c:pt>
                <c:pt idx="411">
                  <c:v>7.6000000000000095E-2</c:v>
                </c:pt>
                <c:pt idx="412">
                  <c:v>7.6000000000000095E-2</c:v>
                </c:pt>
                <c:pt idx="413">
                  <c:v>7.7000000000000096E-2</c:v>
                </c:pt>
                <c:pt idx="414">
                  <c:v>7.8000000000000097E-2</c:v>
                </c:pt>
                <c:pt idx="415">
                  <c:v>7.8000000000000097E-2</c:v>
                </c:pt>
                <c:pt idx="416">
                  <c:v>7.8000000000000097E-2</c:v>
                </c:pt>
                <c:pt idx="417">
                  <c:v>7.8000000000000097E-2</c:v>
                </c:pt>
                <c:pt idx="418">
                  <c:v>7.8000000000000097E-2</c:v>
                </c:pt>
                <c:pt idx="419">
                  <c:v>7.8000000000000097E-2</c:v>
                </c:pt>
                <c:pt idx="420">
                  <c:v>7.8000000000000097E-2</c:v>
                </c:pt>
                <c:pt idx="421">
                  <c:v>7.8000000000000097E-2</c:v>
                </c:pt>
                <c:pt idx="422">
                  <c:v>7.8000000000000097E-2</c:v>
                </c:pt>
                <c:pt idx="423">
                  <c:v>7.8000000000000097E-2</c:v>
                </c:pt>
                <c:pt idx="424">
                  <c:v>7.8000000000000097E-2</c:v>
                </c:pt>
                <c:pt idx="425">
                  <c:v>7.8000000000000097E-2</c:v>
                </c:pt>
                <c:pt idx="426">
                  <c:v>7.8000000000000097E-2</c:v>
                </c:pt>
                <c:pt idx="427">
                  <c:v>7.8000000000000097E-2</c:v>
                </c:pt>
                <c:pt idx="428">
                  <c:v>7.8000000000000097E-2</c:v>
                </c:pt>
                <c:pt idx="429">
                  <c:v>7.9000000000000098E-2</c:v>
                </c:pt>
                <c:pt idx="430">
                  <c:v>7.9000000000000098E-2</c:v>
                </c:pt>
                <c:pt idx="431">
                  <c:v>7.9000000000000098E-2</c:v>
                </c:pt>
                <c:pt idx="432">
                  <c:v>7.9000000000000098E-2</c:v>
                </c:pt>
                <c:pt idx="433">
                  <c:v>8.0000000000000099E-2</c:v>
                </c:pt>
                <c:pt idx="434">
                  <c:v>8.0000000000000099E-2</c:v>
                </c:pt>
                <c:pt idx="435">
                  <c:v>8.0000000000000099E-2</c:v>
                </c:pt>
                <c:pt idx="436">
                  <c:v>8.0000000000000099E-2</c:v>
                </c:pt>
                <c:pt idx="437">
                  <c:v>8.0000000000000099E-2</c:v>
                </c:pt>
                <c:pt idx="438">
                  <c:v>8.0000000000000099E-2</c:v>
                </c:pt>
                <c:pt idx="439">
                  <c:v>8.0000000000000099E-2</c:v>
                </c:pt>
                <c:pt idx="440">
                  <c:v>8.10000000000001E-2</c:v>
                </c:pt>
                <c:pt idx="441">
                  <c:v>8.10000000000001E-2</c:v>
                </c:pt>
                <c:pt idx="442">
                  <c:v>8.10000000000001E-2</c:v>
                </c:pt>
                <c:pt idx="443">
                  <c:v>8.10000000000001E-2</c:v>
                </c:pt>
                <c:pt idx="444">
                  <c:v>8.10000000000001E-2</c:v>
                </c:pt>
                <c:pt idx="445">
                  <c:v>8.10000000000001E-2</c:v>
                </c:pt>
                <c:pt idx="446">
                  <c:v>8.2000000000000101E-2</c:v>
                </c:pt>
                <c:pt idx="447">
                  <c:v>8.2000000000000101E-2</c:v>
                </c:pt>
                <c:pt idx="448">
                  <c:v>8.3000000000000101E-2</c:v>
                </c:pt>
                <c:pt idx="449">
                  <c:v>8.4000000000000102E-2</c:v>
                </c:pt>
                <c:pt idx="450">
                  <c:v>8.5000000000000103E-2</c:v>
                </c:pt>
                <c:pt idx="451">
                  <c:v>8.5000000000000103E-2</c:v>
                </c:pt>
                <c:pt idx="452">
                  <c:v>8.6000000000000104E-2</c:v>
                </c:pt>
                <c:pt idx="453">
                  <c:v>8.6000000000000104E-2</c:v>
                </c:pt>
                <c:pt idx="454">
                  <c:v>8.6000000000000104E-2</c:v>
                </c:pt>
                <c:pt idx="455">
                  <c:v>8.7000000000000105E-2</c:v>
                </c:pt>
                <c:pt idx="456">
                  <c:v>8.7000000000000105E-2</c:v>
                </c:pt>
                <c:pt idx="457">
                  <c:v>8.7000000000000105E-2</c:v>
                </c:pt>
                <c:pt idx="458">
                  <c:v>8.8000000000000106E-2</c:v>
                </c:pt>
                <c:pt idx="459">
                  <c:v>8.9000000000000107E-2</c:v>
                </c:pt>
                <c:pt idx="460">
                  <c:v>9.0000000000000094E-2</c:v>
                </c:pt>
                <c:pt idx="461">
                  <c:v>9.0000000000000094E-2</c:v>
                </c:pt>
                <c:pt idx="462">
                  <c:v>9.1000000000000095E-2</c:v>
                </c:pt>
                <c:pt idx="463">
                  <c:v>9.1000000000000095E-2</c:v>
                </c:pt>
                <c:pt idx="464">
                  <c:v>9.2000000000000096E-2</c:v>
                </c:pt>
                <c:pt idx="465">
                  <c:v>9.2000000000000096E-2</c:v>
                </c:pt>
                <c:pt idx="466">
                  <c:v>9.2000000000000096E-2</c:v>
                </c:pt>
                <c:pt idx="467">
                  <c:v>9.2000000000000096E-2</c:v>
                </c:pt>
                <c:pt idx="468">
                  <c:v>9.2000000000000096E-2</c:v>
                </c:pt>
                <c:pt idx="469">
                  <c:v>9.3000000000000096E-2</c:v>
                </c:pt>
                <c:pt idx="470">
                  <c:v>9.4000000000000097E-2</c:v>
                </c:pt>
                <c:pt idx="471">
                  <c:v>9.4000000000000097E-2</c:v>
                </c:pt>
                <c:pt idx="472">
                  <c:v>9.4000000000000097E-2</c:v>
                </c:pt>
                <c:pt idx="473">
                  <c:v>9.4000000000000097E-2</c:v>
                </c:pt>
                <c:pt idx="474">
                  <c:v>9.5000000000000098E-2</c:v>
                </c:pt>
                <c:pt idx="475">
                  <c:v>9.5000000000000098E-2</c:v>
                </c:pt>
                <c:pt idx="476">
                  <c:v>9.5000000000000098E-2</c:v>
                </c:pt>
                <c:pt idx="477">
                  <c:v>9.5000000000000098E-2</c:v>
                </c:pt>
                <c:pt idx="478">
                  <c:v>9.5000000000000098E-2</c:v>
                </c:pt>
                <c:pt idx="479">
                  <c:v>9.5000000000000098E-2</c:v>
                </c:pt>
                <c:pt idx="480">
                  <c:v>9.5000000000000098E-2</c:v>
                </c:pt>
                <c:pt idx="481">
                  <c:v>9.5000000000000098E-2</c:v>
                </c:pt>
                <c:pt idx="482">
                  <c:v>9.5000000000000098E-2</c:v>
                </c:pt>
                <c:pt idx="483">
                  <c:v>9.5000000000000098E-2</c:v>
                </c:pt>
                <c:pt idx="484">
                  <c:v>9.6000000000000099E-2</c:v>
                </c:pt>
                <c:pt idx="485">
                  <c:v>9.6000000000000099E-2</c:v>
                </c:pt>
                <c:pt idx="486">
                  <c:v>9.6000000000000099E-2</c:v>
                </c:pt>
                <c:pt idx="487">
                  <c:v>9.6000000000000099E-2</c:v>
                </c:pt>
                <c:pt idx="488">
                  <c:v>9.6000000000000099E-2</c:v>
                </c:pt>
                <c:pt idx="489">
                  <c:v>9.6000000000000099E-2</c:v>
                </c:pt>
                <c:pt idx="490">
                  <c:v>9.70000000000001E-2</c:v>
                </c:pt>
                <c:pt idx="491">
                  <c:v>9.70000000000001E-2</c:v>
                </c:pt>
                <c:pt idx="492">
                  <c:v>9.70000000000001E-2</c:v>
                </c:pt>
                <c:pt idx="493">
                  <c:v>9.70000000000001E-2</c:v>
                </c:pt>
                <c:pt idx="494">
                  <c:v>9.70000000000001E-2</c:v>
                </c:pt>
                <c:pt idx="495">
                  <c:v>9.70000000000001E-2</c:v>
                </c:pt>
                <c:pt idx="496">
                  <c:v>9.8000000000000101E-2</c:v>
                </c:pt>
                <c:pt idx="497">
                  <c:v>9.9000000000000102E-2</c:v>
                </c:pt>
                <c:pt idx="498">
                  <c:v>9.9000000000000102E-2</c:v>
                </c:pt>
                <c:pt idx="499">
                  <c:v>0.1</c:v>
                </c:pt>
                <c:pt idx="500">
                  <c:v>0.1</c:v>
                </c:pt>
                <c:pt idx="501">
                  <c:v>0.10100000000000001</c:v>
                </c:pt>
                <c:pt idx="502">
                  <c:v>0.10199999999999999</c:v>
                </c:pt>
                <c:pt idx="503">
                  <c:v>0.10199999999999999</c:v>
                </c:pt>
                <c:pt idx="504">
                  <c:v>0.10299999999999999</c:v>
                </c:pt>
                <c:pt idx="505">
                  <c:v>0.10299999999999999</c:v>
                </c:pt>
                <c:pt idx="506">
                  <c:v>0.10299999999999999</c:v>
                </c:pt>
                <c:pt idx="507">
                  <c:v>0.10299999999999999</c:v>
                </c:pt>
                <c:pt idx="508">
                  <c:v>0.104</c:v>
                </c:pt>
                <c:pt idx="509">
                  <c:v>0.104</c:v>
                </c:pt>
                <c:pt idx="510">
                  <c:v>0.104</c:v>
                </c:pt>
                <c:pt idx="511">
                  <c:v>0.105</c:v>
                </c:pt>
                <c:pt idx="512">
                  <c:v>0.105</c:v>
                </c:pt>
                <c:pt idx="513">
                  <c:v>0.105</c:v>
                </c:pt>
                <c:pt idx="514">
                  <c:v>0.106</c:v>
                </c:pt>
                <c:pt idx="515">
                  <c:v>0.106</c:v>
                </c:pt>
                <c:pt idx="516">
                  <c:v>0.106</c:v>
                </c:pt>
                <c:pt idx="517">
                  <c:v>0.106</c:v>
                </c:pt>
                <c:pt idx="518">
                  <c:v>0.106</c:v>
                </c:pt>
                <c:pt idx="519">
                  <c:v>0.106</c:v>
                </c:pt>
                <c:pt idx="520">
                  <c:v>0.106</c:v>
                </c:pt>
                <c:pt idx="521">
                  <c:v>0.106</c:v>
                </c:pt>
                <c:pt idx="522">
                  <c:v>0.107</c:v>
                </c:pt>
                <c:pt idx="523">
                  <c:v>0.107</c:v>
                </c:pt>
                <c:pt idx="524">
                  <c:v>0.107</c:v>
                </c:pt>
                <c:pt idx="525">
                  <c:v>0.107</c:v>
                </c:pt>
                <c:pt idx="526">
                  <c:v>0.107</c:v>
                </c:pt>
                <c:pt idx="527">
                  <c:v>0.107</c:v>
                </c:pt>
                <c:pt idx="528">
                  <c:v>0.107</c:v>
                </c:pt>
                <c:pt idx="529">
                  <c:v>0.107</c:v>
                </c:pt>
                <c:pt idx="530">
                  <c:v>0.107</c:v>
                </c:pt>
                <c:pt idx="531">
                  <c:v>0.107</c:v>
                </c:pt>
                <c:pt idx="532">
                  <c:v>0.108</c:v>
                </c:pt>
                <c:pt idx="533">
                  <c:v>0.108</c:v>
                </c:pt>
                <c:pt idx="534">
                  <c:v>0.108</c:v>
                </c:pt>
                <c:pt idx="535">
                  <c:v>0.108</c:v>
                </c:pt>
                <c:pt idx="536">
                  <c:v>0.108</c:v>
                </c:pt>
                <c:pt idx="537">
                  <c:v>0.109</c:v>
                </c:pt>
                <c:pt idx="538">
                  <c:v>0.109</c:v>
                </c:pt>
                <c:pt idx="539">
                  <c:v>0.109</c:v>
                </c:pt>
                <c:pt idx="540">
                  <c:v>0.109</c:v>
                </c:pt>
                <c:pt idx="541">
                  <c:v>0.109</c:v>
                </c:pt>
                <c:pt idx="542">
                  <c:v>0.11</c:v>
                </c:pt>
                <c:pt idx="543">
                  <c:v>0.11</c:v>
                </c:pt>
                <c:pt idx="544">
                  <c:v>0.11</c:v>
                </c:pt>
                <c:pt idx="545">
                  <c:v>0.111</c:v>
                </c:pt>
                <c:pt idx="546">
                  <c:v>0.111</c:v>
                </c:pt>
                <c:pt idx="547">
                  <c:v>0.111</c:v>
                </c:pt>
                <c:pt idx="548">
                  <c:v>0.111</c:v>
                </c:pt>
                <c:pt idx="549">
                  <c:v>0.112</c:v>
                </c:pt>
                <c:pt idx="550">
                  <c:v>0.113</c:v>
                </c:pt>
                <c:pt idx="551">
                  <c:v>0.113</c:v>
                </c:pt>
                <c:pt idx="552">
                  <c:v>0.113</c:v>
                </c:pt>
                <c:pt idx="553">
                  <c:v>0.113</c:v>
                </c:pt>
                <c:pt idx="554">
                  <c:v>0.113</c:v>
                </c:pt>
                <c:pt idx="555">
                  <c:v>0.113</c:v>
                </c:pt>
                <c:pt idx="556">
                  <c:v>0.113</c:v>
                </c:pt>
                <c:pt idx="557">
                  <c:v>0.113</c:v>
                </c:pt>
                <c:pt idx="558">
                  <c:v>0.114</c:v>
                </c:pt>
                <c:pt idx="559">
                  <c:v>0.114</c:v>
                </c:pt>
                <c:pt idx="560">
                  <c:v>0.114</c:v>
                </c:pt>
                <c:pt idx="561">
                  <c:v>0.114</c:v>
                </c:pt>
                <c:pt idx="562">
                  <c:v>0.114</c:v>
                </c:pt>
                <c:pt idx="563">
                  <c:v>0.114</c:v>
                </c:pt>
                <c:pt idx="564">
                  <c:v>0.114</c:v>
                </c:pt>
                <c:pt idx="565">
                  <c:v>0.114</c:v>
                </c:pt>
                <c:pt idx="566">
                  <c:v>0.114</c:v>
                </c:pt>
                <c:pt idx="567">
                  <c:v>0.114</c:v>
                </c:pt>
                <c:pt idx="568">
                  <c:v>0.114</c:v>
                </c:pt>
                <c:pt idx="569">
                  <c:v>0.114</c:v>
                </c:pt>
                <c:pt idx="570">
                  <c:v>0.115</c:v>
                </c:pt>
                <c:pt idx="571">
                  <c:v>0.115</c:v>
                </c:pt>
                <c:pt idx="572">
                  <c:v>0.11600000000000001</c:v>
                </c:pt>
                <c:pt idx="573">
                  <c:v>0.11600000000000001</c:v>
                </c:pt>
                <c:pt idx="574">
                  <c:v>0.11600000000000001</c:v>
                </c:pt>
                <c:pt idx="575">
                  <c:v>0.11600000000000001</c:v>
                </c:pt>
                <c:pt idx="576">
                  <c:v>0.11700000000000001</c:v>
                </c:pt>
                <c:pt idx="577">
                  <c:v>0.11799999999999999</c:v>
                </c:pt>
                <c:pt idx="578">
                  <c:v>0.11899999999999999</c:v>
                </c:pt>
                <c:pt idx="579">
                  <c:v>0.11899999999999999</c:v>
                </c:pt>
                <c:pt idx="580">
                  <c:v>0.11899999999999999</c:v>
                </c:pt>
                <c:pt idx="581">
                  <c:v>0.11899999999999999</c:v>
                </c:pt>
                <c:pt idx="582">
                  <c:v>0.11899999999999999</c:v>
                </c:pt>
                <c:pt idx="583">
                  <c:v>0.11899999999999999</c:v>
                </c:pt>
                <c:pt idx="584">
                  <c:v>0.11899999999999999</c:v>
                </c:pt>
                <c:pt idx="585">
                  <c:v>0.11899999999999999</c:v>
                </c:pt>
                <c:pt idx="586">
                  <c:v>0.11899999999999999</c:v>
                </c:pt>
                <c:pt idx="587">
                  <c:v>0.12</c:v>
                </c:pt>
                <c:pt idx="588">
                  <c:v>0.12</c:v>
                </c:pt>
                <c:pt idx="589">
                  <c:v>0.121</c:v>
                </c:pt>
                <c:pt idx="590">
                  <c:v>0.121</c:v>
                </c:pt>
                <c:pt idx="591">
                  <c:v>0.121</c:v>
                </c:pt>
                <c:pt idx="592">
                  <c:v>0.121</c:v>
                </c:pt>
                <c:pt idx="593">
                  <c:v>0.121</c:v>
                </c:pt>
                <c:pt idx="594">
                  <c:v>0.121</c:v>
                </c:pt>
                <c:pt idx="595">
                  <c:v>0.121</c:v>
                </c:pt>
                <c:pt idx="596">
                  <c:v>0.122</c:v>
                </c:pt>
                <c:pt idx="597">
                  <c:v>0.122</c:v>
                </c:pt>
                <c:pt idx="598">
                  <c:v>0.122</c:v>
                </c:pt>
                <c:pt idx="599">
                  <c:v>0.122</c:v>
                </c:pt>
                <c:pt idx="600">
                  <c:v>0.122</c:v>
                </c:pt>
                <c:pt idx="601">
                  <c:v>0.123</c:v>
                </c:pt>
                <c:pt idx="602">
                  <c:v>0.123</c:v>
                </c:pt>
                <c:pt idx="603">
                  <c:v>0.123</c:v>
                </c:pt>
                <c:pt idx="604">
                  <c:v>0.123</c:v>
                </c:pt>
                <c:pt idx="605">
                  <c:v>0.123</c:v>
                </c:pt>
                <c:pt idx="606">
                  <c:v>0.123</c:v>
                </c:pt>
                <c:pt idx="607">
                  <c:v>0.123</c:v>
                </c:pt>
                <c:pt idx="608">
                  <c:v>0.123</c:v>
                </c:pt>
                <c:pt idx="609">
                  <c:v>0.123</c:v>
                </c:pt>
                <c:pt idx="610">
                  <c:v>0.123</c:v>
                </c:pt>
                <c:pt idx="611">
                  <c:v>0.123</c:v>
                </c:pt>
                <c:pt idx="612">
                  <c:v>0.123</c:v>
                </c:pt>
                <c:pt idx="613">
                  <c:v>0.123</c:v>
                </c:pt>
                <c:pt idx="614">
                  <c:v>0.123</c:v>
                </c:pt>
                <c:pt idx="615">
                  <c:v>0.123</c:v>
                </c:pt>
                <c:pt idx="616">
                  <c:v>0.123</c:v>
                </c:pt>
                <c:pt idx="617">
                  <c:v>0.123</c:v>
                </c:pt>
                <c:pt idx="618">
                  <c:v>0.123</c:v>
                </c:pt>
                <c:pt idx="619">
                  <c:v>0.123</c:v>
                </c:pt>
                <c:pt idx="620">
                  <c:v>0.124</c:v>
                </c:pt>
                <c:pt idx="621">
                  <c:v>0.124</c:v>
                </c:pt>
                <c:pt idx="622">
                  <c:v>0.124</c:v>
                </c:pt>
                <c:pt idx="623">
                  <c:v>0.124</c:v>
                </c:pt>
                <c:pt idx="624">
                  <c:v>0.124</c:v>
                </c:pt>
                <c:pt idx="625">
                  <c:v>0.124</c:v>
                </c:pt>
                <c:pt idx="626">
                  <c:v>0.124</c:v>
                </c:pt>
                <c:pt idx="627">
                  <c:v>0.124</c:v>
                </c:pt>
                <c:pt idx="628">
                  <c:v>0.124</c:v>
                </c:pt>
                <c:pt idx="629">
                  <c:v>0.125</c:v>
                </c:pt>
                <c:pt idx="630">
                  <c:v>0.125</c:v>
                </c:pt>
                <c:pt idx="631">
                  <c:v>0.125</c:v>
                </c:pt>
                <c:pt idx="632">
                  <c:v>0.125</c:v>
                </c:pt>
                <c:pt idx="633">
                  <c:v>0.125</c:v>
                </c:pt>
                <c:pt idx="634">
                  <c:v>0.125</c:v>
                </c:pt>
                <c:pt idx="635">
                  <c:v>0.125</c:v>
                </c:pt>
                <c:pt idx="636">
                  <c:v>0.125</c:v>
                </c:pt>
                <c:pt idx="637">
                  <c:v>0.126</c:v>
                </c:pt>
                <c:pt idx="638">
                  <c:v>0.126</c:v>
                </c:pt>
                <c:pt idx="639">
                  <c:v>0.126</c:v>
                </c:pt>
                <c:pt idx="640">
                  <c:v>0.126</c:v>
                </c:pt>
                <c:pt idx="641">
                  <c:v>0.126</c:v>
                </c:pt>
                <c:pt idx="642">
                  <c:v>0.126</c:v>
                </c:pt>
                <c:pt idx="643">
                  <c:v>0.126</c:v>
                </c:pt>
                <c:pt idx="644">
                  <c:v>0.127</c:v>
                </c:pt>
                <c:pt idx="645">
                  <c:v>0.127</c:v>
                </c:pt>
                <c:pt idx="646">
                  <c:v>0.127</c:v>
                </c:pt>
                <c:pt idx="647">
                  <c:v>0.127</c:v>
                </c:pt>
                <c:pt idx="648">
                  <c:v>0.127</c:v>
                </c:pt>
                <c:pt idx="649">
                  <c:v>0.128</c:v>
                </c:pt>
                <c:pt idx="650">
                  <c:v>0.128</c:v>
                </c:pt>
                <c:pt idx="651">
                  <c:v>0.128</c:v>
                </c:pt>
                <c:pt idx="652">
                  <c:v>0.129</c:v>
                </c:pt>
                <c:pt idx="653">
                  <c:v>0.129</c:v>
                </c:pt>
                <c:pt idx="654">
                  <c:v>0.129</c:v>
                </c:pt>
                <c:pt idx="655">
                  <c:v>0.129</c:v>
                </c:pt>
                <c:pt idx="656">
                  <c:v>0.129</c:v>
                </c:pt>
                <c:pt idx="657">
                  <c:v>0.129</c:v>
                </c:pt>
                <c:pt idx="658">
                  <c:v>0.13</c:v>
                </c:pt>
                <c:pt idx="659">
                  <c:v>0.13</c:v>
                </c:pt>
                <c:pt idx="660">
                  <c:v>0.13</c:v>
                </c:pt>
                <c:pt idx="661">
                  <c:v>0.13</c:v>
                </c:pt>
                <c:pt idx="662">
                  <c:v>0.13</c:v>
                </c:pt>
                <c:pt idx="663">
                  <c:v>0.13</c:v>
                </c:pt>
                <c:pt idx="664">
                  <c:v>0.13100000000000001</c:v>
                </c:pt>
                <c:pt idx="665">
                  <c:v>0.13100000000000001</c:v>
                </c:pt>
                <c:pt idx="666">
                  <c:v>0.13100000000000001</c:v>
                </c:pt>
                <c:pt idx="667">
                  <c:v>0.13100000000000001</c:v>
                </c:pt>
                <c:pt idx="668">
                  <c:v>0.13200000000000001</c:v>
                </c:pt>
                <c:pt idx="669">
                  <c:v>0.13200000000000001</c:v>
                </c:pt>
                <c:pt idx="670">
                  <c:v>0.13300000000000001</c:v>
                </c:pt>
                <c:pt idx="671">
                  <c:v>0.13300000000000001</c:v>
                </c:pt>
                <c:pt idx="672">
                  <c:v>0.13400000000000001</c:v>
                </c:pt>
                <c:pt idx="673">
                  <c:v>0.13400000000000001</c:v>
                </c:pt>
                <c:pt idx="674">
                  <c:v>0.13400000000000001</c:v>
                </c:pt>
                <c:pt idx="675">
                  <c:v>0.13400000000000001</c:v>
                </c:pt>
                <c:pt idx="676">
                  <c:v>0.13500000000000001</c:v>
                </c:pt>
                <c:pt idx="677">
                  <c:v>0.13500000000000001</c:v>
                </c:pt>
                <c:pt idx="678">
                  <c:v>0.13500000000000001</c:v>
                </c:pt>
                <c:pt idx="679">
                  <c:v>0.13500000000000001</c:v>
                </c:pt>
                <c:pt idx="680">
                  <c:v>0.13500000000000001</c:v>
                </c:pt>
                <c:pt idx="681">
                  <c:v>0.13500000000000001</c:v>
                </c:pt>
                <c:pt idx="682">
                  <c:v>0.13500000000000001</c:v>
                </c:pt>
                <c:pt idx="683">
                  <c:v>0.13500000000000001</c:v>
                </c:pt>
                <c:pt idx="684">
                  <c:v>0.13500000000000001</c:v>
                </c:pt>
                <c:pt idx="685">
                  <c:v>0.13600000000000001</c:v>
                </c:pt>
                <c:pt idx="686">
                  <c:v>0.13600000000000001</c:v>
                </c:pt>
                <c:pt idx="687">
                  <c:v>0.13600000000000001</c:v>
                </c:pt>
                <c:pt idx="688">
                  <c:v>0.13700000000000001</c:v>
                </c:pt>
                <c:pt idx="689">
                  <c:v>0.13700000000000001</c:v>
                </c:pt>
                <c:pt idx="690">
                  <c:v>0.13800000000000001</c:v>
                </c:pt>
                <c:pt idx="691">
                  <c:v>0.13800000000000001</c:v>
                </c:pt>
                <c:pt idx="692">
                  <c:v>0.13800000000000001</c:v>
                </c:pt>
                <c:pt idx="693">
                  <c:v>0.13800000000000001</c:v>
                </c:pt>
                <c:pt idx="694">
                  <c:v>0.13800000000000001</c:v>
                </c:pt>
                <c:pt idx="695">
                  <c:v>0.13800000000000001</c:v>
                </c:pt>
                <c:pt idx="696">
                  <c:v>0.13900000000000001</c:v>
                </c:pt>
                <c:pt idx="697">
                  <c:v>0.14000000000000001</c:v>
                </c:pt>
                <c:pt idx="698">
                  <c:v>0.14099999999999999</c:v>
                </c:pt>
                <c:pt idx="699">
                  <c:v>0.14199999999999999</c:v>
                </c:pt>
                <c:pt idx="700">
                  <c:v>0.14199999999999999</c:v>
                </c:pt>
                <c:pt idx="701">
                  <c:v>0.14199999999999999</c:v>
                </c:pt>
                <c:pt idx="702">
                  <c:v>0.14199999999999999</c:v>
                </c:pt>
                <c:pt idx="703">
                  <c:v>0.14199999999999999</c:v>
                </c:pt>
                <c:pt idx="704">
                  <c:v>0.14199999999999999</c:v>
                </c:pt>
                <c:pt idx="705">
                  <c:v>0.14199999999999999</c:v>
                </c:pt>
                <c:pt idx="706">
                  <c:v>0.14199999999999999</c:v>
                </c:pt>
                <c:pt idx="707">
                  <c:v>0.14199999999999999</c:v>
                </c:pt>
                <c:pt idx="708">
                  <c:v>0.14299999999999999</c:v>
                </c:pt>
                <c:pt idx="709">
                  <c:v>0.14299999999999999</c:v>
                </c:pt>
                <c:pt idx="710">
                  <c:v>0.14299999999999999</c:v>
                </c:pt>
                <c:pt idx="711">
                  <c:v>0.14299999999999999</c:v>
                </c:pt>
                <c:pt idx="712">
                  <c:v>0.14299999999999999</c:v>
                </c:pt>
                <c:pt idx="713">
                  <c:v>0.14299999999999999</c:v>
                </c:pt>
                <c:pt idx="714">
                  <c:v>0.14299999999999999</c:v>
                </c:pt>
                <c:pt idx="715">
                  <c:v>0.14299999999999999</c:v>
                </c:pt>
                <c:pt idx="716">
                  <c:v>0.14399999999999999</c:v>
                </c:pt>
                <c:pt idx="717">
                  <c:v>0.14399999999999999</c:v>
                </c:pt>
                <c:pt idx="718">
                  <c:v>0.14399999999999999</c:v>
                </c:pt>
                <c:pt idx="719">
                  <c:v>0.14399999999999999</c:v>
                </c:pt>
                <c:pt idx="720">
                  <c:v>0.14399999999999999</c:v>
                </c:pt>
                <c:pt idx="721">
                  <c:v>0.14399999999999999</c:v>
                </c:pt>
                <c:pt idx="722">
                  <c:v>0.14399999999999999</c:v>
                </c:pt>
                <c:pt idx="723">
                  <c:v>0.14399999999999999</c:v>
                </c:pt>
                <c:pt idx="724">
                  <c:v>0.14399999999999999</c:v>
                </c:pt>
                <c:pt idx="725">
                  <c:v>0.14399999999999999</c:v>
                </c:pt>
                <c:pt idx="726">
                  <c:v>0.14399999999999999</c:v>
                </c:pt>
                <c:pt idx="727">
                  <c:v>0.14399999999999999</c:v>
                </c:pt>
                <c:pt idx="728">
                  <c:v>0.14499999999999999</c:v>
                </c:pt>
                <c:pt idx="729">
                  <c:v>0.14499999999999999</c:v>
                </c:pt>
                <c:pt idx="730">
                  <c:v>0.14499999999999999</c:v>
                </c:pt>
                <c:pt idx="731">
                  <c:v>0.14499999999999999</c:v>
                </c:pt>
                <c:pt idx="732">
                  <c:v>0.14499999999999999</c:v>
                </c:pt>
                <c:pt idx="733">
                  <c:v>0.14499999999999999</c:v>
                </c:pt>
                <c:pt idx="734">
                  <c:v>0.14499999999999999</c:v>
                </c:pt>
                <c:pt idx="735">
                  <c:v>0.14499999999999999</c:v>
                </c:pt>
                <c:pt idx="736">
                  <c:v>0.14499999999999999</c:v>
                </c:pt>
                <c:pt idx="737">
                  <c:v>0.14499999999999999</c:v>
                </c:pt>
                <c:pt idx="738">
                  <c:v>0.14499999999999999</c:v>
                </c:pt>
                <c:pt idx="739">
                  <c:v>0.14499999999999999</c:v>
                </c:pt>
                <c:pt idx="740">
                  <c:v>0.14499999999999999</c:v>
                </c:pt>
                <c:pt idx="741">
                  <c:v>0.14599999999999999</c:v>
                </c:pt>
                <c:pt idx="742">
                  <c:v>0.14599999999999999</c:v>
                </c:pt>
                <c:pt idx="743">
                  <c:v>0.14599999999999999</c:v>
                </c:pt>
                <c:pt idx="744">
                  <c:v>0.14599999999999999</c:v>
                </c:pt>
                <c:pt idx="745">
                  <c:v>0.14599999999999999</c:v>
                </c:pt>
                <c:pt idx="746">
                  <c:v>0.14599999999999999</c:v>
                </c:pt>
                <c:pt idx="747">
                  <c:v>0.14599999999999999</c:v>
                </c:pt>
                <c:pt idx="748">
                  <c:v>0.14599999999999999</c:v>
                </c:pt>
                <c:pt idx="749">
                  <c:v>0.14599999999999999</c:v>
                </c:pt>
                <c:pt idx="750">
                  <c:v>0.14599999999999999</c:v>
                </c:pt>
                <c:pt idx="751">
                  <c:v>0.14599999999999999</c:v>
                </c:pt>
                <c:pt idx="752">
                  <c:v>0.14599999999999999</c:v>
                </c:pt>
                <c:pt idx="753">
                  <c:v>0.14599999999999999</c:v>
                </c:pt>
                <c:pt idx="754">
                  <c:v>0.14699999999999999</c:v>
                </c:pt>
                <c:pt idx="755">
                  <c:v>0.14699999999999999</c:v>
                </c:pt>
                <c:pt idx="756">
                  <c:v>0.14699999999999999</c:v>
                </c:pt>
                <c:pt idx="757">
                  <c:v>0.14699999999999999</c:v>
                </c:pt>
                <c:pt idx="758">
                  <c:v>0.14699999999999999</c:v>
                </c:pt>
                <c:pt idx="759">
                  <c:v>0.14699999999999999</c:v>
                </c:pt>
                <c:pt idx="760">
                  <c:v>0.14699999999999999</c:v>
                </c:pt>
                <c:pt idx="761">
                  <c:v>0.14699999999999999</c:v>
                </c:pt>
                <c:pt idx="762">
                  <c:v>0.14699999999999999</c:v>
                </c:pt>
                <c:pt idx="763">
                  <c:v>0.14699999999999999</c:v>
                </c:pt>
                <c:pt idx="764">
                  <c:v>0.14699999999999999</c:v>
                </c:pt>
                <c:pt idx="765">
                  <c:v>0.14699999999999999</c:v>
                </c:pt>
                <c:pt idx="766">
                  <c:v>0.14699999999999999</c:v>
                </c:pt>
                <c:pt idx="767">
                  <c:v>0.14699999999999999</c:v>
                </c:pt>
                <c:pt idx="768">
                  <c:v>0.14699999999999999</c:v>
                </c:pt>
                <c:pt idx="769">
                  <c:v>0.14699999999999999</c:v>
                </c:pt>
                <c:pt idx="770">
                  <c:v>0.14699999999999999</c:v>
                </c:pt>
                <c:pt idx="771">
                  <c:v>0.14699999999999999</c:v>
                </c:pt>
                <c:pt idx="772">
                  <c:v>0.14699999999999999</c:v>
                </c:pt>
                <c:pt idx="773">
                  <c:v>0.14699999999999999</c:v>
                </c:pt>
                <c:pt idx="774">
                  <c:v>0.14699999999999999</c:v>
                </c:pt>
                <c:pt idx="775">
                  <c:v>0.14699999999999999</c:v>
                </c:pt>
                <c:pt idx="776">
                  <c:v>0.14699999999999999</c:v>
                </c:pt>
                <c:pt idx="777">
                  <c:v>0.14799999999999999</c:v>
                </c:pt>
                <c:pt idx="778">
                  <c:v>0.14799999999999999</c:v>
                </c:pt>
                <c:pt idx="779">
                  <c:v>0.14799999999999999</c:v>
                </c:pt>
                <c:pt idx="780">
                  <c:v>0.14799999999999999</c:v>
                </c:pt>
                <c:pt idx="781">
                  <c:v>0.14799999999999999</c:v>
                </c:pt>
                <c:pt idx="782">
                  <c:v>0.14799999999999999</c:v>
                </c:pt>
                <c:pt idx="783">
                  <c:v>0.14799999999999999</c:v>
                </c:pt>
                <c:pt idx="784">
                  <c:v>0.14899999999999999</c:v>
                </c:pt>
                <c:pt idx="785">
                  <c:v>0.14899999999999999</c:v>
                </c:pt>
                <c:pt idx="786">
                  <c:v>0.14899999999999999</c:v>
                </c:pt>
                <c:pt idx="787">
                  <c:v>0.15</c:v>
                </c:pt>
                <c:pt idx="788">
                  <c:v>0.15</c:v>
                </c:pt>
                <c:pt idx="789">
                  <c:v>0.151</c:v>
                </c:pt>
                <c:pt idx="790">
                  <c:v>0.151</c:v>
                </c:pt>
                <c:pt idx="791">
                  <c:v>0.151</c:v>
                </c:pt>
                <c:pt idx="792">
                  <c:v>0.151</c:v>
                </c:pt>
                <c:pt idx="793">
                  <c:v>0.151</c:v>
                </c:pt>
                <c:pt idx="794">
                  <c:v>0.151</c:v>
                </c:pt>
                <c:pt idx="795">
                  <c:v>0.151</c:v>
                </c:pt>
                <c:pt idx="796">
                  <c:v>0.151</c:v>
                </c:pt>
                <c:pt idx="797">
                  <c:v>0.151</c:v>
                </c:pt>
                <c:pt idx="798">
                  <c:v>0.151</c:v>
                </c:pt>
                <c:pt idx="799">
                  <c:v>0.151</c:v>
                </c:pt>
                <c:pt idx="800">
                  <c:v>0.151</c:v>
                </c:pt>
                <c:pt idx="801">
                  <c:v>0.152</c:v>
                </c:pt>
                <c:pt idx="802">
                  <c:v>0.152</c:v>
                </c:pt>
                <c:pt idx="803">
                  <c:v>0.153</c:v>
                </c:pt>
                <c:pt idx="804">
                  <c:v>0.153</c:v>
                </c:pt>
                <c:pt idx="805">
                  <c:v>0.154</c:v>
                </c:pt>
                <c:pt idx="806">
                  <c:v>0.155</c:v>
                </c:pt>
                <c:pt idx="807">
                  <c:v>0.155</c:v>
                </c:pt>
                <c:pt idx="808">
                  <c:v>0.155</c:v>
                </c:pt>
                <c:pt idx="809">
                  <c:v>0.155</c:v>
                </c:pt>
                <c:pt idx="810">
                  <c:v>0.156</c:v>
                </c:pt>
                <c:pt idx="811">
                  <c:v>0.156</c:v>
                </c:pt>
                <c:pt idx="812">
                  <c:v>0.156</c:v>
                </c:pt>
                <c:pt idx="813">
                  <c:v>0.157</c:v>
                </c:pt>
                <c:pt idx="814">
                  <c:v>0.157</c:v>
                </c:pt>
                <c:pt idx="815">
                  <c:v>0.157</c:v>
                </c:pt>
                <c:pt idx="816">
                  <c:v>0.157</c:v>
                </c:pt>
                <c:pt idx="817">
                  <c:v>0.157</c:v>
                </c:pt>
                <c:pt idx="818">
                  <c:v>0.157</c:v>
                </c:pt>
                <c:pt idx="819">
                  <c:v>0.157</c:v>
                </c:pt>
                <c:pt idx="820">
                  <c:v>0.157</c:v>
                </c:pt>
                <c:pt idx="821">
                  <c:v>0.157</c:v>
                </c:pt>
                <c:pt idx="822">
                  <c:v>0.157</c:v>
                </c:pt>
                <c:pt idx="823">
                  <c:v>0.157</c:v>
                </c:pt>
                <c:pt idx="824">
                  <c:v>0.157</c:v>
                </c:pt>
                <c:pt idx="825">
                  <c:v>0.157</c:v>
                </c:pt>
                <c:pt idx="826">
                  <c:v>0.157</c:v>
                </c:pt>
                <c:pt idx="827">
                  <c:v>0.158</c:v>
                </c:pt>
                <c:pt idx="828">
                  <c:v>0.159</c:v>
                </c:pt>
                <c:pt idx="829">
                  <c:v>0.16</c:v>
                </c:pt>
                <c:pt idx="830">
                  <c:v>0.16</c:v>
                </c:pt>
                <c:pt idx="831">
                  <c:v>0.16</c:v>
                </c:pt>
                <c:pt idx="832">
                  <c:v>0.16</c:v>
                </c:pt>
                <c:pt idx="833">
                  <c:v>0.16</c:v>
                </c:pt>
                <c:pt idx="834">
                  <c:v>0.16</c:v>
                </c:pt>
                <c:pt idx="835">
                  <c:v>0.16</c:v>
                </c:pt>
                <c:pt idx="836">
                  <c:v>0.16</c:v>
                </c:pt>
                <c:pt idx="837">
                  <c:v>0.16</c:v>
                </c:pt>
                <c:pt idx="838">
                  <c:v>0.16</c:v>
                </c:pt>
                <c:pt idx="839">
                  <c:v>0.16</c:v>
                </c:pt>
                <c:pt idx="840">
                  <c:v>0.161</c:v>
                </c:pt>
                <c:pt idx="841">
                  <c:v>0.161</c:v>
                </c:pt>
                <c:pt idx="842">
                  <c:v>0.161</c:v>
                </c:pt>
                <c:pt idx="843">
                  <c:v>0.161</c:v>
                </c:pt>
                <c:pt idx="844">
                  <c:v>0.161</c:v>
                </c:pt>
                <c:pt idx="845">
                  <c:v>0.161</c:v>
                </c:pt>
                <c:pt idx="846">
                  <c:v>0.161</c:v>
                </c:pt>
                <c:pt idx="847">
                  <c:v>0.161</c:v>
                </c:pt>
                <c:pt idx="848">
                  <c:v>0.161</c:v>
                </c:pt>
                <c:pt idx="849">
                  <c:v>0.161</c:v>
                </c:pt>
                <c:pt idx="850">
                  <c:v>0.161</c:v>
                </c:pt>
                <c:pt idx="851">
                  <c:v>0.161</c:v>
                </c:pt>
                <c:pt idx="852">
                  <c:v>0.161</c:v>
                </c:pt>
                <c:pt idx="853">
                  <c:v>0.161</c:v>
                </c:pt>
                <c:pt idx="854">
                  <c:v>0.161</c:v>
                </c:pt>
                <c:pt idx="855">
                  <c:v>0.161</c:v>
                </c:pt>
                <c:pt idx="856">
                  <c:v>0.161</c:v>
                </c:pt>
                <c:pt idx="857">
                  <c:v>0.161</c:v>
                </c:pt>
                <c:pt idx="858">
                  <c:v>0.161</c:v>
                </c:pt>
                <c:pt idx="859">
                  <c:v>0.161</c:v>
                </c:pt>
                <c:pt idx="860">
                  <c:v>0.161</c:v>
                </c:pt>
                <c:pt idx="861">
                  <c:v>0.161</c:v>
                </c:pt>
                <c:pt idx="862">
                  <c:v>0.16200000000000001</c:v>
                </c:pt>
                <c:pt idx="863">
                  <c:v>0.16300000000000001</c:v>
                </c:pt>
                <c:pt idx="864">
                  <c:v>0.16400000000000001</c:v>
                </c:pt>
                <c:pt idx="865">
                  <c:v>0.16500000000000001</c:v>
                </c:pt>
                <c:pt idx="866">
                  <c:v>0.16600000000000001</c:v>
                </c:pt>
                <c:pt idx="867">
                  <c:v>0.16600000000000001</c:v>
                </c:pt>
                <c:pt idx="868">
                  <c:v>0.16700000000000001</c:v>
                </c:pt>
                <c:pt idx="869">
                  <c:v>0.16700000000000001</c:v>
                </c:pt>
                <c:pt idx="870">
                  <c:v>0.16800000000000001</c:v>
                </c:pt>
                <c:pt idx="871">
                  <c:v>0.16800000000000001</c:v>
                </c:pt>
                <c:pt idx="872">
                  <c:v>0.16800000000000001</c:v>
                </c:pt>
                <c:pt idx="873">
                  <c:v>0.16800000000000001</c:v>
                </c:pt>
                <c:pt idx="874">
                  <c:v>0.16800000000000001</c:v>
                </c:pt>
                <c:pt idx="875">
                  <c:v>0.16800000000000001</c:v>
                </c:pt>
                <c:pt idx="876">
                  <c:v>0.16800000000000001</c:v>
                </c:pt>
                <c:pt idx="877">
                  <c:v>0.16900000000000001</c:v>
                </c:pt>
                <c:pt idx="878">
                  <c:v>0.16900000000000001</c:v>
                </c:pt>
                <c:pt idx="879">
                  <c:v>0.16900000000000001</c:v>
                </c:pt>
                <c:pt idx="880">
                  <c:v>0.16900000000000001</c:v>
                </c:pt>
                <c:pt idx="881">
                  <c:v>0.16900000000000001</c:v>
                </c:pt>
                <c:pt idx="882">
                  <c:v>0.16900000000000001</c:v>
                </c:pt>
                <c:pt idx="883">
                  <c:v>0.16900000000000001</c:v>
                </c:pt>
                <c:pt idx="884">
                  <c:v>0.17</c:v>
                </c:pt>
                <c:pt idx="885">
                  <c:v>0.17100000000000001</c:v>
                </c:pt>
                <c:pt idx="886">
                  <c:v>0.17199999999999999</c:v>
                </c:pt>
                <c:pt idx="887">
                  <c:v>0.17199999999999999</c:v>
                </c:pt>
                <c:pt idx="888">
                  <c:v>0.17199999999999999</c:v>
                </c:pt>
                <c:pt idx="889">
                  <c:v>0.17199999999999999</c:v>
                </c:pt>
                <c:pt idx="890">
                  <c:v>0.17299999999999999</c:v>
                </c:pt>
                <c:pt idx="891">
                  <c:v>0.17299999999999999</c:v>
                </c:pt>
                <c:pt idx="892">
                  <c:v>0.17299999999999999</c:v>
                </c:pt>
                <c:pt idx="893">
                  <c:v>0.17399999999999999</c:v>
                </c:pt>
                <c:pt idx="894">
                  <c:v>0.17399999999999999</c:v>
                </c:pt>
                <c:pt idx="895">
                  <c:v>0.17399999999999999</c:v>
                </c:pt>
                <c:pt idx="896">
                  <c:v>0.17399999999999999</c:v>
                </c:pt>
                <c:pt idx="897">
                  <c:v>0.17399999999999999</c:v>
                </c:pt>
                <c:pt idx="898">
                  <c:v>0.17399999999999999</c:v>
                </c:pt>
                <c:pt idx="899">
                  <c:v>0.17499999999999999</c:v>
                </c:pt>
                <c:pt idx="900">
                  <c:v>0.17499999999999999</c:v>
                </c:pt>
                <c:pt idx="901">
                  <c:v>0.17499999999999999</c:v>
                </c:pt>
                <c:pt idx="902">
                  <c:v>0.17499999999999999</c:v>
                </c:pt>
                <c:pt idx="903">
                  <c:v>0.17499999999999999</c:v>
                </c:pt>
                <c:pt idx="904">
                  <c:v>0.17499999999999999</c:v>
                </c:pt>
                <c:pt idx="905">
                  <c:v>0.17499999999999999</c:v>
                </c:pt>
                <c:pt idx="906">
                  <c:v>0.17499999999999999</c:v>
                </c:pt>
                <c:pt idx="907">
                  <c:v>0.17499999999999999</c:v>
                </c:pt>
                <c:pt idx="908">
                  <c:v>0.17599999999999999</c:v>
                </c:pt>
                <c:pt idx="909">
                  <c:v>0.17599999999999999</c:v>
                </c:pt>
                <c:pt idx="910">
                  <c:v>0.17599999999999999</c:v>
                </c:pt>
                <c:pt idx="911">
                  <c:v>0.17699999999999999</c:v>
                </c:pt>
                <c:pt idx="912">
                  <c:v>0.17699999999999999</c:v>
                </c:pt>
                <c:pt idx="913">
                  <c:v>0.17699999999999999</c:v>
                </c:pt>
                <c:pt idx="914">
                  <c:v>0.17799999999999999</c:v>
                </c:pt>
                <c:pt idx="915">
                  <c:v>0.17899999999999999</c:v>
                </c:pt>
                <c:pt idx="916">
                  <c:v>0.18</c:v>
                </c:pt>
                <c:pt idx="917">
                  <c:v>0.18099999999999999</c:v>
                </c:pt>
                <c:pt idx="918">
                  <c:v>0.18099999999999999</c:v>
                </c:pt>
                <c:pt idx="919">
                  <c:v>0.18099999999999999</c:v>
                </c:pt>
                <c:pt idx="920">
                  <c:v>0.18099999999999999</c:v>
                </c:pt>
                <c:pt idx="921">
                  <c:v>0.18099999999999999</c:v>
                </c:pt>
                <c:pt idx="922">
                  <c:v>0.18099999999999999</c:v>
                </c:pt>
                <c:pt idx="923">
                  <c:v>0.18099999999999999</c:v>
                </c:pt>
                <c:pt idx="924">
                  <c:v>0.18099999999999999</c:v>
                </c:pt>
                <c:pt idx="925">
                  <c:v>0.18099999999999999</c:v>
                </c:pt>
                <c:pt idx="926">
                  <c:v>0.182</c:v>
                </c:pt>
                <c:pt idx="927">
                  <c:v>0.182</c:v>
                </c:pt>
                <c:pt idx="928">
                  <c:v>0.182</c:v>
                </c:pt>
                <c:pt idx="929">
                  <c:v>0.182</c:v>
                </c:pt>
                <c:pt idx="930">
                  <c:v>0.182</c:v>
                </c:pt>
                <c:pt idx="931">
                  <c:v>0.182</c:v>
                </c:pt>
                <c:pt idx="932">
                  <c:v>0.182</c:v>
                </c:pt>
                <c:pt idx="933">
                  <c:v>0.182</c:v>
                </c:pt>
                <c:pt idx="934">
                  <c:v>0.182</c:v>
                </c:pt>
                <c:pt idx="935">
                  <c:v>0.182</c:v>
                </c:pt>
                <c:pt idx="936">
                  <c:v>0.182</c:v>
                </c:pt>
                <c:pt idx="937">
                  <c:v>0.182</c:v>
                </c:pt>
                <c:pt idx="938">
                  <c:v>0.182</c:v>
                </c:pt>
                <c:pt idx="939">
                  <c:v>0.182</c:v>
                </c:pt>
                <c:pt idx="940">
                  <c:v>0.183</c:v>
                </c:pt>
                <c:pt idx="941">
                  <c:v>0.183</c:v>
                </c:pt>
                <c:pt idx="942">
                  <c:v>0.183</c:v>
                </c:pt>
                <c:pt idx="943">
                  <c:v>0.183</c:v>
                </c:pt>
                <c:pt idx="944">
                  <c:v>0.183</c:v>
                </c:pt>
                <c:pt idx="945">
                  <c:v>0.183</c:v>
                </c:pt>
                <c:pt idx="946">
                  <c:v>0.183</c:v>
                </c:pt>
                <c:pt idx="947">
                  <c:v>0.183</c:v>
                </c:pt>
                <c:pt idx="948">
                  <c:v>0.183</c:v>
                </c:pt>
                <c:pt idx="949">
                  <c:v>0.183</c:v>
                </c:pt>
                <c:pt idx="950">
                  <c:v>0.184</c:v>
                </c:pt>
                <c:pt idx="951">
                  <c:v>0.184</c:v>
                </c:pt>
                <c:pt idx="952">
                  <c:v>0.184</c:v>
                </c:pt>
                <c:pt idx="953">
                  <c:v>0.184</c:v>
                </c:pt>
                <c:pt idx="954">
                  <c:v>0.185</c:v>
                </c:pt>
                <c:pt idx="955">
                  <c:v>0.185</c:v>
                </c:pt>
                <c:pt idx="956">
                  <c:v>0.185</c:v>
                </c:pt>
                <c:pt idx="957">
                  <c:v>0.185</c:v>
                </c:pt>
                <c:pt idx="958">
                  <c:v>0.186</c:v>
                </c:pt>
                <c:pt idx="959">
                  <c:v>0.186</c:v>
                </c:pt>
                <c:pt idx="960">
                  <c:v>0.187</c:v>
                </c:pt>
                <c:pt idx="961">
                  <c:v>0.188</c:v>
                </c:pt>
                <c:pt idx="962">
                  <c:v>0.188</c:v>
                </c:pt>
                <c:pt idx="963">
                  <c:v>0.188</c:v>
                </c:pt>
                <c:pt idx="964">
                  <c:v>0.188</c:v>
                </c:pt>
                <c:pt idx="965">
                  <c:v>0.188</c:v>
                </c:pt>
                <c:pt idx="966">
                  <c:v>0.189</c:v>
                </c:pt>
                <c:pt idx="967">
                  <c:v>0.189</c:v>
                </c:pt>
                <c:pt idx="968">
                  <c:v>0.189</c:v>
                </c:pt>
                <c:pt idx="969">
                  <c:v>0.189</c:v>
                </c:pt>
                <c:pt idx="970">
                  <c:v>0.189</c:v>
                </c:pt>
                <c:pt idx="971">
                  <c:v>0.19</c:v>
                </c:pt>
                <c:pt idx="972">
                  <c:v>0.19</c:v>
                </c:pt>
                <c:pt idx="973">
                  <c:v>0.19</c:v>
                </c:pt>
                <c:pt idx="974">
                  <c:v>0.19</c:v>
                </c:pt>
                <c:pt idx="975">
                  <c:v>0.19</c:v>
                </c:pt>
                <c:pt idx="976">
                  <c:v>0.19</c:v>
                </c:pt>
                <c:pt idx="977">
                  <c:v>0.19</c:v>
                </c:pt>
                <c:pt idx="978">
                  <c:v>0.19</c:v>
                </c:pt>
                <c:pt idx="979">
                  <c:v>0.191</c:v>
                </c:pt>
                <c:pt idx="980">
                  <c:v>0.191</c:v>
                </c:pt>
                <c:pt idx="981">
                  <c:v>0.191</c:v>
                </c:pt>
                <c:pt idx="982">
                  <c:v>0.191</c:v>
                </c:pt>
                <c:pt idx="983">
                  <c:v>0.191</c:v>
                </c:pt>
                <c:pt idx="984">
                  <c:v>0.192</c:v>
                </c:pt>
                <c:pt idx="985">
                  <c:v>0.193</c:v>
                </c:pt>
                <c:pt idx="986">
                  <c:v>0.193</c:v>
                </c:pt>
                <c:pt idx="987">
                  <c:v>0.193</c:v>
                </c:pt>
                <c:pt idx="988">
                  <c:v>0.193</c:v>
                </c:pt>
                <c:pt idx="989">
                  <c:v>0.193</c:v>
                </c:pt>
                <c:pt idx="990">
                  <c:v>0.193</c:v>
                </c:pt>
                <c:pt idx="991">
                  <c:v>0.193</c:v>
                </c:pt>
                <c:pt idx="992">
                  <c:v>0.193</c:v>
                </c:pt>
                <c:pt idx="993">
                  <c:v>0.193</c:v>
                </c:pt>
                <c:pt idx="994">
                  <c:v>0.193</c:v>
                </c:pt>
                <c:pt idx="995">
                  <c:v>0.19400000000000001</c:v>
                </c:pt>
                <c:pt idx="996">
                  <c:v>0.19400000000000001</c:v>
                </c:pt>
                <c:pt idx="997">
                  <c:v>0.19400000000000001</c:v>
                </c:pt>
                <c:pt idx="998">
                  <c:v>0.19400000000000001</c:v>
                </c:pt>
                <c:pt idx="999">
                  <c:v>0.19400000000000001</c:v>
                </c:pt>
                <c:pt idx="1000">
                  <c:v>0.19400000000000001</c:v>
                </c:pt>
              </c:numCache>
            </c:numRef>
          </c:yVal>
          <c:smooth val="0"/>
          <c:extLst xmlns:c16r2="http://schemas.microsoft.com/office/drawing/2015/06/chart">
            <c:ext xmlns:c16="http://schemas.microsoft.com/office/drawing/2014/chart" uri="{C3380CC4-5D6E-409C-BE32-E72D297353CC}">
              <c16:uniqueId val="{00000001-DE7C-498B-A38C-68B14441A0AC}"/>
            </c:ext>
          </c:extLst>
        </c:ser>
        <c:ser>
          <c:idx val="2"/>
          <c:order val="2"/>
          <c:tx>
            <c:strRef>
              <c:f>'[Example-competing risk vs censored-output tables-Jan 2018.xlsx]crisktab'!$E$5</c:f>
              <c:strCache>
                <c:ptCount val="1"/>
                <c:pt idx="0">
                  <c:v>survival</c:v>
                </c:pt>
              </c:strCache>
            </c:strRef>
          </c:tx>
          <c:spPr>
            <a:ln>
              <a:solidFill>
                <a:srgbClr val="00B050"/>
              </a:solidFill>
            </a:ln>
          </c:spPr>
          <c:marker>
            <c:symbol val="none"/>
          </c:marker>
          <c:xVal>
            <c:numRef>
              <c:f>'[Example-competing risk vs censored-output tables-Jan 2018.xlsx]crisktab'!$B$6:$B$1006</c:f>
              <c:numCache>
                <c:formatCode>0.000</c:formatCode>
                <c:ptCount val="1001"/>
                <c:pt idx="0">
                  <c:v>0</c:v>
                </c:pt>
                <c:pt idx="1">
                  <c:v>1.0555774779059</c:v>
                </c:pt>
                <c:pt idx="2">
                  <c:v>1.05912531565359</c:v>
                </c:pt>
                <c:pt idx="3">
                  <c:v>1.06672486197203</c:v>
                </c:pt>
                <c:pt idx="4">
                  <c:v>1.0670586190312501</c:v>
                </c:pt>
                <c:pt idx="5">
                  <c:v>1.0682780053466601</c:v>
                </c:pt>
                <c:pt idx="6">
                  <c:v>1.0740386196412099</c:v>
                </c:pt>
                <c:pt idx="7">
                  <c:v>1.0762465875595799</c:v>
                </c:pt>
                <c:pt idx="8">
                  <c:v>1.07871394045651</c:v>
                </c:pt>
                <c:pt idx="9">
                  <c:v>1.0815755554697799</c:v>
                </c:pt>
                <c:pt idx="10">
                  <c:v>1.0867405557073699</c:v>
                </c:pt>
                <c:pt idx="11">
                  <c:v>1.1331312931142701</c:v>
                </c:pt>
                <c:pt idx="12">
                  <c:v>1.1451691061678</c:v>
                </c:pt>
                <c:pt idx="13">
                  <c:v>1.1536073861643701</c:v>
                </c:pt>
                <c:pt idx="14">
                  <c:v>1.1729227253235901</c:v>
                </c:pt>
                <c:pt idx="15">
                  <c:v>1.20647519268095</c:v>
                </c:pt>
                <c:pt idx="16">
                  <c:v>1.22746568544176</c:v>
                </c:pt>
                <c:pt idx="17">
                  <c:v>1.2829756260002401</c:v>
                </c:pt>
                <c:pt idx="18">
                  <c:v>1.3002686299658599</c:v>
                </c:pt>
                <c:pt idx="19">
                  <c:v>1.35361957814054</c:v>
                </c:pt>
                <c:pt idx="20">
                  <c:v>1.37626889534295</c:v>
                </c:pt>
                <c:pt idx="21">
                  <c:v>1.3866689138731501</c:v>
                </c:pt>
                <c:pt idx="22">
                  <c:v>1.3948519937694099</c:v>
                </c:pt>
                <c:pt idx="23">
                  <c:v>1.41461226184906</c:v>
                </c:pt>
                <c:pt idx="24">
                  <c:v>1.41489609123877</c:v>
                </c:pt>
                <c:pt idx="25">
                  <c:v>1.4251948557794101</c:v>
                </c:pt>
                <c:pt idx="26">
                  <c:v>1.44522876851261</c:v>
                </c:pt>
                <c:pt idx="27">
                  <c:v>1.47154272906482</c:v>
                </c:pt>
                <c:pt idx="28">
                  <c:v>1.4921751545087201</c:v>
                </c:pt>
                <c:pt idx="29">
                  <c:v>1.5060502632409101</c:v>
                </c:pt>
                <c:pt idx="30">
                  <c:v>1.51364387618378</c:v>
                </c:pt>
                <c:pt idx="31">
                  <c:v>1.53735355613753</c:v>
                </c:pt>
                <c:pt idx="32">
                  <c:v>1.54511193884537</c:v>
                </c:pt>
                <c:pt idx="33">
                  <c:v>1.55741973142245</c:v>
                </c:pt>
                <c:pt idx="34">
                  <c:v>1.5648091319017099</c:v>
                </c:pt>
                <c:pt idx="35">
                  <c:v>1.5916621891101299</c:v>
                </c:pt>
                <c:pt idx="36">
                  <c:v>1.63032953767106</c:v>
                </c:pt>
                <c:pt idx="37">
                  <c:v>1.6387432804331199</c:v>
                </c:pt>
                <c:pt idx="38">
                  <c:v>1.64102424075827</c:v>
                </c:pt>
                <c:pt idx="39">
                  <c:v>1.70788752054796</c:v>
                </c:pt>
                <c:pt idx="40">
                  <c:v>1.71728247545528</c:v>
                </c:pt>
                <c:pt idx="41">
                  <c:v>1.7348729418848601</c:v>
                </c:pt>
                <c:pt idx="42">
                  <c:v>1.7517947233282001</c:v>
                </c:pt>
                <c:pt idx="43">
                  <c:v>1.7688273257335601</c:v>
                </c:pt>
                <c:pt idx="44">
                  <c:v>1.80499216389626</c:v>
                </c:pt>
                <c:pt idx="45">
                  <c:v>1.8693068986758601</c:v>
                </c:pt>
                <c:pt idx="46">
                  <c:v>1.87582712294534</c:v>
                </c:pt>
                <c:pt idx="47">
                  <c:v>1.9138534078374501</c:v>
                </c:pt>
                <c:pt idx="48">
                  <c:v>1.9382199477556701</c:v>
                </c:pt>
                <c:pt idx="49">
                  <c:v>1.9441165408491301</c:v>
                </c:pt>
                <c:pt idx="50">
                  <c:v>1.9512621443718701</c:v>
                </c:pt>
                <c:pt idx="51">
                  <c:v>1.9755719648375301</c:v>
                </c:pt>
                <c:pt idx="52">
                  <c:v>2.0324312771488899</c:v>
                </c:pt>
                <c:pt idx="53">
                  <c:v>2.0350179825253001</c:v>
                </c:pt>
                <c:pt idx="54">
                  <c:v>2.0533243245487198</c:v>
                </c:pt>
                <c:pt idx="55">
                  <c:v>2.0684648063033801</c:v>
                </c:pt>
                <c:pt idx="56">
                  <c:v>2.0694607402933198</c:v>
                </c:pt>
                <c:pt idx="57">
                  <c:v>2.1187495043931799</c:v>
                </c:pt>
                <c:pt idx="58">
                  <c:v>2.12173256929964</c:v>
                </c:pt>
                <c:pt idx="59">
                  <c:v>2.1545722488201098</c:v>
                </c:pt>
                <c:pt idx="60">
                  <c:v>2.2443111394531998</c:v>
                </c:pt>
                <c:pt idx="61">
                  <c:v>2.2587728532828502</c:v>
                </c:pt>
                <c:pt idx="62">
                  <c:v>2.2726380955427898</c:v>
                </c:pt>
                <c:pt idx="63">
                  <c:v>2.3132869149558202</c:v>
                </c:pt>
                <c:pt idx="64">
                  <c:v>2.44598165202552</c:v>
                </c:pt>
                <c:pt idx="65">
                  <c:v>2.4477365421745101</c:v>
                </c:pt>
                <c:pt idx="66">
                  <c:v>2.4745759056648899</c:v>
                </c:pt>
                <c:pt idx="67">
                  <c:v>2.4939063461497399</c:v>
                </c:pt>
                <c:pt idx="68">
                  <c:v>2.53491144211011</c:v>
                </c:pt>
                <c:pt idx="69">
                  <c:v>2.5356851858086902</c:v>
                </c:pt>
                <c:pt idx="70">
                  <c:v>2.5651358291506798</c:v>
                </c:pt>
                <c:pt idx="71">
                  <c:v>2.5663499943911998</c:v>
                </c:pt>
                <c:pt idx="72">
                  <c:v>2.5707811922766299</c:v>
                </c:pt>
                <c:pt idx="73">
                  <c:v>2.6289956169202902</c:v>
                </c:pt>
                <c:pt idx="74">
                  <c:v>2.63209745262807</c:v>
                </c:pt>
                <c:pt idx="75">
                  <c:v>2.6576142909107299</c:v>
                </c:pt>
                <c:pt idx="76">
                  <c:v>2.6895679756998998</c:v>
                </c:pt>
                <c:pt idx="77">
                  <c:v>2.6910602804273398</c:v>
                </c:pt>
                <c:pt idx="78">
                  <c:v>2.7211188678629701</c:v>
                </c:pt>
                <c:pt idx="79">
                  <c:v>2.75123267108575</c:v>
                </c:pt>
                <c:pt idx="80">
                  <c:v>2.8064529052935501</c:v>
                </c:pt>
                <c:pt idx="81">
                  <c:v>2.8176152458319201</c:v>
                </c:pt>
                <c:pt idx="82">
                  <c:v>2.92085279850289</c:v>
                </c:pt>
                <c:pt idx="83">
                  <c:v>2.9516927655786298</c:v>
                </c:pt>
                <c:pt idx="84">
                  <c:v>2.9537023723449898</c:v>
                </c:pt>
                <c:pt idx="85">
                  <c:v>2.9923487212508899</c:v>
                </c:pt>
                <c:pt idx="86">
                  <c:v>3.0180921567132</c:v>
                </c:pt>
                <c:pt idx="87">
                  <c:v>3.07833407723004</c:v>
                </c:pt>
                <c:pt idx="88">
                  <c:v>3.0991838071495299</c:v>
                </c:pt>
                <c:pt idx="89">
                  <c:v>3.1327329101040999</c:v>
                </c:pt>
                <c:pt idx="90">
                  <c:v>3.15303500068045</c:v>
                </c:pt>
                <c:pt idx="91">
                  <c:v>3.1668282570317401</c:v>
                </c:pt>
                <c:pt idx="92">
                  <c:v>3.19175303354859</c:v>
                </c:pt>
                <c:pt idx="93">
                  <c:v>3.1966374171735401</c:v>
                </c:pt>
                <c:pt idx="94">
                  <c:v>3.2167270421050498</c:v>
                </c:pt>
                <c:pt idx="95">
                  <c:v>3.25728818063613</c:v>
                </c:pt>
                <c:pt idx="96">
                  <c:v>3.2595858899876502</c:v>
                </c:pt>
                <c:pt idx="97">
                  <c:v>3.2758975392207499</c:v>
                </c:pt>
                <c:pt idx="98">
                  <c:v>3.29928567886635</c:v>
                </c:pt>
                <c:pt idx="99">
                  <c:v>3.3329331306740602</c:v>
                </c:pt>
                <c:pt idx="100">
                  <c:v>3.36241633444466</c:v>
                </c:pt>
                <c:pt idx="101">
                  <c:v>3.37278214190155</c:v>
                </c:pt>
                <c:pt idx="102">
                  <c:v>3.3890237742867599</c:v>
                </c:pt>
                <c:pt idx="103">
                  <c:v>3.4332175692525402</c:v>
                </c:pt>
                <c:pt idx="104">
                  <c:v>3.4441284708051598</c:v>
                </c:pt>
                <c:pt idx="105">
                  <c:v>3.45376700185445</c:v>
                </c:pt>
                <c:pt idx="106">
                  <c:v>3.4977642577141501</c:v>
                </c:pt>
                <c:pt idx="107">
                  <c:v>3.5244571268558502</c:v>
                </c:pt>
                <c:pt idx="108">
                  <c:v>3.5335945305414498</c:v>
                </c:pt>
                <c:pt idx="109">
                  <c:v>3.5463648489676398</c:v>
                </c:pt>
                <c:pt idx="110">
                  <c:v>3.5705672218464302</c:v>
                </c:pt>
                <c:pt idx="111">
                  <c:v>3.5905574439093502</c:v>
                </c:pt>
                <c:pt idx="112">
                  <c:v>3.5974195929230399</c:v>
                </c:pt>
                <c:pt idx="113">
                  <c:v>3.6697985711507499</c:v>
                </c:pt>
                <c:pt idx="114">
                  <c:v>3.6709068257848898</c:v>
                </c:pt>
                <c:pt idx="115">
                  <c:v>3.7178539312444601</c:v>
                </c:pt>
                <c:pt idx="116">
                  <c:v>3.7184030739590499</c:v>
                </c:pt>
                <c:pt idx="117">
                  <c:v>3.7551489686189998</c:v>
                </c:pt>
                <c:pt idx="118">
                  <c:v>3.7729749679565399</c:v>
                </c:pt>
                <c:pt idx="119">
                  <c:v>3.7833055122755499</c:v>
                </c:pt>
                <c:pt idx="120">
                  <c:v>3.7869176934473199</c:v>
                </c:pt>
                <c:pt idx="121">
                  <c:v>3.8308241860941101</c:v>
                </c:pt>
                <c:pt idx="122">
                  <c:v>3.8369369916617901</c:v>
                </c:pt>
                <c:pt idx="123">
                  <c:v>3.8591140182506298</c:v>
                </c:pt>
                <c:pt idx="124">
                  <c:v>3.86777104057707</c:v>
                </c:pt>
                <c:pt idx="125">
                  <c:v>3.8960666269995299</c:v>
                </c:pt>
                <c:pt idx="126">
                  <c:v>3.89668479235843</c:v>
                </c:pt>
                <c:pt idx="127">
                  <c:v>3.9062081519243801</c:v>
                </c:pt>
                <c:pt idx="128">
                  <c:v>3.9093400109559302</c:v>
                </c:pt>
                <c:pt idx="129">
                  <c:v>3.94243921479287</c:v>
                </c:pt>
                <c:pt idx="130">
                  <c:v>3.9724659297178899</c:v>
                </c:pt>
                <c:pt idx="131">
                  <c:v>4.0539067239230198</c:v>
                </c:pt>
                <c:pt idx="132">
                  <c:v>4.0617930720718496</c:v>
                </c:pt>
                <c:pt idx="133">
                  <c:v>4.1040809963406097</c:v>
                </c:pt>
                <c:pt idx="134">
                  <c:v>4.1131786876358101</c:v>
                </c:pt>
                <c:pt idx="135">
                  <c:v>4.1537967310579003</c:v>
                </c:pt>
                <c:pt idx="136">
                  <c:v>4.1677926308475399</c:v>
                </c:pt>
                <c:pt idx="137">
                  <c:v>4.1698790495283902</c:v>
                </c:pt>
                <c:pt idx="138">
                  <c:v>4.1703495305046303</c:v>
                </c:pt>
                <c:pt idx="139">
                  <c:v>4.2289434573613098</c:v>
                </c:pt>
                <c:pt idx="140">
                  <c:v>4.2820998522932898</c:v>
                </c:pt>
                <c:pt idx="141">
                  <c:v>4.3120608831552998</c:v>
                </c:pt>
                <c:pt idx="142">
                  <c:v>4.3135393518023202</c:v>
                </c:pt>
                <c:pt idx="143">
                  <c:v>4.3143793349154302</c:v>
                </c:pt>
                <c:pt idx="144">
                  <c:v>4.3158328384161004</c:v>
                </c:pt>
                <c:pt idx="145">
                  <c:v>4.3245943061382999</c:v>
                </c:pt>
                <c:pt idx="146">
                  <c:v>4.3702080603689</c:v>
                </c:pt>
                <c:pt idx="147">
                  <c:v>4.3831754930773004</c:v>
                </c:pt>
                <c:pt idx="148">
                  <c:v>4.3857691138397099</c:v>
                </c:pt>
                <c:pt idx="149">
                  <c:v>4.41411449480802</c:v>
                </c:pt>
                <c:pt idx="150">
                  <c:v>4.4151416510020596</c:v>
                </c:pt>
                <c:pt idx="151">
                  <c:v>4.4620097717862901</c:v>
                </c:pt>
                <c:pt idx="152">
                  <c:v>4.4655045512644804</c:v>
                </c:pt>
                <c:pt idx="153">
                  <c:v>4.4670157008804399</c:v>
                </c:pt>
                <c:pt idx="154">
                  <c:v>4.5473449288991104</c:v>
                </c:pt>
                <c:pt idx="155">
                  <c:v>4.5839646413020798</c:v>
                </c:pt>
                <c:pt idx="156">
                  <c:v>4.6062022632587798</c:v>
                </c:pt>
                <c:pt idx="157">
                  <c:v>4.6093174550210101</c:v>
                </c:pt>
                <c:pt idx="158">
                  <c:v>4.6168453632853899</c:v>
                </c:pt>
                <c:pt idx="159">
                  <c:v>4.6169950268231297</c:v>
                </c:pt>
                <c:pt idx="160">
                  <c:v>4.62676217384052</c:v>
                </c:pt>
                <c:pt idx="161">
                  <c:v>4.6362394924754602</c:v>
                </c:pt>
                <c:pt idx="162">
                  <c:v>4.6402285727703303</c:v>
                </c:pt>
                <c:pt idx="163">
                  <c:v>4.6440559887703099</c:v>
                </c:pt>
                <c:pt idx="164">
                  <c:v>4.68931038769058</c:v>
                </c:pt>
                <c:pt idx="165">
                  <c:v>4.70075473017629</c:v>
                </c:pt>
                <c:pt idx="166">
                  <c:v>4.7323987335937403</c:v>
                </c:pt>
                <c:pt idx="167">
                  <c:v>4.7443967186845803</c:v>
                </c:pt>
                <c:pt idx="168">
                  <c:v>4.7976482650265098</c:v>
                </c:pt>
                <c:pt idx="169">
                  <c:v>4.8015412166714704</c:v>
                </c:pt>
                <c:pt idx="170">
                  <c:v>4.8110414553037399</c:v>
                </c:pt>
                <c:pt idx="171">
                  <c:v>4.8276815604899896</c:v>
                </c:pt>
                <c:pt idx="172">
                  <c:v>4.8323461456947499</c:v>
                </c:pt>
                <c:pt idx="173">
                  <c:v>4.8365276064723703</c:v>
                </c:pt>
                <c:pt idx="174">
                  <c:v>4.8453121902421099</c:v>
                </c:pt>
                <c:pt idx="175">
                  <c:v>4.8651936105452496</c:v>
                </c:pt>
                <c:pt idx="176">
                  <c:v>4.8882556953467402</c:v>
                </c:pt>
                <c:pt idx="177">
                  <c:v>4.8928052109456903</c:v>
                </c:pt>
                <c:pt idx="178">
                  <c:v>4.9111115736886903</c:v>
                </c:pt>
                <c:pt idx="179">
                  <c:v>4.9189175586216196</c:v>
                </c:pt>
                <c:pt idx="180">
                  <c:v>4.9588818653389204</c:v>
                </c:pt>
                <c:pt idx="181">
                  <c:v>4.95996120059863</c:v>
                </c:pt>
                <c:pt idx="182">
                  <c:v>4.9850056171417201</c:v>
                </c:pt>
                <c:pt idx="183">
                  <c:v>5.0150145068764704</c:v>
                </c:pt>
                <c:pt idx="184">
                  <c:v>5.0187570444577796</c:v>
                </c:pt>
                <c:pt idx="185">
                  <c:v>5.0617347694933397</c:v>
                </c:pt>
                <c:pt idx="186">
                  <c:v>5.0653720475898503</c:v>
                </c:pt>
                <c:pt idx="187">
                  <c:v>5.1031290893442902</c:v>
                </c:pt>
                <c:pt idx="188">
                  <c:v>5.1051653815216804</c:v>
                </c:pt>
                <c:pt idx="189">
                  <c:v>5.1162285385709598</c:v>
                </c:pt>
                <c:pt idx="190">
                  <c:v>5.1481990014647199</c:v>
                </c:pt>
                <c:pt idx="191">
                  <c:v>5.1511167888529599</c:v>
                </c:pt>
                <c:pt idx="192">
                  <c:v>5.1555031499641597</c:v>
                </c:pt>
                <c:pt idx="193">
                  <c:v>5.1750470991246402</c:v>
                </c:pt>
                <c:pt idx="194">
                  <c:v>5.2715258779935503</c:v>
                </c:pt>
                <c:pt idx="195">
                  <c:v>5.3033473888799296</c:v>
                </c:pt>
                <c:pt idx="196">
                  <c:v>5.3105437558032502</c:v>
                </c:pt>
                <c:pt idx="197">
                  <c:v>5.3574109566878203</c:v>
                </c:pt>
                <c:pt idx="198">
                  <c:v>5.4015286490321204</c:v>
                </c:pt>
                <c:pt idx="199">
                  <c:v>5.4072097167372704</c:v>
                </c:pt>
                <c:pt idx="200">
                  <c:v>5.41479125292972</c:v>
                </c:pt>
                <c:pt idx="201">
                  <c:v>5.4248397462069997</c:v>
                </c:pt>
                <c:pt idx="202">
                  <c:v>5.4413031745351601</c:v>
                </c:pt>
                <c:pt idx="203">
                  <c:v>5.4958204102236996</c:v>
                </c:pt>
                <c:pt idx="204">
                  <c:v>5.5081624618014997</c:v>
                </c:pt>
                <c:pt idx="205">
                  <c:v>5.5400890521705204</c:v>
                </c:pt>
                <c:pt idx="206">
                  <c:v>5.5821143488894096</c:v>
                </c:pt>
                <c:pt idx="207">
                  <c:v>5.6085043171909499</c:v>
                </c:pt>
                <c:pt idx="208">
                  <c:v>5.61662579327822</c:v>
                </c:pt>
                <c:pt idx="209">
                  <c:v>5.6437453824380297</c:v>
                </c:pt>
                <c:pt idx="210">
                  <c:v>5.6617972315289098</c:v>
                </c:pt>
                <c:pt idx="211">
                  <c:v>5.7034716350026402</c:v>
                </c:pt>
                <c:pt idx="212">
                  <c:v>5.7391521456394097</c:v>
                </c:pt>
                <c:pt idx="213">
                  <c:v>5.7437194269150504</c:v>
                </c:pt>
                <c:pt idx="214">
                  <c:v>5.7720976537505502</c:v>
                </c:pt>
                <c:pt idx="215">
                  <c:v>5.8073030849899796</c:v>
                </c:pt>
                <c:pt idx="216">
                  <c:v>5.8073545680381402</c:v>
                </c:pt>
                <c:pt idx="217">
                  <c:v>5.8183764796704098</c:v>
                </c:pt>
                <c:pt idx="218">
                  <c:v>5.8405177425593102</c:v>
                </c:pt>
                <c:pt idx="219">
                  <c:v>5.8527393373660699</c:v>
                </c:pt>
                <c:pt idx="220">
                  <c:v>5.8586125485598997</c:v>
                </c:pt>
                <c:pt idx="221">
                  <c:v>5.9267874681390804</c:v>
                </c:pt>
                <c:pt idx="222">
                  <c:v>5.9408911145292196</c:v>
                </c:pt>
                <c:pt idx="223">
                  <c:v>5.9616412608884302</c:v>
                </c:pt>
                <c:pt idx="224">
                  <c:v>5.9646365407164703</c:v>
                </c:pt>
                <c:pt idx="225">
                  <c:v>5.98180738650262</c:v>
                </c:pt>
                <c:pt idx="226">
                  <c:v>5.99372436897829</c:v>
                </c:pt>
                <c:pt idx="227">
                  <c:v>6.0038313027471304</c:v>
                </c:pt>
                <c:pt idx="228">
                  <c:v>6.01268394461448</c:v>
                </c:pt>
                <c:pt idx="229">
                  <c:v>6.0302220655260399</c:v>
                </c:pt>
                <c:pt idx="230">
                  <c:v>6.0788858556188599</c:v>
                </c:pt>
                <c:pt idx="231">
                  <c:v>6.0821050535887498</c:v>
                </c:pt>
                <c:pt idx="232">
                  <c:v>6.0936997209716104</c:v>
                </c:pt>
                <c:pt idx="233">
                  <c:v>6.1009632297791496</c:v>
                </c:pt>
                <c:pt idx="234">
                  <c:v>6.1768537028692698</c:v>
                </c:pt>
                <c:pt idx="235">
                  <c:v>6.1895041717216399</c:v>
                </c:pt>
                <c:pt idx="236">
                  <c:v>6.1967142964713302</c:v>
                </c:pt>
                <c:pt idx="237">
                  <c:v>6.2063938695937404</c:v>
                </c:pt>
                <c:pt idx="238">
                  <c:v>6.2221386111341399</c:v>
                </c:pt>
                <c:pt idx="239">
                  <c:v>6.2420521154999697</c:v>
                </c:pt>
                <c:pt idx="240">
                  <c:v>6.2532025147229398</c:v>
                </c:pt>
                <c:pt idx="241">
                  <c:v>6.2542145247571197</c:v>
                </c:pt>
                <c:pt idx="242">
                  <c:v>6.2729347044400203</c:v>
                </c:pt>
                <c:pt idx="243">
                  <c:v>6.28965952107683</c:v>
                </c:pt>
                <c:pt idx="244">
                  <c:v>6.3170435596257404</c:v>
                </c:pt>
                <c:pt idx="245">
                  <c:v>6.3201445921535599</c:v>
                </c:pt>
                <c:pt idx="246">
                  <c:v>6.3288971630045703</c:v>
                </c:pt>
                <c:pt idx="247">
                  <c:v>6.3824155475013002</c:v>
                </c:pt>
                <c:pt idx="248">
                  <c:v>6.3885142668150401</c:v>
                </c:pt>
                <c:pt idx="249">
                  <c:v>6.4007470350021496</c:v>
                </c:pt>
                <c:pt idx="250">
                  <c:v>6.4114938131533599</c:v>
                </c:pt>
                <c:pt idx="251">
                  <c:v>6.4991671998413301</c:v>
                </c:pt>
                <c:pt idx="252">
                  <c:v>6.5076704456089596</c:v>
                </c:pt>
                <c:pt idx="253">
                  <c:v>6.5170725624471899</c:v>
                </c:pt>
                <c:pt idx="254">
                  <c:v>6.5481600225903103</c:v>
                </c:pt>
                <c:pt idx="255">
                  <c:v>6.57350188028067</c:v>
                </c:pt>
                <c:pt idx="256">
                  <c:v>6.6082468712702402</c:v>
                </c:pt>
                <c:pt idx="257">
                  <c:v>6.6257807416841397</c:v>
                </c:pt>
                <c:pt idx="258">
                  <c:v>6.6275388818434697</c:v>
                </c:pt>
                <c:pt idx="259">
                  <c:v>6.6413405458442902</c:v>
                </c:pt>
                <c:pt idx="260">
                  <c:v>6.6704514986701904</c:v>
                </c:pt>
                <c:pt idx="261">
                  <c:v>6.6723959394730601</c:v>
                </c:pt>
                <c:pt idx="262">
                  <c:v>6.68302784813568</c:v>
                </c:pt>
                <c:pt idx="263">
                  <c:v>6.7104943432792004</c:v>
                </c:pt>
                <c:pt idx="264">
                  <c:v>6.7549972552806103</c:v>
                </c:pt>
                <c:pt idx="265">
                  <c:v>6.7959381292441297</c:v>
                </c:pt>
                <c:pt idx="266">
                  <c:v>6.8239551861971401</c:v>
                </c:pt>
                <c:pt idx="267">
                  <c:v>6.8704374823719299</c:v>
                </c:pt>
                <c:pt idx="268">
                  <c:v>6.8746567830220497</c:v>
                </c:pt>
                <c:pt idx="269">
                  <c:v>6.87951076449826</c:v>
                </c:pt>
                <c:pt idx="270">
                  <c:v>6.8894281080267197</c:v>
                </c:pt>
                <c:pt idx="271">
                  <c:v>6.8918383205309501</c:v>
                </c:pt>
                <c:pt idx="272">
                  <c:v>6.91443329247336</c:v>
                </c:pt>
                <c:pt idx="273">
                  <c:v>6.9389241965283999</c:v>
                </c:pt>
                <c:pt idx="274">
                  <c:v>6.9469481584377402</c:v>
                </c:pt>
                <c:pt idx="275">
                  <c:v>6.9609996969811601</c:v>
                </c:pt>
                <c:pt idx="276">
                  <c:v>7.0236570890992898</c:v>
                </c:pt>
                <c:pt idx="277">
                  <c:v>7.0308952815830699</c:v>
                </c:pt>
                <c:pt idx="278">
                  <c:v>7.1553262290544799</c:v>
                </c:pt>
                <c:pt idx="279">
                  <c:v>7.1666816589422497</c:v>
                </c:pt>
                <c:pt idx="280">
                  <c:v>7.1900017666630403</c:v>
                </c:pt>
                <c:pt idx="281">
                  <c:v>7.19235146349296</c:v>
                </c:pt>
                <c:pt idx="282">
                  <c:v>7.1938685676507097</c:v>
                </c:pt>
                <c:pt idx="283">
                  <c:v>7.2304000137373796</c:v>
                </c:pt>
                <c:pt idx="284">
                  <c:v>7.2940735137090096</c:v>
                </c:pt>
                <c:pt idx="285">
                  <c:v>7.29945622344031</c:v>
                </c:pt>
                <c:pt idx="286">
                  <c:v>7.3449251465499401</c:v>
                </c:pt>
                <c:pt idx="287">
                  <c:v>7.3456769334152296</c:v>
                </c:pt>
                <c:pt idx="288">
                  <c:v>7.3505396828986704</c:v>
                </c:pt>
                <c:pt idx="289">
                  <c:v>7.3737633975616603</c:v>
                </c:pt>
                <c:pt idx="290">
                  <c:v>7.47139380453154</c:v>
                </c:pt>
                <c:pt idx="291">
                  <c:v>7.4716936321929097</c:v>
                </c:pt>
                <c:pt idx="292">
                  <c:v>7.5480875549837902</c:v>
                </c:pt>
                <c:pt idx="293">
                  <c:v>7.5565225668251497</c:v>
                </c:pt>
                <c:pt idx="294">
                  <c:v>7.5648203715682003</c:v>
                </c:pt>
                <c:pt idx="295">
                  <c:v>7.6480160831628998</c:v>
                </c:pt>
                <c:pt idx="296">
                  <c:v>7.6871903371065899</c:v>
                </c:pt>
                <c:pt idx="297">
                  <c:v>7.6987065714784002</c:v>
                </c:pt>
                <c:pt idx="298">
                  <c:v>7.70636082764831</c:v>
                </c:pt>
                <c:pt idx="299">
                  <c:v>7.7409224342554799</c:v>
                </c:pt>
                <c:pt idx="300">
                  <c:v>7.7414024146273697</c:v>
                </c:pt>
                <c:pt idx="301">
                  <c:v>7.7506042245717497</c:v>
                </c:pt>
                <c:pt idx="302">
                  <c:v>7.8217740044929096</c:v>
                </c:pt>
                <c:pt idx="303">
                  <c:v>7.8276038975454902</c:v>
                </c:pt>
                <c:pt idx="304">
                  <c:v>7.8362352205440402</c:v>
                </c:pt>
                <c:pt idx="305">
                  <c:v>7.9858854170888698</c:v>
                </c:pt>
                <c:pt idx="306">
                  <c:v>8.0756327360868507</c:v>
                </c:pt>
                <c:pt idx="307">
                  <c:v>8.1234334418147398</c:v>
                </c:pt>
                <c:pt idx="308">
                  <c:v>8.1290782536379993</c:v>
                </c:pt>
                <c:pt idx="309">
                  <c:v>8.1665255681826991</c:v>
                </c:pt>
                <c:pt idx="310">
                  <c:v>8.1990972016388799</c:v>
                </c:pt>
                <c:pt idx="311">
                  <c:v>8.2371986948598295</c:v>
                </c:pt>
                <c:pt idx="312">
                  <c:v>8.2761187911965006</c:v>
                </c:pt>
                <c:pt idx="313">
                  <c:v>8.2849617456085998</c:v>
                </c:pt>
                <c:pt idx="314">
                  <c:v>8.3134371312335098</c:v>
                </c:pt>
                <c:pt idx="315">
                  <c:v>8.3494198615662807</c:v>
                </c:pt>
                <c:pt idx="316">
                  <c:v>8.35312923789024</c:v>
                </c:pt>
                <c:pt idx="317">
                  <c:v>8.3675725788052002</c:v>
                </c:pt>
                <c:pt idx="318">
                  <c:v>8.3785624583251792</c:v>
                </c:pt>
                <c:pt idx="319">
                  <c:v>8.3837047581698201</c:v>
                </c:pt>
                <c:pt idx="320">
                  <c:v>8.4731423053890502</c:v>
                </c:pt>
                <c:pt idx="321">
                  <c:v>8.4742734199389798</c:v>
                </c:pt>
                <c:pt idx="322">
                  <c:v>8.4885454145260208</c:v>
                </c:pt>
                <c:pt idx="323">
                  <c:v>8.5257431553207006</c:v>
                </c:pt>
                <c:pt idx="324">
                  <c:v>8.5438467902131396</c:v>
                </c:pt>
                <c:pt idx="325">
                  <c:v>8.5578591640921502</c:v>
                </c:pt>
                <c:pt idx="326">
                  <c:v>8.6573665253818</c:v>
                </c:pt>
                <c:pt idx="327">
                  <c:v>8.6868726415234505</c:v>
                </c:pt>
                <c:pt idx="328">
                  <c:v>8.7400785521604103</c:v>
                </c:pt>
                <c:pt idx="329">
                  <c:v>8.7836088370531797</c:v>
                </c:pt>
                <c:pt idx="330">
                  <c:v>8.8308828989975208</c:v>
                </c:pt>
                <c:pt idx="331">
                  <c:v>8.8687803006394308</c:v>
                </c:pt>
                <c:pt idx="332">
                  <c:v>8.9066616948694008</c:v>
                </c:pt>
                <c:pt idx="333">
                  <c:v>8.9122314695268905</c:v>
                </c:pt>
                <c:pt idx="334">
                  <c:v>8.9160613716406605</c:v>
                </c:pt>
                <c:pt idx="335">
                  <c:v>8.9599806223996001</c:v>
                </c:pt>
                <c:pt idx="336">
                  <c:v>9.0224409932270593</c:v>
                </c:pt>
                <c:pt idx="337">
                  <c:v>9.0373236132021209</c:v>
                </c:pt>
                <c:pt idx="338">
                  <c:v>9.0710054404665108</c:v>
                </c:pt>
                <c:pt idx="339">
                  <c:v>9.0862938077188993</c:v>
                </c:pt>
                <c:pt idx="340">
                  <c:v>9.0931775737553799</c:v>
                </c:pt>
                <c:pt idx="341">
                  <c:v>9.0973906326107699</c:v>
                </c:pt>
                <c:pt idx="342">
                  <c:v>9.13895000355744</c:v>
                </c:pt>
                <c:pt idx="343">
                  <c:v>9.1903437618166208</c:v>
                </c:pt>
                <c:pt idx="344">
                  <c:v>9.2185306819155794</c:v>
                </c:pt>
                <c:pt idx="345">
                  <c:v>9.2272542981891998</c:v>
                </c:pt>
                <c:pt idx="346">
                  <c:v>9.2407778361812198</c:v>
                </c:pt>
                <c:pt idx="347">
                  <c:v>9.25431364355609</c:v>
                </c:pt>
                <c:pt idx="348">
                  <c:v>9.2720948189235095</c:v>
                </c:pt>
                <c:pt idx="349">
                  <c:v>9.3123626395176107</c:v>
                </c:pt>
                <c:pt idx="350">
                  <c:v>9.3156311035077106</c:v>
                </c:pt>
                <c:pt idx="351">
                  <c:v>9.3690696163103002</c:v>
                </c:pt>
                <c:pt idx="352">
                  <c:v>9.3737887674942595</c:v>
                </c:pt>
                <c:pt idx="353">
                  <c:v>9.3781788125634193</c:v>
                </c:pt>
                <c:pt idx="354">
                  <c:v>9.4137092460878193</c:v>
                </c:pt>
                <c:pt idx="355">
                  <c:v>9.5615858202800208</c:v>
                </c:pt>
                <c:pt idx="356">
                  <c:v>9.5694326087832504</c:v>
                </c:pt>
                <c:pt idx="357">
                  <c:v>9.5740374051965809</c:v>
                </c:pt>
                <c:pt idx="358">
                  <c:v>9.5973206907510793</c:v>
                </c:pt>
                <c:pt idx="359">
                  <c:v>9.6430436233058607</c:v>
                </c:pt>
                <c:pt idx="360">
                  <c:v>9.6511158151552099</c:v>
                </c:pt>
                <c:pt idx="361">
                  <c:v>9.6635657702572608</c:v>
                </c:pt>
                <c:pt idx="362">
                  <c:v>9.6683525820262695</c:v>
                </c:pt>
                <c:pt idx="363">
                  <c:v>9.6907974791380909</c:v>
                </c:pt>
                <c:pt idx="364">
                  <c:v>9.7083228863775695</c:v>
                </c:pt>
                <c:pt idx="365">
                  <c:v>9.7410091325657504</c:v>
                </c:pt>
                <c:pt idx="366">
                  <c:v>9.7680822756422891</c:v>
                </c:pt>
                <c:pt idx="367">
                  <c:v>9.7780639296397602</c:v>
                </c:pt>
                <c:pt idx="368">
                  <c:v>9.7961243581958097</c:v>
                </c:pt>
                <c:pt idx="369">
                  <c:v>9.8001480093225801</c:v>
                </c:pt>
                <c:pt idx="370">
                  <c:v>9.8285470499195995</c:v>
                </c:pt>
                <c:pt idx="371">
                  <c:v>9.8308688362996204</c:v>
                </c:pt>
                <c:pt idx="372">
                  <c:v>9.8553667001217704</c:v>
                </c:pt>
                <c:pt idx="373">
                  <c:v>9.8890420477421106</c:v>
                </c:pt>
                <c:pt idx="374">
                  <c:v>9.9307198283921601</c:v>
                </c:pt>
                <c:pt idx="375">
                  <c:v>9.9658595388755202</c:v>
                </c:pt>
                <c:pt idx="376">
                  <c:v>9.9857702958397603</c:v>
                </c:pt>
                <c:pt idx="377">
                  <c:v>10.0136218932457</c:v>
                </c:pt>
                <c:pt idx="378">
                  <c:v>10.021861501969401</c:v>
                </c:pt>
                <c:pt idx="379">
                  <c:v>10.0257099946029</c:v>
                </c:pt>
                <c:pt idx="380">
                  <c:v>10.050085386149201</c:v>
                </c:pt>
                <c:pt idx="381">
                  <c:v>10.0886600548401</c:v>
                </c:pt>
                <c:pt idx="382">
                  <c:v>10.124151337891799</c:v>
                </c:pt>
                <c:pt idx="383">
                  <c:v>10.1641584876925</c:v>
                </c:pt>
                <c:pt idx="384">
                  <c:v>10.1699325355829</c:v>
                </c:pt>
                <c:pt idx="385">
                  <c:v>10.1969912755303</c:v>
                </c:pt>
                <c:pt idx="386">
                  <c:v>10.2192341457121</c:v>
                </c:pt>
                <c:pt idx="387">
                  <c:v>10.253316733520499</c:v>
                </c:pt>
                <c:pt idx="388">
                  <c:v>10.349270153325101</c:v>
                </c:pt>
                <c:pt idx="389">
                  <c:v>10.350732981693</c:v>
                </c:pt>
                <c:pt idx="390">
                  <c:v>10.3546338030137</c:v>
                </c:pt>
                <c:pt idx="391">
                  <c:v>10.453122352715599</c:v>
                </c:pt>
                <c:pt idx="392">
                  <c:v>10.465778036974401</c:v>
                </c:pt>
                <c:pt idx="393">
                  <c:v>10.502145391888901</c:v>
                </c:pt>
                <c:pt idx="394">
                  <c:v>10.550503793733901</c:v>
                </c:pt>
                <c:pt idx="395">
                  <c:v>10.578175994101899</c:v>
                </c:pt>
                <c:pt idx="396">
                  <c:v>10.5908753108233</c:v>
                </c:pt>
                <c:pt idx="397">
                  <c:v>10.6118959842136</c:v>
                </c:pt>
                <c:pt idx="398">
                  <c:v>10.6213486955328</c:v>
                </c:pt>
                <c:pt idx="399">
                  <c:v>10.661248466</c:v>
                </c:pt>
                <c:pt idx="400">
                  <c:v>10.714918769896</c:v>
                </c:pt>
                <c:pt idx="401">
                  <c:v>10.729637147393101</c:v>
                </c:pt>
                <c:pt idx="402">
                  <c:v>10.731660108668899</c:v>
                </c:pt>
                <c:pt idx="403">
                  <c:v>10.7611521682319</c:v>
                </c:pt>
                <c:pt idx="404">
                  <c:v>10.812123933806999</c:v>
                </c:pt>
                <c:pt idx="405">
                  <c:v>10.818243351765</c:v>
                </c:pt>
                <c:pt idx="406">
                  <c:v>10.829826022120001</c:v>
                </c:pt>
                <c:pt idx="407">
                  <c:v>10.832980390638101</c:v>
                </c:pt>
                <c:pt idx="408">
                  <c:v>10.855929715558901</c:v>
                </c:pt>
                <c:pt idx="409">
                  <c:v>10.8637477261946</c:v>
                </c:pt>
                <c:pt idx="410">
                  <c:v>10.864524961449201</c:v>
                </c:pt>
                <c:pt idx="411">
                  <c:v>10.873435110785101</c:v>
                </c:pt>
                <c:pt idx="412">
                  <c:v>10.8787121474743</c:v>
                </c:pt>
                <c:pt idx="413">
                  <c:v>10.9593207705766</c:v>
                </c:pt>
                <c:pt idx="414">
                  <c:v>10.9992057413391</c:v>
                </c:pt>
                <c:pt idx="415">
                  <c:v>11.0599703029729</c:v>
                </c:pt>
                <c:pt idx="416">
                  <c:v>11.093917849007999</c:v>
                </c:pt>
                <c:pt idx="417">
                  <c:v>11.2304068394005</c:v>
                </c:pt>
                <c:pt idx="418">
                  <c:v>11.276739869732401</c:v>
                </c:pt>
                <c:pt idx="419">
                  <c:v>11.303112445399201</c:v>
                </c:pt>
                <c:pt idx="420">
                  <c:v>11.3788007283583</c:v>
                </c:pt>
                <c:pt idx="421">
                  <c:v>11.382471152115601</c:v>
                </c:pt>
                <c:pt idx="422">
                  <c:v>11.3879965772538</c:v>
                </c:pt>
                <c:pt idx="423">
                  <c:v>11.4340235183936</c:v>
                </c:pt>
                <c:pt idx="424">
                  <c:v>11.477532353252199</c:v>
                </c:pt>
                <c:pt idx="425">
                  <c:v>11.5577132315375</c:v>
                </c:pt>
                <c:pt idx="426">
                  <c:v>11.5811492190696</c:v>
                </c:pt>
                <c:pt idx="427">
                  <c:v>11.640853329096</c:v>
                </c:pt>
                <c:pt idx="428">
                  <c:v>11.6759380665608</c:v>
                </c:pt>
                <c:pt idx="429">
                  <c:v>11.6973180405801</c:v>
                </c:pt>
                <c:pt idx="430">
                  <c:v>11.7318721425181</c:v>
                </c:pt>
                <c:pt idx="431">
                  <c:v>11.737045877613101</c:v>
                </c:pt>
                <c:pt idx="432">
                  <c:v>11.793040157295801</c:v>
                </c:pt>
                <c:pt idx="433">
                  <c:v>11.800792598102401</c:v>
                </c:pt>
                <c:pt idx="434">
                  <c:v>11.874502011574799</c:v>
                </c:pt>
                <c:pt idx="435">
                  <c:v>11.882631200365701</c:v>
                </c:pt>
                <c:pt idx="436">
                  <c:v>11.898289713077199</c:v>
                </c:pt>
                <c:pt idx="437">
                  <c:v>11.9010139713064</c:v>
                </c:pt>
                <c:pt idx="438">
                  <c:v>11.9876770642586</c:v>
                </c:pt>
                <c:pt idx="439">
                  <c:v>12.011200712528099</c:v>
                </c:pt>
                <c:pt idx="440">
                  <c:v>12.049050452649899</c:v>
                </c:pt>
                <c:pt idx="441">
                  <c:v>12.075507185887499</c:v>
                </c:pt>
                <c:pt idx="442">
                  <c:v>12.0781004479788</c:v>
                </c:pt>
                <c:pt idx="443">
                  <c:v>12.1065067816526</c:v>
                </c:pt>
                <c:pt idx="444">
                  <c:v>12.132804733964999</c:v>
                </c:pt>
                <c:pt idx="445">
                  <c:v>12.1531884758733</c:v>
                </c:pt>
                <c:pt idx="446">
                  <c:v>12.168521710104899</c:v>
                </c:pt>
                <c:pt idx="447">
                  <c:v>12.1957326647826</c:v>
                </c:pt>
                <c:pt idx="448">
                  <c:v>12.235826361947099</c:v>
                </c:pt>
                <c:pt idx="449">
                  <c:v>12.240111270673699</c:v>
                </c:pt>
                <c:pt idx="450">
                  <c:v>12.2866912502795</c:v>
                </c:pt>
                <c:pt idx="451">
                  <c:v>12.325623036827899</c:v>
                </c:pt>
                <c:pt idx="452">
                  <c:v>12.3694130443037</c:v>
                </c:pt>
                <c:pt idx="453">
                  <c:v>12.3850379944779</c:v>
                </c:pt>
                <c:pt idx="454">
                  <c:v>12.4116449607536</c:v>
                </c:pt>
                <c:pt idx="455">
                  <c:v>12.586628626358101</c:v>
                </c:pt>
                <c:pt idx="456">
                  <c:v>12.708742321934601</c:v>
                </c:pt>
                <c:pt idx="457">
                  <c:v>12.725207068957401</c:v>
                </c:pt>
                <c:pt idx="458">
                  <c:v>12.7272940929979</c:v>
                </c:pt>
                <c:pt idx="459">
                  <c:v>12.7830107454211</c:v>
                </c:pt>
                <c:pt idx="460">
                  <c:v>12.848914079144</c:v>
                </c:pt>
                <c:pt idx="461">
                  <c:v>12.8526488775387</c:v>
                </c:pt>
                <c:pt idx="462">
                  <c:v>12.8531652904938</c:v>
                </c:pt>
                <c:pt idx="463">
                  <c:v>12.951485839883601</c:v>
                </c:pt>
                <c:pt idx="464">
                  <c:v>12.9533095043153</c:v>
                </c:pt>
                <c:pt idx="465">
                  <c:v>12.9900166871957</c:v>
                </c:pt>
                <c:pt idx="466">
                  <c:v>13.003284902311901</c:v>
                </c:pt>
                <c:pt idx="467">
                  <c:v>13.022835388779599</c:v>
                </c:pt>
                <c:pt idx="468">
                  <c:v>13.043260061182099</c:v>
                </c:pt>
                <c:pt idx="469">
                  <c:v>13.0595315471292</c:v>
                </c:pt>
                <c:pt idx="470">
                  <c:v>13.0812791824198</c:v>
                </c:pt>
                <c:pt idx="471">
                  <c:v>13.207074923485299</c:v>
                </c:pt>
                <c:pt idx="472">
                  <c:v>13.2295786859468</c:v>
                </c:pt>
                <c:pt idx="473">
                  <c:v>13.287209019996199</c:v>
                </c:pt>
                <c:pt idx="474">
                  <c:v>13.3171115294099</c:v>
                </c:pt>
                <c:pt idx="475">
                  <c:v>13.3636638978496</c:v>
                </c:pt>
                <c:pt idx="476">
                  <c:v>13.6029477454722</c:v>
                </c:pt>
                <c:pt idx="477">
                  <c:v>13.639958143498299</c:v>
                </c:pt>
                <c:pt idx="478">
                  <c:v>13.655498089044899</c:v>
                </c:pt>
                <c:pt idx="479">
                  <c:v>13.6712808618322</c:v>
                </c:pt>
                <c:pt idx="480">
                  <c:v>13.714141223114</c:v>
                </c:pt>
                <c:pt idx="481">
                  <c:v>13.7502507413737</c:v>
                </c:pt>
                <c:pt idx="482">
                  <c:v>13.7502826857381</c:v>
                </c:pt>
                <c:pt idx="483">
                  <c:v>13.7857187646441</c:v>
                </c:pt>
                <c:pt idx="484">
                  <c:v>13.845197552412399</c:v>
                </c:pt>
                <c:pt idx="485">
                  <c:v>13.954293939491601</c:v>
                </c:pt>
                <c:pt idx="486">
                  <c:v>13.969042046461301</c:v>
                </c:pt>
                <c:pt idx="487">
                  <c:v>14.008756120689201</c:v>
                </c:pt>
                <c:pt idx="488">
                  <c:v>14.0223576677963</c:v>
                </c:pt>
                <c:pt idx="489">
                  <c:v>14.041304575745</c:v>
                </c:pt>
                <c:pt idx="490">
                  <c:v>14.076716661453201</c:v>
                </c:pt>
                <c:pt idx="491">
                  <c:v>14.133979507256299</c:v>
                </c:pt>
                <c:pt idx="492">
                  <c:v>14.1582680391148</c:v>
                </c:pt>
                <c:pt idx="493">
                  <c:v>14.1806571978218</c:v>
                </c:pt>
                <c:pt idx="494">
                  <c:v>14.1983745959587</c:v>
                </c:pt>
                <c:pt idx="495">
                  <c:v>14.2026776322164</c:v>
                </c:pt>
                <c:pt idx="496">
                  <c:v>14.253955463928399</c:v>
                </c:pt>
                <c:pt idx="497">
                  <c:v>14.278917554304</c:v>
                </c:pt>
                <c:pt idx="498">
                  <c:v>14.2865441963077</c:v>
                </c:pt>
                <c:pt idx="499">
                  <c:v>14.381511112675099</c:v>
                </c:pt>
                <c:pt idx="500">
                  <c:v>14.408034028219401</c:v>
                </c:pt>
                <c:pt idx="501">
                  <c:v>14.422602275386501</c:v>
                </c:pt>
                <c:pt idx="502">
                  <c:v>14.4491645265371</c:v>
                </c:pt>
                <c:pt idx="503">
                  <c:v>14.5169194312766</c:v>
                </c:pt>
                <c:pt idx="504">
                  <c:v>14.5183011368902</c:v>
                </c:pt>
                <c:pt idx="505">
                  <c:v>14.61162570538</c:v>
                </c:pt>
                <c:pt idx="506">
                  <c:v>14.8124444521964</c:v>
                </c:pt>
                <c:pt idx="507">
                  <c:v>14.824708329048001</c:v>
                </c:pt>
                <c:pt idx="508">
                  <c:v>14.874669978395101</c:v>
                </c:pt>
                <c:pt idx="509">
                  <c:v>14.903392828069601</c:v>
                </c:pt>
                <c:pt idx="510">
                  <c:v>15.013203606009499</c:v>
                </c:pt>
                <c:pt idx="511">
                  <c:v>15.0409912349959</c:v>
                </c:pt>
                <c:pt idx="512">
                  <c:v>15.138852758333099</c:v>
                </c:pt>
                <c:pt idx="513">
                  <c:v>15.171012479346199</c:v>
                </c:pt>
                <c:pt idx="514">
                  <c:v>15.226177008822599</c:v>
                </c:pt>
                <c:pt idx="515">
                  <c:v>15.271678193472299</c:v>
                </c:pt>
                <c:pt idx="516">
                  <c:v>15.2915111850016</c:v>
                </c:pt>
                <c:pt idx="517">
                  <c:v>15.2927872133441</c:v>
                </c:pt>
                <c:pt idx="518">
                  <c:v>15.2975140595809</c:v>
                </c:pt>
                <c:pt idx="519">
                  <c:v>15.347961754538099</c:v>
                </c:pt>
                <c:pt idx="520">
                  <c:v>15.375438028946499</c:v>
                </c:pt>
                <c:pt idx="521">
                  <c:v>15.399595861323199</c:v>
                </c:pt>
                <c:pt idx="522">
                  <c:v>15.411270276561901</c:v>
                </c:pt>
                <c:pt idx="523">
                  <c:v>15.419999404344701</c:v>
                </c:pt>
                <c:pt idx="524">
                  <c:v>15.4361655809917</c:v>
                </c:pt>
                <c:pt idx="525">
                  <c:v>15.481736125890199</c:v>
                </c:pt>
                <c:pt idx="526">
                  <c:v>15.544274169020399</c:v>
                </c:pt>
                <c:pt idx="527">
                  <c:v>15.5946984761395</c:v>
                </c:pt>
                <c:pt idx="528">
                  <c:v>15.640283840708401</c:v>
                </c:pt>
                <c:pt idx="529">
                  <c:v>15.6911188028753</c:v>
                </c:pt>
                <c:pt idx="530">
                  <c:v>15.722346700727901</c:v>
                </c:pt>
                <c:pt idx="531">
                  <c:v>15.7982480935752</c:v>
                </c:pt>
                <c:pt idx="532">
                  <c:v>15.8778509814292</c:v>
                </c:pt>
                <c:pt idx="533">
                  <c:v>15.8895257967524</c:v>
                </c:pt>
                <c:pt idx="534">
                  <c:v>15.923049695020699</c:v>
                </c:pt>
                <c:pt idx="535">
                  <c:v>15.981456194073001</c:v>
                </c:pt>
                <c:pt idx="536">
                  <c:v>16.014872048050201</c:v>
                </c:pt>
                <c:pt idx="537">
                  <c:v>16.101250081873101</c:v>
                </c:pt>
                <c:pt idx="538">
                  <c:v>16.200184436980599</c:v>
                </c:pt>
                <c:pt idx="539">
                  <c:v>16.214528457727301</c:v>
                </c:pt>
                <c:pt idx="540">
                  <c:v>16.221401408780402</c:v>
                </c:pt>
                <c:pt idx="541">
                  <c:v>16.295361250173301</c:v>
                </c:pt>
                <c:pt idx="542">
                  <c:v>16.364567143842599</c:v>
                </c:pt>
                <c:pt idx="543">
                  <c:v>16.5047268839553</c:v>
                </c:pt>
                <c:pt idx="544">
                  <c:v>16.5212256475352</c:v>
                </c:pt>
                <c:pt idx="545">
                  <c:v>16.548443079343301</c:v>
                </c:pt>
                <c:pt idx="546">
                  <c:v>16.565314982086399</c:v>
                </c:pt>
                <c:pt idx="547">
                  <c:v>16.6856062123552</c:v>
                </c:pt>
                <c:pt idx="548">
                  <c:v>16.747415123041701</c:v>
                </c:pt>
                <c:pt idx="549">
                  <c:v>16.747428929717099</c:v>
                </c:pt>
                <c:pt idx="550">
                  <c:v>16.809963127201399</c:v>
                </c:pt>
                <c:pt idx="551">
                  <c:v>16.8128312556073</c:v>
                </c:pt>
                <c:pt idx="552">
                  <c:v>16.8184827887453</c:v>
                </c:pt>
                <c:pt idx="553">
                  <c:v>16.93558115419</c:v>
                </c:pt>
                <c:pt idx="554">
                  <c:v>16.973919560201502</c:v>
                </c:pt>
                <c:pt idx="555">
                  <c:v>16.987810399383299</c:v>
                </c:pt>
                <c:pt idx="556">
                  <c:v>16.989758912473899</c:v>
                </c:pt>
                <c:pt idx="557">
                  <c:v>17.075859090779002</c:v>
                </c:pt>
                <c:pt idx="558">
                  <c:v>17.076789842918501</c:v>
                </c:pt>
                <c:pt idx="559">
                  <c:v>17.158727544825499</c:v>
                </c:pt>
                <c:pt idx="560">
                  <c:v>17.160343622323101</c:v>
                </c:pt>
                <c:pt idx="561">
                  <c:v>17.1981438403018</c:v>
                </c:pt>
                <c:pt idx="562">
                  <c:v>17.2140987580642</c:v>
                </c:pt>
                <c:pt idx="563">
                  <c:v>17.2791366572492</c:v>
                </c:pt>
                <c:pt idx="564">
                  <c:v>17.465370531659602</c:v>
                </c:pt>
                <c:pt idx="565">
                  <c:v>17.474715573713201</c:v>
                </c:pt>
                <c:pt idx="566">
                  <c:v>17.4854191476479</c:v>
                </c:pt>
                <c:pt idx="567">
                  <c:v>17.513962764293002</c:v>
                </c:pt>
                <c:pt idx="568">
                  <c:v>17.567994852084698</c:v>
                </c:pt>
                <c:pt idx="569">
                  <c:v>17.6917344438843</c:v>
                </c:pt>
                <c:pt idx="570">
                  <c:v>17.8749776132105</c:v>
                </c:pt>
                <c:pt idx="571">
                  <c:v>17.8825839762576</c:v>
                </c:pt>
                <c:pt idx="572">
                  <c:v>17.9572645798326</c:v>
                </c:pt>
                <c:pt idx="573">
                  <c:v>17.979132359847402</c:v>
                </c:pt>
                <c:pt idx="574">
                  <c:v>18.041002272162601</c:v>
                </c:pt>
                <c:pt idx="575">
                  <c:v>18.053046682849502</c:v>
                </c:pt>
                <c:pt idx="576">
                  <c:v>18.188641056418401</c:v>
                </c:pt>
                <c:pt idx="577">
                  <c:v>18.258925637397201</c:v>
                </c:pt>
                <c:pt idx="578">
                  <c:v>18.283202402530598</c:v>
                </c:pt>
                <c:pt idx="579">
                  <c:v>18.294007563032199</c:v>
                </c:pt>
                <c:pt idx="580">
                  <c:v>18.296617291867701</c:v>
                </c:pt>
                <c:pt idx="581">
                  <c:v>18.3443503798254</c:v>
                </c:pt>
                <c:pt idx="582">
                  <c:v>18.3567315785888</c:v>
                </c:pt>
                <c:pt idx="583">
                  <c:v>18.369372828529102</c:v>
                </c:pt>
                <c:pt idx="584">
                  <c:v>18.395739186436199</c:v>
                </c:pt>
                <c:pt idx="585">
                  <c:v>18.4684274578428</c:v>
                </c:pt>
                <c:pt idx="586">
                  <c:v>18.511773946576099</c:v>
                </c:pt>
                <c:pt idx="587">
                  <c:v>18.5178014740465</c:v>
                </c:pt>
                <c:pt idx="588">
                  <c:v>18.5330811402503</c:v>
                </c:pt>
                <c:pt idx="589">
                  <c:v>18.791262432679002</c:v>
                </c:pt>
                <c:pt idx="590">
                  <c:v>18.913661678282001</c:v>
                </c:pt>
                <c:pt idx="591">
                  <c:v>18.9295738765552</c:v>
                </c:pt>
                <c:pt idx="592">
                  <c:v>19.0094821600917</c:v>
                </c:pt>
                <c:pt idx="593">
                  <c:v>19.052788450263701</c:v>
                </c:pt>
                <c:pt idx="594">
                  <c:v>19.153411987118702</c:v>
                </c:pt>
                <c:pt idx="595">
                  <c:v>19.263398924723599</c:v>
                </c:pt>
                <c:pt idx="596">
                  <c:v>19.2946222834289</c:v>
                </c:pt>
                <c:pt idx="597">
                  <c:v>19.356116155630101</c:v>
                </c:pt>
                <c:pt idx="598">
                  <c:v>19.5102596170011</c:v>
                </c:pt>
                <c:pt idx="599">
                  <c:v>19.626680736311101</c:v>
                </c:pt>
                <c:pt idx="600">
                  <c:v>19.639382631306901</c:v>
                </c:pt>
                <c:pt idx="601">
                  <c:v>19.639635108411301</c:v>
                </c:pt>
                <c:pt idx="602">
                  <c:v>19.7295756130715</c:v>
                </c:pt>
                <c:pt idx="603">
                  <c:v>19.776384902999101</c:v>
                </c:pt>
                <c:pt idx="604">
                  <c:v>19.7769491447809</c:v>
                </c:pt>
                <c:pt idx="605">
                  <c:v>19.861213305998</c:v>
                </c:pt>
                <c:pt idx="606">
                  <c:v>19.949334485337399</c:v>
                </c:pt>
                <c:pt idx="607">
                  <c:v>19.9686119313094</c:v>
                </c:pt>
                <c:pt idx="608">
                  <c:v>20.042907328226001</c:v>
                </c:pt>
                <c:pt idx="609">
                  <c:v>20.056214102655201</c:v>
                </c:pt>
                <c:pt idx="610">
                  <c:v>20.1576818925071</c:v>
                </c:pt>
                <c:pt idx="611">
                  <c:v>20.3070850290013</c:v>
                </c:pt>
                <c:pt idx="612">
                  <c:v>20.321212218024101</c:v>
                </c:pt>
                <c:pt idx="613">
                  <c:v>20.3575325411487</c:v>
                </c:pt>
                <c:pt idx="614">
                  <c:v>20.3629605452272</c:v>
                </c:pt>
                <c:pt idx="615">
                  <c:v>20.367896764420301</c:v>
                </c:pt>
                <c:pt idx="616">
                  <c:v>20.412070069343201</c:v>
                </c:pt>
                <c:pt idx="617">
                  <c:v>20.413084326193001</c:v>
                </c:pt>
                <c:pt idx="618">
                  <c:v>20.4472889871079</c:v>
                </c:pt>
                <c:pt idx="619">
                  <c:v>20.525339779325101</c:v>
                </c:pt>
                <c:pt idx="620">
                  <c:v>20.5473094005138</c:v>
                </c:pt>
                <c:pt idx="621">
                  <c:v>20.549401082228901</c:v>
                </c:pt>
                <c:pt idx="622">
                  <c:v>20.609266518496302</c:v>
                </c:pt>
                <c:pt idx="623">
                  <c:v>20.8596291000697</c:v>
                </c:pt>
                <c:pt idx="624">
                  <c:v>20.8599233980033</c:v>
                </c:pt>
                <c:pt idx="625">
                  <c:v>20.896830139163299</c:v>
                </c:pt>
                <c:pt idx="626">
                  <c:v>20.899700417995799</c:v>
                </c:pt>
                <c:pt idx="627">
                  <c:v>20.961789353521301</c:v>
                </c:pt>
                <c:pt idx="628">
                  <c:v>20.969740937887199</c:v>
                </c:pt>
                <c:pt idx="629">
                  <c:v>20.994550710544001</c:v>
                </c:pt>
                <c:pt idx="630">
                  <c:v>21.200535234876298</c:v>
                </c:pt>
                <c:pt idx="631">
                  <c:v>21.279024209239299</c:v>
                </c:pt>
                <c:pt idx="632">
                  <c:v>21.5002006658213</c:v>
                </c:pt>
                <c:pt idx="633">
                  <c:v>21.713168614425101</c:v>
                </c:pt>
                <c:pt idx="634">
                  <c:v>21.717054883830599</c:v>
                </c:pt>
                <c:pt idx="635">
                  <c:v>21.752684072472501</c:v>
                </c:pt>
                <c:pt idx="636">
                  <c:v>21.75342145566</c:v>
                </c:pt>
                <c:pt idx="637">
                  <c:v>21.766429509967601</c:v>
                </c:pt>
                <c:pt idx="638">
                  <c:v>21.820189941555601</c:v>
                </c:pt>
                <c:pt idx="639">
                  <c:v>21.8251607826653</c:v>
                </c:pt>
                <c:pt idx="640">
                  <c:v>21.837102945775101</c:v>
                </c:pt>
                <c:pt idx="641">
                  <c:v>21.962991261735901</c:v>
                </c:pt>
                <c:pt idx="642">
                  <c:v>22.051780575676698</c:v>
                </c:pt>
                <c:pt idx="643">
                  <c:v>22.0568605213168</c:v>
                </c:pt>
                <c:pt idx="644">
                  <c:v>22.077640820294601</c:v>
                </c:pt>
                <c:pt idx="645">
                  <c:v>22.094847424977399</c:v>
                </c:pt>
                <c:pt idx="646">
                  <c:v>22.1225443276319</c:v>
                </c:pt>
                <c:pt idx="647">
                  <c:v>22.126246803675901</c:v>
                </c:pt>
                <c:pt idx="648">
                  <c:v>22.222779014028902</c:v>
                </c:pt>
                <c:pt idx="649">
                  <c:v>22.267942385748</c:v>
                </c:pt>
                <c:pt idx="650">
                  <c:v>22.305344671823399</c:v>
                </c:pt>
                <c:pt idx="651">
                  <c:v>22.428367913581699</c:v>
                </c:pt>
                <c:pt idx="652">
                  <c:v>22.503953030332902</c:v>
                </c:pt>
                <c:pt idx="653">
                  <c:v>22.6075847857824</c:v>
                </c:pt>
                <c:pt idx="654">
                  <c:v>22.772119564816698</c:v>
                </c:pt>
                <c:pt idx="655">
                  <c:v>22.847855647907</c:v>
                </c:pt>
                <c:pt idx="656">
                  <c:v>22.8509690603792</c:v>
                </c:pt>
                <c:pt idx="657">
                  <c:v>22.852691703357099</c:v>
                </c:pt>
                <c:pt idx="658">
                  <c:v>22.9787269151294</c:v>
                </c:pt>
                <c:pt idx="659">
                  <c:v>23.1154219926077</c:v>
                </c:pt>
                <c:pt idx="660">
                  <c:v>23.1628881747577</c:v>
                </c:pt>
                <c:pt idx="661">
                  <c:v>23.1962635345478</c:v>
                </c:pt>
                <c:pt idx="662">
                  <c:v>23.307631721601201</c:v>
                </c:pt>
                <c:pt idx="663">
                  <c:v>23.309483144313401</c:v>
                </c:pt>
                <c:pt idx="664">
                  <c:v>23.348246071487701</c:v>
                </c:pt>
                <c:pt idx="665">
                  <c:v>23.416147099688999</c:v>
                </c:pt>
                <c:pt idx="666">
                  <c:v>23.431142219246698</c:v>
                </c:pt>
                <c:pt idx="667">
                  <c:v>23.432666783102199</c:v>
                </c:pt>
                <c:pt idx="668">
                  <c:v>23.470698691904499</c:v>
                </c:pt>
                <c:pt idx="669">
                  <c:v>23.5270189800042</c:v>
                </c:pt>
                <c:pt idx="670">
                  <c:v>23.648882819339601</c:v>
                </c:pt>
                <c:pt idx="671">
                  <c:v>23.670993449767501</c:v>
                </c:pt>
                <c:pt idx="672">
                  <c:v>23.671009646728599</c:v>
                </c:pt>
                <c:pt idx="673">
                  <c:v>23.737660147164998</c:v>
                </c:pt>
                <c:pt idx="674">
                  <c:v>23.758189913697802</c:v>
                </c:pt>
                <c:pt idx="675">
                  <c:v>23.843668352693602</c:v>
                </c:pt>
                <c:pt idx="676">
                  <c:v>23.9482251219451</c:v>
                </c:pt>
                <c:pt idx="677">
                  <c:v>23.969211441845601</c:v>
                </c:pt>
                <c:pt idx="678">
                  <c:v>24.065078397162601</c:v>
                </c:pt>
                <c:pt idx="679">
                  <c:v>24.081367136783101</c:v>
                </c:pt>
                <c:pt idx="680">
                  <c:v>24.239881637387299</c:v>
                </c:pt>
                <c:pt idx="681">
                  <c:v>24.2477442793239</c:v>
                </c:pt>
                <c:pt idx="682">
                  <c:v>24.422646381773401</c:v>
                </c:pt>
                <c:pt idx="683">
                  <c:v>24.4466643568724</c:v>
                </c:pt>
                <c:pt idx="684">
                  <c:v>24.448359802246401</c:v>
                </c:pt>
                <c:pt idx="685">
                  <c:v>24.491741484031099</c:v>
                </c:pt>
                <c:pt idx="686">
                  <c:v>24.5512802366841</c:v>
                </c:pt>
                <c:pt idx="687">
                  <c:v>24.617564280398501</c:v>
                </c:pt>
                <c:pt idx="688">
                  <c:v>24.644741620744199</c:v>
                </c:pt>
                <c:pt idx="689">
                  <c:v>24.6494588621349</c:v>
                </c:pt>
                <c:pt idx="690">
                  <c:v>24.6513652838767</c:v>
                </c:pt>
                <c:pt idx="691">
                  <c:v>24.707089735076099</c:v>
                </c:pt>
                <c:pt idx="692">
                  <c:v>24.745587443813999</c:v>
                </c:pt>
                <c:pt idx="693">
                  <c:v>24.797676971670899</c:v>
                </c:pt>
                <c:pt idx="694">
                  <c:v>24.798618557744</c:v>
                </c:pt>
                <c:pt idx="695">
                  <c:v>24.968994476713501</c:v>
                </c:pt>
                <c:pt idx="696">
                  <c:v>25.0464551374316</c:v>
                </c:pt>
                <c:pt idx="697">
                  <c:v>25.0839238278568</c:v>
                </c:pt>
                <c:pt idx="698">
                  <c:v>25.099916458402799</c:v>
                </c:pt>
                <c:pt idx="699">
                  <c:v>25.276772839948499</c:v>
                </c:pt>
                <c:pt idx="700">
                  <c:v>25.3216623774472</c:v>
                </c:pt>
                <c:pt idx="701">
                  <c:v>25.334291760293301</c:v>
                </c:pt>
                <c:pt idx="702">
                  <c:v>25.3438585185188</c:v>
                </c:pt>
                <c:pt idx="703">
                  <c:v>25.479460901461799</c:v>
                </c:pt>
                <c:pt idx="704">
                  <c:v>25.5026824985373</c:v>
                </c:pt>
                <c:pt idx="705">
                  <c:v>25.5780725197103</c:v>
                </c:pt>
                <c:pt idx="706">
                  <c:v>25.597160470553</c:v>
                </c:pt>
                <c:pt idx="707">
                  <c:v>25.767621978067201</c:v>
                </c:pt>
                <c:pt idx="708">
                  <c:v>25.805875953572301</c:v>
                </c:pt>
                <c:pt idx="709">
                  <c:v>25.8176543031561</c:v>
                </c:pt>
                <c:pt idx="710">
                  <c:v>25.8638774490658</c:v>
                </c:pt>
                <c:pt idx="711">
                  <c:v>25.866487410731899</c:v>
                </c:pt>
                <c:pt idx="712">
                  <c:v>25.9307529757473</c:v>
                </c:pt>
                <c:pt idx="713">
                  <c:v>25.9327213725749</c:v>
                </c:pt>
                <c:pt idx="714">
                  <c:v>26.045817495645</c:v>
                </c:pt>
                <c:pt idx="715">
                  <c:v>26.205906619198899</c:v>
                </c:pt>
                <c:pt idx="716">
                  <c:v>26.279316725209402</c:v>
                </c:pt>
                <c:pt idx="717">
                  <c:v>26.336843857476101</c:v>
                </c:pt>
                <c:pt idx="718">
                  <c:v>26.361168517911299</c:v>
                </c:pt>
                <c:pt idx="719">
                  <c:v>26.506389768675302</c:v>
                </c:pt>
                <c:pt idx="720">
                  <c:v>26.6051757582369</c:v>
                </c:pt>
                <c:pt idx="721">
                  <c:v>26.644121436914801</c:v>
                </c:pt>
                <c:pt idx="722">
                  <c:v>26.692165152982199</c:v>
                </c:pt>
                <c:pt idx="723">
                  <c:v>26.754644487865601</c:v>
                </c:pt>
                <c:pt idx="724">
                  <c:v>26.846668210779601</c:v>
                </c:pt>
                <c:pt idx="725">
                  <c:v>26.961433176877598</c:v>
                </c:pt>
                <c:pt idx="726">
                  <c:v>27.0095022608268</c:v>
                </c:pt>
                <c:pt idx="727">
                  <c:v>27.076080980843699</c:v>
                </c:pt>
                <c:pt idx="728">
                  <c:v>27.100269322640202</c:v>
                </c:pt>
                <c:pt idx="729">
                  <c:v>27.163001869686301</c:v>
                </c:pt>
                <c:pt idx="730">
                  <c:v>27.1770072993199</c:v>
                </c:pt>
                <c:pt idx="731">
                  <c:v>27.2314584095705</c:v>
                </c:pt>
                <c:pt idx="732">
                  <c:v>27.326436036147498</c:v>
                </c:pt>
                <c:pt idx="733">
                  <c:v>27.3341514150354</c:v>
                </c:pt>
                <c:pt idx="734">
                  <c:v>27.3789979264814</c:v>
                </c:pt>
                <c:pt idx="735">
                  <c:v>27.396266952038101</c:v>
                </c:pt>
                <c:pt idx="736">
                  <c:v>27.404702406257702</c:v>
                </c:pt>
                <c:pt idx="737">
                  <c:v>27.451004039377299</c:v>
                </c:pt>
                <c:pt idx="738">
                  <c:v>27.485099312724</c:v>
                </c:pt>
                <c:pt idx="739">
                  <c:v>27.519146917105601</c:v>
                </c:pt>
                <c:pt idx="740">
                  <c:v>27.542033952541999</c:v>
                </c:pt>
                <c:pt idx="741">
                  <c:v>27.5846364011636</c:v>
                </c:pt>
                <c:pt idx="742">
                  <c:v>27.678167488970701</c:v>
                </c:pt>
                <c:pt idx="743">
                  <c:v>27.688483496077701</c:v>
                </c:pt>
                <c:pt idx="744">
                  <c:v>27.728032457233599</c:v>
                </c:pt>
                <c:pt idx="745">
                  <c:v>27.7539288139644</c:v>
                </c:pt>
                <c:pt idx="746">
                  <c:v>27.7789462105113</c:v>
                </c:pt>
                <c:pt idx="747">
                  <c:v>27.804216624118698</c:v>
                </c:pt>
                <c:pt idx="748">
                  <c:v>27.865961424887502</c:v>
                </c:pt>
                <c:pt idx="749">
                  <c:v>27.957147148318899</c:v>
                </c:pt>
                <c:pt idx="750">
                  <c:v>27.985685596123599</c:v>
                </c:pt>
                <c:pt idx="751">
                  <c:v>28.046930556080198</c:v>
                </c:pt>
                <c:pt idx="752">
                  <c:v>28.3947437050495</c:v>
                </c:pt>
                <c:pt idx="753">
                  <c:v>28.439568679660901</c:v>
                </c:pt>
                <c:pt idx="754">
                  <c:v>28.461467967146898</c:v>
                </c:pt>
                <c:pt idx="755">
                  <c:v>28.5692178391594</c:v>
                </c:pt>
                <c:pt idx="756">
                  <c:v>28.7115754539821</c:v>
                </c:pt>
                <c:pt idx="757">
                  <c:v>28.830814964769701</c:v>
                </c:pt>
                <c:pt idx="758">
                  <c:v>28.908919075385</c:v>
                </c:pt>
                <c:pt idx="759">
                  <c:v>29.001627650924299</c:v>
                </c:pt>
                <c:pt idx="760">
                  <c:v>29.045200788297102</c:v>
                </c:pt>
                <c:pt idx="761">
                  <c:v>29.072820812344901</c:v>
                </c:pt>
                <c:pt idx="762">
                  <c:v>29.092396630786698</c:v>
                </c:pt>
                <c:pt idx="763">
                  <c:v>29.344178804077501</c:v>
                </c:pt>
                <c:pt idx="764">
                  <c:v>29.422878611714001</c:v>
                </c:pt>
                <c:pt idx="765">
                  <c:v>29.4878062772307</c:v>
                </c:pt>
                <c:pt idx="766">
                  <c:v>29.5189012520689</c:v>
                </c:pt>
                <c:pt idx="767">
                  <c:v>29.8377785579044</c:v>
                </c:pt>
                <c:pt idx="768">
                  <c:v>30.109171870045699</c:v>
                </c:pt>
                <c:pt idx="769">
                  <c:v>30.158199670605701</c:v>
                </c:pt>
                <c:pt idx="770">
                  <c:v>30.3015996449369</c:v>
                </c:pt>
                <c:pt idx="771">
                  <c:v>30.479993489394001</c:v>
                </c:pt>
                <c:pt idx="772">
                  <c:v>30.508031298287499</c:v>
                </c:pt>
                <c:pt idx="773">
                  <c:v>30.585572144829001</c:v>
                </c:pt>
                <c:pt idx="774">
                  <c:v>30.667645621925899</c:v>
                </c:pt>
                <c:pt idx="775">
                  <c:v>30.847039648527101</c:v>
                </c:pt>
                <c:pt idx="776">
                  <c:v>30.921070392124701</c:v>
                </c:pt>
                <c:pt idx="777">
                  <c:v>30.921072954311999</c:v>
                </c:pt>
                <c:pt idx="778">
                  <c:v>30.999343165077601</c:v>
                </c:pt>
                <c:pt idx="779">
                  <c:v>31.136218130469601</c:v>
                </c:pt>
                <c:pt idx="780">
                  <c:v>31.280445235662501</c:v>
                </c:pt>
                <c:pt idx="781">
                  <c:v>31.330097022347498</c:v>
                </c:pt>
                <c:pt idx="782">
                  <c:v>31.587566153958701</c:v>
                </c:pt>
                <c:pt idx="783">
                  <c:v>32.102915060587499</c:v>
                </c:pt>
                <c:pt idx="784">
                  <c:v>32.224996161514397</c:v>
                </c:pt>
                <c:pt idx="785">
                  <c:v>32.242917616732697</c:v>
                </c:pt>
                <c:pt idx="786">
                  <c:v>32.291882040791499</c:v>
                </c:pt>
                <c:pt idx="787">
                  <c:v>32.319679552689202</c:v>
                </c:pt>
                <c:pt idx="788">
                  <c:v>32.595082859389798</c:v>
                </c:pt>
                <c:pt idx="789">
                  <c:v>32.6059263888747</c:v>
                </c:pt>
                <c:pt idx="790">
                  <c:v>32.637980531782198</c:v>
                </c:pt>
                <c:pt idx="791">
                  <c:v>32.671463164494597</c:v>
                </c:pt>
                <c:pt idx="792">
                  <c:v>32.689407954804899</c:v>
                </c:pt>
                <c:pt idx="793">
                  <c:v>32.725076538391697</c:v>
                </c:pt>
                <c:pt idx="794">
                  <c:v>33.014328962073002</c:v>
                </c:pt>
                <c:pt idx="795">
                  <c:v>33.106172734752597</c:v>
                </c:pt>
                <c:pt idx="796">
                  <c:v>33.176338228278198</c:v>
                </c:pt>
                <c:pt idx="797">
                  <c:v>33.185832968794102</c:v>
                </c:pt>
                <c:pt idx="798">
                  <c:v>33.4591504399407</c:v>
                </c:pt>
                <c:pt idx="799">
                  <c:v>33.669123889759497</c:v>
                </c:pt>
                <c:pt idx="800">
                  <c:v>33.7518832626495</c:v>
                </c:pt>
                <c:pt idx="801">
                  <c:v>33.868553418666103</c:v>
                </c:pt>
                <c:pt idx="802">
                  <c:v>33.888598250106298</c:v>
                </c:pt>
                <c:pt idx="803">
                  <c:v>33.918313471600399</c:v>
                </c:pt>
                <c:pt idx="804">
                  <c:v>33.977297225848098</c:v>
                </c:pt>
                <c:pt idx="805">
                  <c:v>34.070313790813103</c:v>
                </c:pt>
                <c:pt idx="806">
                  <c:v>34.172127744182902</c:v>
                </c:pt>
                <c:pt idx="807">
                  <c:v>34.2042468468401</c:v>
                </c:pt>
                <c:pt idx="808">
                  <c:v>34.281422661498503</c:v>
                </c:pt>
                <c:pt idx="809">
                  <c:v>34.352228555709402</c:v>
                </c:pt>
                <c:pt idx="810">
                  <c:v>34.416098498089198</c:v>
                </c:pt>
                <c:pt idx="811">
                  <c:v>34.422505528547198</c:v>
                </c:pt>
                <c:pt idx="812">
                  <c:v>34.561117247559402</c:v>
                </c:pt>
                <c:pt idx="813">
                  <c:v>34.695971593260801</c:v>
                </c:pt>
                <c:pt idx="814">
                  <c:v>34.805704581432401</c:v>
                </c:pt>
                <c:pt idx="815">
                  <c:v>34.901219907097797</c:v>
                </c:pt>
                <c:pt idx="816">
                  <c:v>34.958588120408699</c:v>
                </c:pt>
                <c:pt idx="817">
                  <c:v>35.057370409250602</c:v>
                </c:pt>
                <c:pt idx="818">
                  <c:v>35.071948727473902</c:v>
                </c:pt>
                <c:pt idx="819">
                  <c:v>35.246234501593101</c:v>
                </c:pt>
                <c:pt idx="820">
                  <c:v>35.4872961275953</c:v>
                </c:pt>
                <c:pt idx="821">
                  <c:v>35.587458217397597</c:v>
                </c:pt>
                <c:pt idx="822">
                  <c:v>35.820375954626797</c:v>
                </c:pt>
                <c:pt idx="823">
                  <c:v>35.9137000252909</c:v>
                </c:pt>
                <c:pt idx="824">
                  <c:v>36.092095609516498</c:v>
                </c:pt>
                <c:pt idx="825">
                  <c:v>36.100160977266398</c:v>
                </c:pt>
                <c:pt idx="826">
                  <c:v>36.189049024886899</c:v>
                </c:pt>
                <c:pt idx="827">
                  <c:v>36.206573735922603</c:v>
                </c:pt>
                <c:pt idx="828">
                  <c:v>36.431122453883297</c:v>
                </c:pt>
                <c:pt idx="829">
                  <c:v>36.626102890819297</c:v>
                </c:pt>
                <c:pt idx="830">
                  <c:v>36.715659037323597</c:v>
                </c:pt>
                <c:pt idx="831">
                  <c:v>36.752244116311601</c:v>
                </c:pt>
                <c:pt idx="832">
                  <c:v>36.8657249228513</c:v>
                </c:pt>
                <c:pt idx="833">
                  <c:v>36.877375209466202</c:v>
                </c:pt>
                <c:pt idx="834">
                  <c:v>36.997000241414298</c:v>
                </c:pt>
                <c:pt idx="835">
                  <c:v>37.008313153522998</c:v>
                </c:pt>
                <c:pt idx="836">
                  <c:v>37.222241886152297</c:v>
                </c:pt>
                <c:pt idx="837">
                  <c:v>37.311205148459102</c:v>
                </c:pt>
                <c:pt idx="838">
                  <c:v>37.6421229539622</c:v>
                </c:pt>
                <c:pt idx="839">
                  <c:v>37.671251431256302</c:v>
                </c:pt>
                <c:pt idx="840">
                  <c:v>38.101862313530297</c:v>
                </c:pt>
                <c:pt idx="841">
                  <c:v>38.169420074955298</c:v>
                </c:pt>
                <c:pt idx="842">
                  <c:v>38.189974214643797</c:v>
                </c:pt>
                <c:pt idx="843">
                  <c:v>38.198713169906299</c:v>
                </c:pt>
                <c:pt idx="844">
                  <c:v>38.243664495409099</c:v>
                </c:pt>
                <c:pt idx="845">
                  <c:v>38.629675022140901</c:v>
                </c:pt>
                <c:pt idx="846">
                  <c:v>39.349537618427597</c:v>
                </c:pt>
                <c:pt idx="847">
                  <c:v>39.422572486599996</c:v>
                </c:pt>
                <c:pt idx="848">
                  <c:v>39.441229011827701</c:v>
                </c:pt>
                <c:pt idx="849">
                  <c:v>39.608919948598803</c:v>
                </c:pt>
                <c:pt idx="850">
                  <c:v>39.6236020808524</c:v>
                </c:pt>
                <c:pt idx="851">
                  <c:v>39.627889005229498</c:v>
                </c:pt>
                <c:pt idx="852">
                  <c:v>39.808642046288298</c:v>
                </c:pt>
                <c:pt idx="853">
                  <c:v>39.926391627401699</c:v>
                </c:pt>
                <c:pt idx="854">
                  <c:v>39.946288076922897</c:v>
                </c:pt>
                <c:pt idx="855">
                  <c:v>40.051657866448799</c:v>
                </c:pt>
                <c:pt idx="856">
                  <c:v>40.155623128399903</c:v>
                </c:pt>
                <c:pt idx="857">
                  <c:v>40.714768526837801</c:v>
                </c:pt>
                <c:pt idx="858">
                  <c:v>40.7210409843779</c:v>
                </c:pt>
                <c:pt idx="859">
                  <c:v>40.738481122386702</c:v>
                </c:pt>
                <c:pt idx="860">
                  <c:v>40.854773339781097</c:v>
                </c:pt>
                <c:pt idx="861">
                  <c:v>40.9615972281849</c:v>
                </c:pt>
                <c:pt idx="862">
                  <c:v>41.033462213523002</c:v>
                </c:pt>
                <c:pt idx="863">
                  <c:v>41.0342219043523</c:v>
                </c:pt>
                <c:pt idx="864">
                  <c:v>41.235172806671699</c:v>
                </c:pt>
                <c:pt idx="865">
                  <c:v>41.266400296241002</c:v>
                </c:pt>
                <c:pt idx="866">
                  <c:v>41.595877310261102</c:v>
                </c:pt>
                <c:pt idx="867">
                  <c:v>41.602266832948303</c:v>
                </c:pt>
                <c:pt idx="868">
                  <c:v>41.781789204281303</c:v>
                </c:pt>
                <c:pt idx="869">
                  <c:v>41.914957316354503</c:v>
                </c:pt>
                <c:pt idx="870">
                  <c:v>42.044456418603701</c:v>
                </c:pt>
                <c:pt idx="871">
                  <c:v>42.833083423264</c:v>
                </c:pt>
                <c:pt idx="872">
                  <c:v>42.911998016521899</c:v>
                </c:pt>
                <c:pt idx="873">
                  <c:v>42.982999907568697</c:v>
                </c:pt>
                <c:pt idx="874">
                  <c:v>43.1567346355532</c:v>
                </c:pt>
                <c:pt idx="875">
                  <c:v>43.202661789715897</c:v>
                </c:pt>
                <c:pt idx="876">
                  <c:v>43.688545256615299</c:v>
                </c:pt>
                <c:pt idx="877">
                  <c:v>43.8158239927143</c:v>
                </c:pt>
                <c:pt idx="878">
                  <c:v>43.9619844981885</c:v>
                </c:pt>
                <c:pt idx="879">
                  <c:v>44.077848244220597</c:v>
                </c:pt>
                <c:pt idx="880">
                  <c:v>44.147020179540498</c:v>
                </c:pt>
                <c:pt idx="881">
                  <c:v>44.3281957150853</c:v>
                </c:pt>
                <c:pt idx="882">
                  <c:v>44.503687388957204</c:v>
                </c:pt>
                <c:pt idx="883">
                  <c:v>44.530644148350397</c:v>
                </c:pt>
                <c:pt idx="884">
                  <c:v>44.557401886209803</c:v>
                </c:pt>
                <c:pt idx="885">
                  <c:v>44.6308415606618</c:v>
                </c:pt>
                <c:pt idx="886">
                  <c:v>44.854844197630896</c:v>
                </c:pt>
                <c:pt idx="887">
                  <c:v>45.247500270367297</c:v>
                </c:pt>
                <c:pt idx="888">
                  <c:v>45.315083835036198</c:v>
                </c:pt>
                <c:pt idx="889">
                  <c:v>45.381631955266599</c:v>
                </c:pt>
                <c:pt idx="890">
                  <c:v>45.640482308934203</c:v>
                </c:pt>
                <c:pt idx="891">
                  <c:v>45.7294901412074</c:v>
                </c:pt>
                <c:pt idx="892">
                  <c:v>45.867839196459101</c:v>
                </c:pt>
                <c:pt idx="893">
                  <c:v>45.983908860012903</c:v>
                </c:pt>
                <c:pt idx="894">
                  <c:v>46.019769480214102</c:v>
                </c:pt>
                <c:pt idx="895">
                  <c:v>46.386307405070099</c:v>
                </c:pt>
                <c:pt idx="896">
                  <c:v>46.588343018899202</c:v>
                </c:pt>
                <c:pt idx="897">
                  <c:v>46.695639958367401</c:v>
                </c:pt>
                <c:pt idx="898">
                  <c:v>46.8034402669823</c:v>
                </c:pt>
                <c:pt idx="899">
                  <c:v>46.959796523675301</c:v>
                </c:pt>
                <c:pt idx="900">
                  <c:v>47.122421182454197</c:v>
                </c:pt>
                <c:pt idx="901">
                  <c:v>47.482429045945999</c:v>
                </c:pt>
                <c:pt idx="902">
                  <c:v>47.7064017408943</c:v>
                </c:pt>
                <c:pt idx="903">
                  <c:v>47.803762621939804</c:v>
                </c:pt>
                <c:pt idx="904">
                  <c:v>48.027302903816697</c:v>
                </c:pt>
                <c:pt idx="905">
                  <c:v>48.104790594239503</c:v>
                </c:pt>
                <c:pt idx="906">
                  <c:v>48.206488342717897</c:v>
                </c:pt>
                <c:pt idx="907">
                  <c:v>48.3144988974041</c:v>
                </c:pt>
                <c:pt idx="908">
                  <c:v>48.446939802382602</c:v>
                </c:pt>
                <c:pt idx="909">
                  <c:v>48.5335377033296</c:v>
                </c:pt>
                <c:pt idx="910">
                  <c:v>48.976229849965002</c:v>
                </c:pt>
                <c:pt idx="911">
                  <c:v>49.012368893250802</c:v>
                </c:pt>
                <c:pt idx="912">
                  <c:v>49.1539829147464</c:v>
                </c:pt>
                <c:pt idx="913">
                  <c:v>49.3690627363926</c:v>
                </c:pt>
                <c:pt idx="914">
                  <c:v>49.622763575985999</c:v>
                </c:pt>
                <c:pt idx="915">
                  <c:v>49.630875162780299</c:v>
                </c:pt>
                <c:pt idx="916">
                  <c:v>49.996563591018699</c:v>
                </c:pt>
                <c:pt idx="917">
                  <c:v>50.134263709124497</c:v>
                </c:pt>
                <c:pt idx="918">
                  <c:v>50.179779410124397</c:v>
                </c:pt>
                <c:pt idx="919">
                  <c:v>50.244765329868201</c:v>
                </c:pt>
                <c:pt idx="920">
                  <c:v>50.252131905168902</c:v>
                </c:pt>
                <c:pt idx="921">
                  <c:v>50.2726523873812</c:v>
                </c:pt>
                <c:pt idx="922">
                  <c:v>50.646800381825003</c:v>
                </c:pt>
                <c:pt idx="923">
                  <c:v>51.383257956937598</c:v>
                </c:pt>
                <c:pt idx="924">
                  <c:v>51.738569393516201</c:v>
                </c:pt>
                <c:pt idx="925">
                  <c:v>51.837978439167799</c:v>
                </c:pt>
                <c:pt idx="926">
                  <c:v>51.925105437636397</c:v>
                </c:pt>
                <c:pt idx="927">
                  <c:v>52.049605661765398</c:v>
                </c:pt>
                <c:pt idx="928">
                  <c:v>52.403831129655899</c:v>
                </c:pt>
                <c:pt idx="929">
                  <c:v>52.4099622124291</c:v>
                </c:pt>
                <c:pt idx="930">
                  <c:v>52.941701907426697</c:v>
                </c:pt>
                <c:pt idx="931">
                  <c:v>53.161385533265197</c:v>
                </c:pt>
                <c:pt idx="932">
                  <c:v>53.192957901514397</c:v>
                </c:pt>
                <c:pt idx="933">
                  <c:v>53.5064709099168</c:v>
                </c:pt>
                <c:pt idx="934">
                  <c:v>53.698761627613401</c:v>
                </c:pt>
                <c:pt idx="935">
                  <c:v>53.819386285917801</c:v>
                </c:pt>
                <c:pt idx="936">
                  <c:v>54.639161257647899</c:v>
                </c:pt>
                <c:pt idx="937">
                  <c:v>55.022455402413797</c:v>
                </c:pt>
                <c:pt idx="938">
                  <c:v>55.684158868178201</c:v>
                </c:pt>
                <c:pt idx="939">
                  <c:v>56.709327055715903</c:v>
                </c:pt>
                <c:pt idx="940">
                  <c:v>56.806421488523497</c:v>
                </c:pt>
                <c:pt idx="941">
                  <c:v>56.827003202044402</c:v>
                </c:pt>
                <c:pt idx="942">
                  <c:v>56.859427757752698</c:v>
                </c:pt>
                <c:pt idx="943">
                  <c:v>56.927468972855202</c:v>
                </c:pt>
                <c:pt idx="944">
                  <c:v>57.466119779848498</c:v>
                </c:pt>
                <c:pt idx="945">
                  <c:v>58.092567812946101</c:v>
                </c:pt>
                <c:pt idx="946">
                  <c:v>58.507092176579803</c:v>
                </c:pt>
                <c:pt idx="947">
                  <c:v>59.052640824222003</c:v>
                </c:pt>
                <c:pt idx="948">
                  <c:v>59.455267126315199</c:v>
                </c:pt>
                <c:pt idx="949">
                  <c:v>59.933851818197397</c:v>
                </c:pt>
                <c:pt idx="950">
                  <c:v>60.398909984156496</c:v>
                </c:pt>
                <c:pt idx="951">
                  <c:v>60.759201656422803</c:v>
                </c:pt>
                <c:pt idx="952">
                  <c:v>61.268599527301198</c:v>
                </c:pt>
                <c:pt idx="953">
                  <c:v>61.316213436556602</c:v>
                </c:pt>
                <c:pt idx="954">
                  <c:v>61.756010329350801</c:v>
                </c:pt>
                <c:pt idx="955">
                  <c:v>61.792750629239698</c:v>
                </c:pt>
                <c:pt idx="956">
                  <c:v>62.469436387174703</c:v>
                </c:pt>
                <c:pt idx="957">
                  <c:v>62.842931850456601</c:v>
                </c:pt>
                <c:pt idx="958">
                  <c:v>63.038261583074899</c:v>
                </c:pt>
                <c:pt idx="959">
                  <c:v>63.328327211194598</c:v>
                </c:pt>
                <c:pt idx="960">
                  <c:v>64.064306788146496</c:v>
                </c:pt>
                <c:pt idx="961">
                  <c:v>64.167219143360896</c:v>
                </c:pt>
                <c:pt idx="962">
                  <c:v>64.577466594629897</c:v>
                </c:pt>
                <c:pt idx="963">
                  <c:v>64.670528257840303</c:v>
                </c:pt>
                <c:pt idx="964">
                  <c:v>65.202563601189297</c:v>
                </c:pt>
                <c:pt idx="965">
                  <c:v>65.279090284013193</c:v>
                </c:pt>
                <c:pt idx="966">
                  <c:v>65.547770610079198</c:v>
                </c:pt>
                <c:pt idx="967">
                  <c:v>66.437820431719899</c:v>
                </c:pt>
                <c:pt idx="968">
                  <c:v>66.442678086916501</c:v>
                </c:pt>
                <c:pt idx="969">
                  <c:v>66.612973036819099</c:v>
                </c:pt>
                <c:pt idx="970">
                  <c:v>66.7051815154189</c:v>
                </c:pt>
                <c:pt idx="971">
                  <c:v>67.156996414065404</c:v>
                </c:pt>
                <c:pt idx="972">
                  <c:v>67.616027845644396</c:v>
                </c:pt>
                <c:pt idx="973">
                  <c:v>67.824863335692299</c:v>
                </c:pt>
                <c:pt idx="974">
                  <c:v>68.1929532164866</c:v>
                </c:pt>
                <c:pt idx="975">
                  <c:v>70.042905929141696</c:v>
                </c:pt>
                <c:pt idx="976">
                  <c:v>71.728666982444494</c:v>
                </c:pt>
                <c:pt idx="977">
                  <c:v>74.074462633104304</c:v>
                </c:pt>
                <c:pt idx="978">
                  <c:v>74.403861674352598</c:v>
                </c:pt>
                <c:pt idx="979">
                  <c:v>75.662978477300399</c:v>
                </c:pt>
                <c:pt idx="980">
                  <c:v>75.838531758160599</c:v>
                </c:pt>
                <c:pt idx="981">
                  <c:v>76.305731150822794</c:v>
                </c:pt>
                <c:pt idx="982">
                  <c:v>76.438436675341194</c:v>
                </c:pt>
                <c:pt idx="983">
                  <c:v>83.271639067204006</c:v>
                </c:pt>
                <c:pt idx="984">
                  <c:v>84.062278585820096</c:v>
                </c:pt>
                <c:pt idx="985">
                  <c:v>86.123752705277198</c:v>
                </c:pt>
                <c:pt idx="986">
                  <c:v>87.048533204467304</c:v>
                </c:pt>
                <c:pt idx="987">
                  <c:v>87.436216528983095</c:v>
                </c:pt>
                <c:pt idx="988">
                  <c:v>89.858150080183194</c:v>
                </c:pt>
                <c:pt idx="989">
                  <c:v>90.945161849597099</c:v>
                </c:pt>
                <c:pt idx="990">
                  <c:v>95.324571989942001</c:v>
                </c:pt>
                <c:pt idx="991">
                  <c:v>95.855892047622802</c:v>
                </c:pt>
                <c:pt idx="992">
                  <c:v>98.280981898644598</c:v>
                </c:pt>
                <c:pt idx="993">
                  <c:v>99.437630892136696</c:v>
                </c:pt>
                <c:pt idx="994">
                  <c:v>101.075427204707</c:v>
                </c:pt>
                <c:pt idx="995">
                  <c:v>101.30093648982201</c:v>
                </c:pt>
                <c:pt idx="996">
                  <c:v>101.701735303143</c:v>
                </c:pt>
                <c:pt idx="997">
                  <c:v>101.73724960803401</c:v>
                </c:pt>
                <c:pt idx="998">
                  <c:v>109.261299592661</c:v>
                </c:pt>
                <c:pt idx="999">
                  <c:v>114.852627289699</c:v>
                </c:pt>
                <c:pt idx="1000">
                  <c:v>134.21102973269899</c:v>
                </c:pt>
              </c:numCache>
            </c:numRef>
          </c:xVal>
          <c:yVal>
            <c:numRef>
              <c:f>'[Example-competing risk vs censored-output tables-Jan 2018.xlsx]crisktab'!$E$6:$E$1006</c:f>
              <c:numCache>
                <c:formatCode>0.0%</c:formatCode>
                <c:ptCount val="1001"/>
                <c:pt idx="0">
                  <c:v>1</c:v>
                </c:pt>
                <c:pt idx="1">
                  <c:v>0.999</c:v>
                </c:pt>
                <c:pt idx="2">
                  <c:v>0.998</c:v>
                </c:pt>
                <c:pt idx="3">
                  <c:v>0.997</c:v>
                </c:pt>
                <c:pt idx="4">
                  <c:v>0.996</c:v>
                </c:pt>
                <c:pt idx="5">
                  <c:v>0.995</c:v>
                </c:pt>
                <c:pt idx="6">
                  <c:v>0.99399999999999999</c:v>
                </c:pt>
                <c:pt idx="7">
                  <c:v>0.99299999999999999</c:v>
                </c:pt>
                <c:pt idx="8">
                  <c:v>0.99199999999999999</c:v>
                </c:pt>
                <c:pt idx="9">
                  <c:v>0.99099999999999999</c:v>
                </c:pt>
                <c:pt idx="10">
                  <c:v>0.99</c:v>
                </c:pt>
                <c:pt idx="11">
                  <c:v>0.98899999999999999</c:v>
                </c:pt>
                <c:pt idx="12">
                  <c:v>0.98799999999999999</c:v>
                </c:pt>
                <c:pt idx="13">
                  <c:v>0.98699999999999999</c:v>
                </c:pt>
                <c:pt idx="14">
                  <c:v>0.98599999999999999</c:v>
                </c:pt>
                <c:pt idx="15">
                  <c:v>0.98499999999999999</c:v>
                </c:pt>
                <c:pt idx="16">
                  <c:v>0.98399999999999999</c:v>
                </c:pt>
                <c:pt idx="17">
                  <c:v>0.98299999999999998</c:v>
                </c:pt>
                <c:pt idx="18">
                  <c:v>0.98199999999999998</c:v>
                </c:pt>
                <c:pt idx="19">
                  <c:v>0.98099999999999998</c:v>
                </c:pt>
                <c:pt idx="20">
                  <c:v>0.98</c:v>
                </c:pt>
                <c:pt idx="21">
                  <c:v>0.97899999999999998</c:v>
                </c:pt>
                <c:pt idx="22">
                  <c:v>0.97799999999999998</c:v>
                </c:pt>
                <c:pt idx="23">
                  <c:v>0.97699999999999998</c:v>
                </c:pt>
                <c:pt idx="24">
                  <c:v>0.97599999999999998</c:v>
                </c:pt>
                <c:pt idx="25">
                  <c:v>0.97499999999999998</c:v>
                </c:pt>
                <c:pt idx="26">
                  <c:v>0.97399999999999998</c:v>
                </c:pt>
                <c:pt idx="27">
                  <c:v>0.97299999999999998</c:v>
                </c:pt>
                <c:pt idx="28">
                  <c:v>0.97199999999999998</c:v>
                </c:pt>
                <c:pt idx="29">
                  <c:v>0.97099999999999997</c:v>
                </c:pt>
                <c:pt idx="30">
                  <c:v>0.97</c:v>
                </c:pt>
                <c:pt idx="31">
                  <c:v>0.96899999999999997</c:v>
                </c:pt>
                <c:pt idx="32">
                  <c:v>0.96799999999999997</c:v>
                </c:pt>
                <c:pt idx="33">
                  <c:v>0.96699999999999997</c:v>
                </c:pt>
                <c:pt idx="34">
                  <c:v>0.96599999999999997</c:v>
                </c:pt>
                <c:pt idx="35">
                  <c:v>0.96499999999999997</c:v>
                </c:pt>
                <c:pt idx="36">
                  <c:v>0.96399999999999997</c:v>
                </c:pt>
                <c:pt idx="37">
                  <c:v>0.96299999999999997</c:v>
                </c:pt>
                <c:pt idx="38">
                  <c:v>0.96199999999999997</c:v>
                </c:pt>
                <c:pt idx="39">
                  <c:v>0.96099999999999997</c:v>
                </c:pt>
                <c:pt idx="40">
                  <c:v>0.96</c:v>
                </c:pt>
                <c:pt idx="41">
                  <c:v>0.95899999999999996</c:v>
                </c:pt>
                <c:pt idx="42">
                  <c:v>0.95799999999999996</c:v>
                </c:pt>
                <c:pt idx="43">
                  <c:v>0.95699999999999996</c:v>
                </c:pt>
                <c:pt idx="44">
                  <c:v>0.95599999999999996</c:v>
                </c:pt>
                <c:pt idx="45">
                  <c:v>0.95499999999999996</c:v>
                </c:pt>
                <c:pt idx="46">
                  <c:v>0.95399999999999996</c:v>
                </c:pt>
                <c:pt idx="47">
                  <c:v>0.95299999999999996</c:v>
                </c:pt>
                <c:pt idx="48">
                  <c:v>0.95199999999999996</c:v>
                </c:pt>
                <c:pt idx="49">
                  <c:v>0.95099999999999996</c:v>
                </c:pt>
                <c:pt idx="50">
                  <c:v>0.95</c:v>
                </c:pt>
                <c:pt idx="51">
                  <c:v>0.94899999999999995</c:v>
                </c:pt>
                <c:pt idx="52">
                  <c:v>0.94799999999999995</c:v>
                </c:pt>
                <c:pt idx="53">
                  <c:v>0.94699999999999995</c:v>
                </c:pt>
                <c:pt idx="54">
                  <c:v>0.94599999999999995</c:v>
                </c:pt>
                <c:pt idx="55">
                  <c:v>0.94499999999999995</c:v>
                </c:pt>
                <c:pt idx="56">
                  <c:v>0.94399999999999995</c:v>
                </c:pt>
                <c:pt idx="57">
                  <c:v>0.94299999999999995</c:v>
                </c:pt>
                <c:pt idx="58">
                  <c:v>0.94199999999999995</c:v>
                </c:pt>
                <c:pt idx="59">
                  <c:v>0.94099999999999995</c:v>
                </c:pt>
                <c:pt idx="60">
                  <c:v>0.94</c:v>
                </c:pt>
                <c:pt idx="61">
                  <c:v>0.93899999999999995</c:v>
                </c:pt>
                <c:pt idx="62">
                  <c:v>0.93799999999999994</c:v>
                </c:pt>
                <c:pt idx="63">
                  <c:v>0.93700000000000006</c:v>
                </c:pt>
                <c:pt idx="64">
                  <c:v>0.93600000000000005</c:v>
                </c:pt>
                <c:pt idx="65">
                  <c:v>0.93500000000000005</c:v>
                </c:pt>
                <c:pt idx="66">
                  <c:v>0.93400000000000005</c:v>
                </c:pt>
                <c:pt idx="67">
                  <c:v>0.93300000000000005</c:v>
                </c:pt>
                <c:pt idx="68">
                  <c:v>0.93200000000000005</c:v>
                </c:pt>
                <c:pt idx="69">
                  <c:v>0.93100000000000005</c:v>
                </c:pt>
                <c:pt idx="70">
                  <c:v>0.93</c:v>
                </c:pt>
                <c:pt idx="71">
                  <c:v>0.92900000000000005</c:v>
                </c:pt>
                <c:pt idx="72">
                  <c:v>0.92800000000000005</c:v>
                </c:pt>
                <c:pt idx="73">
                  <c:v>0.92700000000000005</c:v>
                </c:pt>
                <c:pt idx="74">
                  <c:v>0.92600000000000005</c:v>
                </c:pt>
                <c:pt idx="75">
                  <c:v>0.92500000000000004</c:v>
                </c:pt>
                <c:pt idx="76">
                  <c:v>0.92400000000000004</c:v>
                </c:pt>
                <c:pt idx="77">
                  <c:v>0.92300000000000004</c:v>
                </c:pt>
                <c:pt idx="78">
                  <c:v>0.92200000000000004</c:v>
                </c:pt>
                <c:pt idx="79">
                  <c:v>0.92100000000000004</c:v>
                </c:pt>
                <c:pt idx="80">
                  <c:v>0.92</c:v>
                </c:pt>
                <c:pt idx="81">
                  <c:v>0.91900000000000004</c:v>
                </c:pt>
                <c:pt idx="82">
                  <c:v>0.91800000000000004</c:v>
                </c:pt>
                <c:pt idx="83">
                  <c:v>0.91700000000000004</c:v>
                </c:pt>
                <c:pt idx="84">
                  <c:v>0.91600000000000004</c:v>
                </c:pt>
                <c:pt idx="85">
                  <c:v>0.91500000000000004</c:v>
                </c:pt>
                <c:pt idx="86">
                  <c:v>0.91400000000000003</c:v>
                </c:pt>
                <c:pt idx="87">
                  <c:v>0.91300000000000003</c:v>
                </c:pt>
                <c:pt idx="88">
                  <c:v>0.91200000000000003</c:v>
                </c:pt>
                <c:pt idx="89">
                  <c:v>0.91100000000000003</c:v>
                </c:pt>
                <c:pt idx="90">
                  <c:v>0.91</c:v>
                </c:pt>
                <c:pt idx="91">
                  <c:v>0.90900000000000003</c:v>
                </c:pt>
                <c:pt idx="92">
                  <c:v>0.90800000000000003</c:v>
                </c:pt>
                <c:pt idx="93">
                  <c:v>0.90700000000000003</c:v>
                </c:pt>
                <c:pt idx="94">
                  <c:v>0.90600000000000003</c:v>
                </c:pt>
                <c:pt idx="95">
                  <c:v>0.90500000000000003</c:v>
                </c:pt>
                <c:pt idx="96">
                  <c:v>0.90400000000000003</c:v>
                </c:pt>
                <c:pt idx="97">
                  <c:v>0.90300000000000002</c:v>
                </c:pt>
                <c:pt idx="98">
                  <c:v>0.90200000000000002</c:v>
                </c:pt>
                <c:pt idx="99">
                  <c:v>0.90100000000000002</c:v>
                </c:pt>
                <c:pt idx="100">
                  <c:v>0.9</c:v>
                </c:pt>
                <c:pt idx="101">
                  <c:v>0.89900000000000002</c:v>
                </c:pt>
                <c:pt idx="102">
                  <c:v>0.89800000000000002</c:v>
                </c:pt>
                <c:pt idx="103">
                  <c:v>0.89700000000000002</c:v>
                </c:pt>
                <c:pt idx="104">
                  <c:v>0.89600000000000002</c:v>
                </c:pt>
                <c:pt idx="105">
                  <c:v>0.89500000000000002</c:v>
                </c:pt>
                <c:pt idx="106">
                  <c:v>0.89400000000000002</c:v>
                </c:pt>
                <c:pt idx="107">
                  <c:v>0.89300000000000002</c:v>
                </c:pt>
                <c:pt idx="108">
                  <c:v>0.89200000000000002</c:v>
                </c:pt>
                <c:pt idx="109">
                  <c:v>0.89100000000000001</c:v>
                </c:pt>
                <c:pt idx="110">
                  <c:v>0.89</c:v>
                </c:pt>
                <c:pt idx="111">
                  <c:v>0.88900000000000001</c:v>
                </c:pt>
                <c:pt idx="112">
                  <c:v>0.88800000000000001</c:v>
                </c:pt>
                <c:pt idx="113">
                  <c:v>0.88700000000000001</c:v>
                </c:pt>
                <c:pt idx="114">
                  <c:v>0.88600000000000001</c:v>
                </c:pt>
                <c:pt idx="115">
                  <c:v>0.88500000000000001</c:v>
                </c:pt>
                <c:pt idx="116">
                  <c:v>0.88400000000000001</c:v>
                </c:pt>
                <c:pt idx="117">
                  <c:v>0.88300000000000001</c:v>
                </c:pt>
                <c:pt idx="118">
                  <c:v>0.88200000000000001</c:v>
                </c:pt>
                <c:pt idx="119">
                  <c:v>0.88100000000000001</c:v>
                </c:pt>
                <c:pt idx="120">
                  <c:v>0.88</c:v>
                </c:pt>
                <c:pt idx="121">
                  <c:v>0.879</c:v>
                </c:pt>
                <c:pt idx="122">
                  <c:v>0.878</c:v>
                </c:pt>
                <c:pt idx="123">
                  <c:v>0.877</c:v>
                </c:pt>
                <c:pt idx="124">
                  <c:v>0.876</c:v>
                </c:pt>
                <c:pt idx="125">
                  <c:v>0.875</c:v>
                </c:pt>
                <c:pt idx="126">
                  <c:v>0.874</c:v>
                </c:pt>
                <c:pt idx="127">
                  <c:v>0.873</c:v>
                </c:pt>
                <c:pt idx="128">
                  <c:v>0.872</c:v>
                </c:pt>
                <c:pt idx="129">
                  <c:v>0.871</c:v>
                </c:pt>
                <c:pt idx="130">
                  <c:v>0.87</c:v>
                </c:pt>
                <c:pt idx="131">
                  <c:v>0.86899999999999999</c:v>
                </c:pt>
                <c:pt idx="132">
                  <c:v>0.86799999999999999</c:v>
                </c:pt>
                <c:pt idx="133">
                  <c:v>0.86699999999999999</c:v>
                </c:pt>
                <c:pt idx="134">
                  <c:v>0.86599999999999999</c:v>
                </c:pt>
                <c:pt idx="135">
                  <c:v>0.86499999999999999</c:v>
                </c:pt>
                <c:pt idx="136">
                  <c:v>0.86399999999999999</c:v>
                </c:pt>
                <c:pt idx="137">
                  <c:v>0.86299999999999999</c:v>
                </c:pt>
                <c:pt idx="138">
                  <c:v>0.86199999999999999</c:v>
                </c:pt>
                <c:pt idx="139">
                  <c:v>0.86099999999999999</c:v>
                </c:pt>
                <c:pt idx="140">
                  <c:v>0.86</c:v>
                </c:pt>
                <c:pt idx="141">
                  <c:v>0.85899999999999999</c:v>
                </c:pt>
                <c:pt idx="142">
                  <c:v>0.85799999999999998</c:v>
                </c:pt>
                <c:pt idx="143">
                  <c:v>0.85699999999999998</c:v>
                </c:pt>
                <c:pt idx="144">
                  <c:v>0.85599999999999998</c:v>
                </c:pt>
                <c:pt idx="145">
                  <c:v>0.85499999999999998</c:v>
                </c:pt>
                <c:pt idx="146">
                  <c:v>0.85399999999999998</c:v>
                </c:pt>
                <c:pt idx="147">
                  <c:v>0.85299999999999998</c:v>
                </c:pt>
                <c:pt idx="148">
                  <c:v>0.85199999999999998</c:v>
                </c:pt>
                <c:pt idx="149">
                  <c:v>0.85099999999999998</c:v>
                </c:pt>
                <c:pt idx="150">
                  <c:v>0.85</c:v>
                </c:pt>
                <c:pt idx="151">
                  <c:v>0.84899999999999998</c:v>
                </c:pt>
                <c:pt idx="152">
                  <c:v>0.84799999999999998</c:v>
                </c:pt>
                <c:pt idx="153">
                  <c:v>0.84699999999999998</c:v>
                </c:pt>
                <c:pt idx="154">
                  <c:v>0.84599999999999997</c:v>
                </c:pt>
                <c:pt idx="155">
                  <c:v>0.84499999999999997</c:v>
                </c:pt>
                <c:pt idx="156">
                  <c:v>0.84399999999999997</c:v>
                </c:pt>
                <c:pt idx="157">
                  <c:v>0.84299999999999997</c:v>
                </c:pt>
                <c:pt idx="158">
                  <c:v>0.84199999999999997</c:v>
                </c:pt>
                <c:pt idx="159">
                  <c:v>0.84099999999999997</c:v>
                </c:pt>
                <c:pt idx="160">
                  <c:v>0.84</c:v>
                </c:pt>
                <c:pt idx="161">
                  <c:v>0.83899999999999997</c:v>
                </c:pt>
                <c:pt idx="162">
                  <c:v>0.83799999999999997</c:v>
                </c:pt>
                <c:pt idx="163">
                  <c:v>0.83699999999999997</c:v>
                </c:pt>
                <c:pt idx="164">
                  <c:v>0.83599999999999997</c:v>
                </c:pt>
                <c:pt idx="165">
                  <c:v>0.83499999999999996</c:v>
                </c:pt>
                <c:pt idx="166">
                  <c:v>0.83399999999999996</c:v>
                </c:pt>
                <c:pt idx="167">
                  <c:v>0.83299999999999996</c:v>
                </c:pt>
                <c:pt idx="168">
                  <c:v>0.83199999999999996</c:v>
                </c:pt>
                <c:pt idx="169">
                  <c:v>0.83099999999999996</c:v>
                </c:pt>
                <c:pt idx="170">
                  <c:v>0.83</c:v>
                </c:pt>
                <c:pt idx="171">
                  <c:v>0.82899999999999996</c:v>
                </c:pt>
                <c:pt idx="172">
                  <c:v>0.82799999999999996</c:v>
                </c:pt>
                <c:pt idx="173">
                  <c:v>0.82699999999999996</c:v>
                </c:pt>
                <c:pt idx="174">
                  <c:v>0.82599999999999996</c:v>
                </c:pt>
                <c:pt idx="175">
                  <c:v>0.82499999999999996</c:v>
                </c:pt>
                <c:pt idx="176">
                  <c:v>0.82399999999999995</c:v>
                </c:pt>
                <c:pt idx="177">
                  <c:v>0.82299999999999995</c:v>
                </c:pt>
                <c:pt idx="178">
                  <c:v>0.82199999999999995</c:v>
                </c:pt>
                <c:pt idx="179">
                  <c:v>0.82099999999999995</c:v>
                </c:pt>
                <c:pt idx="180">
                  <c:v>0.82</c:v>
                </c:pt>
                <c:pt idx="181">
                  <c:v>0.81899999999999995</c:v>
                </c:pt>
                <c:pt idx="182">
                  <c:v>0.81799999999999995</c:v>
                </c:pt>
                <c:pt idx="183">
                  <c:v>0.81699999999999995</c:v>
                </c:pt>
                <c:pt idx="184">
                  <c:v>0.81599999999999995</c:v>
                </c:pt>
                <c:pt idx="185">
                  <c:v>0.81499999999999995</c:v>
                </c:pt>
                <c:pt idx="186">
                  <c:v>0.81399999999999995</c:v>
                </c:pt>
                <c:pt idx="187">
                  <c:v>0.81299999999999994</c:v>
                </c:pt>
                <c:pt idx="188">
                  <c:v>0.81200000000000006</c:v>
                </c:pt>
                <c:pt idx="189">
                  <c:v>0.81100000000000005</c:v>
                </c:pt>
                <c:pt idx="190">
                  <c:v>0.81</c:v>
                </c:pt>
                <c:pt idx="191">
                  <c:v>0.80900000000000005</c:v>
                </c:pt>
                <c:pt idx="192">
                  <c:v>0.80800000000000005</c:v>
                </c:pt>
                <c:pt idx="193">
                  <c:v>0.80700000000000005</c:v>
                </c:pt>
                <c:pt idx="194">
                  <c:v>0.80600000000000005</c:v>
                </c:pt>
                <c:pt idx="195">
                  <c:v>0.80500000000000005</c:v>
                </c:pt>
                <c:pt idx="196">
                  <c:v>0.80400000000000005</c:v>
                </c:pt>
                <c:pt idx="197">
                  <c:v>0.80300000000000005</c:v>
                </c:pt>
                <c:pt idx="198">
                  <c:v>0.80200000000000005</c:v>
                </c:pt>
                <c:pt idx="199">
                  <c:v>0.80100000000000005</c:v>
                </c:pt>
                <c:pt idx="200">
                  <c:v>0.8</c:v>
                </c:pt>
                <c:pt idx="201">
                  <c:v>0.79900000000000004</c:v>
                </c:pt>
                <c:pt idx="202">
                  <c:v>0.79800000000000004</c:v>
                </c:pt>
                <c:pt idx="203">
                  <c:v>0.79700000000000004</c:v>
                </c:pt>
                <c:pt idx="204">
                  <c:v>0.79600000000000004</c:v>
                </c:pt>
                <c:pt idx="205">
                  <c:v>0.79500000000000004</c:v>
                </c:pt>
                <c:pt idx="206">
                  <c:v>0.79400000000000004</c:v>
                </c:pt>
                <c:pt idx="207">
                  <c:v>0.79300000000000004</c:v>
                </c:pt>
                <c:pt idx="208">
                  <c:v>0.79200000000000004</c:v>
                </c:pt>
                <c:pt idx="209">
                  <c:v>0.79100000000000004</c:v>
                </c:pt>
                <c:pt idx="210">
                  <c:v>0.79</c:v>
                </c:pt>
                <c:pt idx="211">
                  <c:v>0.78900000000000003</c:v>
                </c:pt>
                <c:pt idx="212">
                  <c:v>0.78800000000000003</c:v>
                </c:pt>
                <c:pt idx="213">
                  <c:v>0.78700000000000003</c:v>
                </c:pt>
                <c:pt idx="214">
                  <c:v>0.78600000000000003</c:v>
                </c:pt>
                <c:pt idx="215">
                  <c:v>0.78500000000000003</c:v>
                </c:pt>
                <c:pt idx="216">
                  <c:v>0.78400000000000003</c:v>
                </c:pt>
                <c:pt idx="217">
                  <c:v>0.78300000000000003</c:v>
                </c:pt>
                <c:pt idx="218">
                  <c:v>0.78200000000000003</c:v>
                </c:pt>
                <c:pt idx="219">
                  <c:v>0.78100000000000003</c:v>
                </c:pt>
                <c:pt idx="220">
                  <c:v>0.78</c:v>
                </c:pt>
                <c:pt idx="221">
                  <c:v>0.77900000000000003</c:v>
                </c:pt>
                <c:pt idx="222">
                  <c:v>0.77800000000000002</c:v>
                </c:pt>
                <c:pt idx="223">
                  <c:v>0.77700000000000002</c:v>
                </c:pt>
                <c:pt idx="224">
                  <c:v>0.77600000000000002</c:v>
                </c:pt>
                <c:pt idx="225">
                  <c:v>0.77500000000000002</c:v>
                </c:pt>
                <c:pt idx="226">
                  <c:v>0.77400000000000002</c:v>
                </c:pt>
                <c:pt idx="227">
                  <c:v>0.77300000000000002</c:v>
                </c:pt>
                <c:pt idx="228">
                  <c:v>0.77200000000000002</c:v>
                </c:pt>
                <c:pt idx="229">
                  <c:v>0.77100000000000002</c:v>
                </c:pt>
                <c:pt idx="230">
                  <c:v>0.77</c:v>
                </c:pt>
                <c:pt idx="231">
                  <c:v>0.76900000000000002</c:v>
                </c:pt>
                <c:pt idx="232">
                  <c:v>0.76800000000000002</c:v>
                </c:pt>
                <c:pt idx="233">
                  <c:v>0.76700000000000002</c:v>
                </c:pt>
                <c:pt idx="234">
                  <c:v>0.76600000000000001</c:v>
                </c:pt>
                <c:pt idx="235">
                  <c:v>0.76500000000000001</c:v>
                </c:pt>
                <c:pt idx="236">
                  <c:v>0.76400000000000001</c:v>
                </c:pt>
                <c:pt idx="237">
                  <c:v>0.76300000000000001</c:v>
                </c:pt>
                <c:pt idx="238">
                  <c:v>0.76200000000000001</c:v>
                </c:pt>
                <c:pt idx="239">
                  <c:v>0.76100000000000001</c:v>
                </c:pt>
                <c:pt idx="240">
                  <c:v>0.76</c:v>
                </c:pt>
                <c:pt idx="241">
                  <c:v>0.75900000000000001</c:v>
                </c:pt>
                <c:pt idx="242">
                  <c:v>0.75800000000000001</c:v>
                </c:pt>
                <c:pt idx="243">
                  <c:v>0.75700000000000001</c:v>
                </c:pt>
                <c:pt idx="244">
                  <c:v>0.75600000000000001</c:v>
                </c:pt>
                <c:pt idx="245">
                  <c:v>0.755</c:v>
                </c:pt>
                <c:pt idx="246">
                  <c:v>0.754</c:v>
                </c:pt>
                <c:pt idx="247">
                  <c:v>0.753</c:v>
                </c:pt>
                <c:pt idx="248">
                  <c:v>0.752</c:v>
                </c:pt>
                <c:pt idx="249">
                  <c:v>0.751</c:v>
                </c:pt>
                <c:pt idx="250">
                  <c:v>0.75</c:v>
                </c:pt>
                <c:pt idx="251">
                  <c:v>0.749</c:v>
                </c:pt>
                <c:pt idx="252">
                  <c:v>0.748</c:v>
                </c:pt>
                <c:pt idx="253">
                  <c:v>0.747</c:v>
                </c:pt>
                <c:pt idx="254">
                  <c:v>0.746</c:v>
                </c:pt>
                <c:pt idx="255">
                  <c:v>0.745</c:v>
                </c:pt>
                <c:pt idx="256">
                  <c:v>0.74399999999999999</c:v>
                </c:pt>
                <c:pt idx="257">
                  <c:v>0.74299999999999999</c:v>
                </c:pt>
                <c:pt idx="258">
                  <c:v>0.74199999999999999</c:v>
                </c:pt>
                <c:pt idx="259">
                  <c:v>0.74099999999999999</c:v>
                </c:pt>
                <c:pt idx="260">
                  <c:v>0.74</c:v>
                </c:pt>
                <c:pt idx="261">
                  <c:v>0.73899999999999999</c:v>
                </c:pt>
                <c:pt idx="262">
                  <c:v>0.73799999999999999</c:v>
                </c:pt>
                <c:pt idx="263">
                  <c:v>0.73699999999999999</c:v>
                </c:pt>
                <c:pt idx="264">
                  <c:v>0.73599999999999999</c:v>
                </c:pt>
                <c:pt idx="265">
                  <c:v>0.73499999999999999</c:v>
                </c:pt>
                <c:pt idx="266">
                  <c:v>0.73399999999999999</c:v>
                </c:pt>
                <c:pt idx="267">
                  <c:v>0.73299999999999998</c:v>
                </c:pt>
                <c:pt idx="268">
                  <c:v>0.73199999999999998</c:v>
                </c:pt>
                <c:pt idx="269">
                  <c:v>0.73099999999999998</c:v>
                </c:pt>
                <c:pt idx="270">
                  <c:v>0.73</c:v>
                </c:pt>
                <c:pt idx="271">
                  <c:v>0.72899999999999998</c:v>
                </c:pt>
                <c:pt idx="272">
                  <c:v>0.72799999999999998</c:v>
                </c:pt>
                <c:pt idx="273">
                  <c:v>0.72699999999999998</c:v>
                </c:pt>
                <c:pt idx="274">
                  <c:v>0.72599999999999998</c:v>
                </c:pt>
                <c:pt idx="275">
                  <c:v>0.72499999999999998</c:v>
                </c:pt>
                <c:pt idx="276">
                  <c:v>0.72399999999999998</c:v>
                </c:pt>
                <c:pt idx="277">
                  <c:v>0.72299999999999998</c:v>
                </c:pt>
                <c:pt idx="278">
                  <c:v>0.72199999999999998</c:v>
                </c:pt>
                <c:pt idx="279">
                  <c:v>0.72099999999999997</c:v>
                </c:pt>
                <c:pt idx="280">
                  <c:v>0.72</c:v>
                </c:pt>
                <c:pt idx="281">
                  <c:v>0.71899999999999997</c:v>
                </c:pt>
                <c:pt idx="282">
                  <c:v>0.71799999999999997</c:v>
                </c:pt>
                <c:pt idx="283">
                  <c:v>0.71699999999999997</c:v>
                </c:pt>
                <c:pt idx="284">
                  <c:v>0.71599999999999997</c:v>
                </c:pt>
                <c:pt idx="285">
                  <c:v>0.71499999999999997</c:v>
                </c:pt>
                <c:pt idx="286">
                  <c:v>0.71399999999999997</c:v>
                </c:pt>
                <c:pt idx="287">
                  <c:v>0.71299999999999997</c:v>
                </c:pt>
                <c:pt idx="288">
                  <c:v>0.71199999999999997</c:v>
                </c:pt>
                <c:pt idx="289">
                  <c:v>0.71099999999999997</c:v>
                </c:pt>
                <c:pt idx="290">
                  <c:v>0.71</c:v>
                </c:pt>
                <c:pt idx="291">
                  <c:v>0.70899999999999996</c:v>
                </c:pt>
                <c:pt idx="292">
                  <c:v>0.70799999999999996</c:v>
                </c:pt>
                <c:pt idx="293">
                  <c:v>0.70699999999999996</c:v>
                </c:pt>
                <c:pt idx="294">
                  <c:v>0.70599999999999996</c:v>
                </c:pt>
                <c:pt idx="295">
                  <c:v>0.70499999999999996</c:v>
                </c:pt>
                <c:pt idx="296">
                  <c:v>0.70399999999999996</c:v>
                </c:pt>
                <c:pt idx="297">
                  <c:v>0.70299999999999996</c:v>
                </c:pt>
                <c:pt idx="298">
                  <c:v>0.70199999999999996</c:v>
                </c:pt>
                <c:pt idx="299">
                  <c:v>0.70099999999999996</c:v>
                </c:pt>
                <c:pt idx="300">
                  <c:v>0.7</c:v>
                </c:pt>
                <c:pt idx="301">
                  <c:v>0.69899999999999995</c:v>
                </c:pt>
                <c:pt idx="302">
                  <c:v>0.69799999999999995</c:v>
                </c:pt>
                <c:pt idx="303">
                  <c:v>0.69699999999999995</c:v>
                </c:pt>
                <c:pt idx="304">
                  <c:v>0.69599999999999995</c:v>
                </c:pt>
                <c:pt idx="305">
                  <c:v>0.69499999999999995</c:v>
                </c:pt>
                <c:pt idx="306">
                  <c:v>0.69399999999999995</c:v>
                </c:pt>
                <c:pt idx="307">
                  <c:v>0.69299999999999995</c:v>
                </c:pt>
                <c:pt idx="308">
                  <c:v>0.69199999999999995</c:v>
                </c:pt>
                <c:pt idx="309">
                  <c:v>0.69099999999999995</c:v>
                </c:pt>
                <c:pt idx="310">
                  <c:v>0.69</c:v>
                </c:pt>
                <c:pt idx="311">
                  <c:v>0.68899999999999995</c:v>
                </c:pt>
                <c:pt idx="312">
                  <c:v>0.68799999999999994</c:v>
                </c:pt>
                <c:pt idx="313">
                  <c:v>0.68700000000000006</c:v>
                </c:pt>
                <c:pt idx="314">
                  <c:v>0.68600000000000005</c:v>
                </c:pt>
                <c:pt idx="315">
                  <c:v>0.68500000000000005</c:v>
                </c:pt>
                <c:pt idx="316">
                  <c:v>0.68400000000000005</c:v>
                </c:pt>
                <c:pt idx="317">
                  <c:v>0.68300000000000005</c:v>
                </c:pt>
                <c:pt idx="318">
                  <c:v>0.68200000000000005</c:v>
                </c:pt>
                <c:pt idx="319">
                  <c:v>0.68100000000000005</c:v>
                </c:pt>
                <c:pt idx="320">
                  <c:v>0.68</c:v>
                </c:pt>
                <c:pt idx="321">
                  <c:v>0.67900000000000005</c:v>
                </c:pt>
                <c:pt idx="322">
                  <c:v>0.67800000000000005</c:v>
                </c:pt>
                <c:pt idx="323">
                  <c:v>0.67700000000000005</c:v>
                </c:pt>
                <c:pt idx="324">
                  <c:v>0.67600000000000005</c:v>
                </c:pt>
                <c:pt idx="325">
                  <c:v>0.67500000000000004</c:v>
                </c:pt>
                <c:pt idx="326">
                  <c:v>0.67400000000000004</c:v>
                </c:pt>
                <c:pt idx="327">
                  <c:v>0.67300000000000004</c:v>
                </c:pt>
                <c:pt idx="328">
                  <c:v>0.67200000000000004</c:v>
                </c:pt>
                <c:pt idx="329">
                  <c:v>0.67100000000000004</c:v>
                </c:pt>
                <c:pt idx="330">
                  <c:v>0.67</c:v>
                </c:pt>
                <c:pt idx="331">
                  <c:v>0.66900000000000004</c:v>
                </c:pt>
                <c:pt idx="332">
                  <c:v>0.66800000000000004</c:v>
                </c:pt>
                <c:pt idx="333">
                  <c:v>0.66700000000000004</c:v>
                </c:pt>
                <c:pt idx="334">
                  <c:v>0.66600000000000004</c:v>
                </c:pt>
                <c:pt idx="335">
                  <c:v>0.66500000000000004</c:v>
                </c:pt>
                <c:pt idx="336">
                  <c:v>0.66400000000000003</c:v>
                </c:pt>
                <c:pt idx="337">
                  <c:v>0.66300000000000003</c:v>
                </c:pt>
                <c:pt idx="338">
                  <c:v>0.66200000000000003</c:v>
                </c:pt>
                <c:pt idx="339">
                  <c:v>0.66100000000000003</c:v>
                </c:pt>
                <c:pt idx="340">
                  <c:v>0.66</c:v>
                </c:pt>
                <c:pt idx="341">
                  <c:v>0.65900000000000003</c:v>
                </c:pt>
                <c:pt idx="342">
                  <c:v>0.65800000000000003</c:v>
                </c:pt>
                <c:pt idx="343">
                  <c:v>0.65700000000000003</c:v>
                </c:pt>
                <c:pt idx="344">
                  <c:v>0.65600000000000003</c:v>
                </c:pt>
                <c:pt idx="345">
                  <c:v>0.65500000000000003</c:v>
                </c:pt>
                <c:pt idx="346">
                  <c:v>0.65400000000000003</c:v>
                </c:pt>
                <c:pt idx="347">
                  <c:v>0.65300000000000002</c:v>
                </c:pt>
                <c:pt idx="348">
                  <c:v>0.65200000000000002</c:v>
                </c:pt>
                <c:pt idx="349">
                  <c:v>0.65100000000000002</c:v>
                </c:pt>
                <c:pt idx="350">
                  <c:v>0.65</c:v>
                </c:pt>
                <c:pt idx="351">
                  <c:v>0.64900000000000002</c:v>
                </c:pt>
                <c:pt idx="352">
                  <c:v>0.64800000000000002</c:v>
                </c:pt>
                <c:pt idx="353">
                  <c:v>0.64700000000000002</c:v>
                </c:pt>
                <c:pt idx="354">
                  <c:v>0.64600000000000002</c:v>
                </c:pt>
                <c:pt idx="355">
                  <c:v>0.64500000000000002</c:v>
                </c:pt>
                <c:pt idx="356">
                  <c:v>0.64400000000000002</c:v>
                </c:pt>
                <c:pt idx="357">
                  <c:v>0.64300000000000002</c:v>
                </c:pt>
                <c:pt idx="358">
                  <c:v>0.64200000000000002</c:v>
                </c:pt>
                <c:pt idx="359">
                  <c:v>0.64100000000000001</c:v>
                </c:pt>
                <c:pt idx="360">
                  <c:v>0.64</c:v>
                </c:pt>
                <c:pt idx="361">
                  <c:v>0.63900000000000001</c:v>
                </c:pt>
                <c:pt idx="362">
                  <c:v>0.63800000000000001</c:v>
                </c:pt>
                <c:pt idx="363">
                  <c:v>0.63700000000000001</c:v>
                </c:pt>
                <c:pt idx="364">
                  <c:v>0.63600000000000001</c:v>
                </c:pt>
                <c:pt idx="365">
                  <c:v>0.63500000000000001</c:v>
                </c:pt>
                <c:pt idx="366">
                  <c:v>0.63400000000000001</c:v>
                </c:pt>
                <c:pt idx="367">
                  <c:v>0.63300000000000001</c:v>
                </c:pt>
                <c:pt idx="368">
                  <c:v>0.63200000000000001</c:v>
                </c:pt>
                <c:pt idx="369">
                  <c:v>0.63100000000000001</c:v>
                </c:pt>
                <c:pt idx="370">
                  <c:v>0.63</c:v>
                </c:pt>
                <c:pt idx="371">
                  <c:v>0.629</c:v>
                </c:pt>
                <c:pt idx="372">
                  <c:v>0.628</c:v>
                </c:pt>
                <c:pt idx="373">
                  <c:v>0.627</c:v>
                </c:pt>
                <c:pt idx="374">
                  <c:v>0.626</c:v>
                </c:pt>
                <c:pt idx="375">
                  <c:v>0.625</c:v>
                </c:pt>
                <c:pt idx="376">
                  <c:v>0.624</c:v>
                </c:pt>
                <c:pt idx="377">
                  <c:v>0.623</c:v>
                </c:pt>
                <c:pt idx="378">
                  <c:v>0.622</c:v>
                </c:pt>
                <c:pt idx="379">
                  <c:v>0.621</c:v>
                </c:pt>
                <c:pt idx="380">
                  <c:v>0.62</c:v>
                </c:pt>
                <c:pt idx="381">
                  <c:v>0.61899999999999999</c:v>
                </c:pt>
                <c:pt idx="382">
                  <c:v>0.61799999999999999</c:v>
                </c:pt>
                <c:pt idx="383">
                  <c:v>0.61699999999999999</c:v>
                </c:pt>
                <c:pt idx="384">
                  <c:v>0.61599999999999999</c:v>
                </c:pt>
                <c:pt idx="385">
                  <c:v>0.61499999999999999</c:v>
                </c:pt>
                <c:pt idx="386">
                  <c:v>0.61399999999999999</c:v>
                </c:pt>
                <c:pt idx="387">
                  <c:v>0.61299999999999999</c:v>
                </c:pt>
                <c:pt idx="388">
                  <c:v>0.61199999999999999</c:v>
                </c:pt>
                <c:pt idx="389">
                  <c:v>0.61099999999999999</c:v>
                </c:pt>
                <c:pt idx="390">
                  <c:v>0.61</c:v>
                </c:pt>
                <c:pt idx="391">
                  <c:v>0.60899999999999999</c:v>
                </c:pt>
                <c:pt idx="392">
                  <c:v>0.60799999999999998</c:v>
                </c:pt>
                <c:pt idx="393">
                  <c:v>0.60699999999999998</c:v>
                </c:pt>
                <c:pt idx="394">
                  <c:v>0.60599999999999998</c:v>
                </c:pt>
                <c:pt idx="395">
                  <c:v>0.60499999999999998</c:v>
                </c:pt>
                <c:pt idx="396">
                  <c:v>0.60399999999999998</c:v>
                </c:pt>
                <c:pt idx="397">
                  <c:v>0.60299999999999998</c:v>
                </c:pt>
                <c:pt idx="398">
                  <c:v>0.60199999999999998</c:v>
                </c:pt>
                <c:pt idx="399">
                  <c:v>0.60099999999999998</c:v>
                </c:pt>
                <c:pt idx="400">
                  <c:v>0.6</c:v>
                </c:pt>
                <c:pt idx="401">
                  <c:v>0.59899999999999998</c:v>
                </c:pt>
                <c:pt idx="402">
                  <c:v>0.59799999999999998</c:v>
                </c:pt>
                <c:pt idx="403">
                  <c:v>0.59699999999999998</c:v>
                </c:pt>
                <c:pt idx="404">
                  <c:v>0.59599999999999997</c:v>
                </c:pt>
                <c:pt idx="405">
                  <c:v>0.59499999999999997</c:v>
                </c:pt>
                <c:pt idx="406">
                  <c:v>0.59399999999999997</c:v>
                </c:pt>
                <c:pt idx="407">
                  <c:v>0.59299999999999997</c:v>
                </c:pt>
                <c:pt idx="408">
                  <c:v>0.59199999999999997</c:v>
                </c:pt>
                <c:pt idx="409">
                  <c:v>0.59099999999999997</c:v>
                </c:pt>
                <c:pt idx="410">
                  <c:v>0.59</c:v>
                </c:pt>
                <c:pt idx="411">
                  <c:v>0.58899999999999997</c:v>
                </c:pt>
                <c:pt idx="412">
                  <c:v>0.58799999999999997</c:v>
                </c:pt>
                <c:pt idx="413">
                  <c:v>0.58699999999999997</c:v>
                </c:pt>
                <c:pt idx="414">
                  <c:v>0.58599999999999997</c:v>
                </c:pt>
                <c:pt idx="415">
                  <c:v>0.58499999999999996</c:v>
                </c:pt>
                <c:pt idx="416">
                  <c:v>0.58399999999999996</c:v>
                </c:pt>
                <c:pt idx="417">
                  <c:v>0.58299999999999996</c:v>
                </c:pt>
                <c:pt idx="418">
                  <c:v>0.58199999999999996</c:v>
                </c:pt>
                <c:pt idx="419">
                  <c:v>0.58099999999999996</c:v>
                </c:pt>
                <c:pt idx="420">
                  <c:v>0.57999999999999996</c:v>
                </c:pt>
                <c:pt idx="421">
                  <c:v>0.57899999999999996</c:v>
                </c:pt>
                <c:pt idx="422">
                  <c:v>0.57799999999999996</c:v>
                </c:pt>
                <c:pt idx="423">
                  <c:v>0.57699999999999996</c:v>
                </c:pt>
                <c:pt idx="424">
                  <c:v>0.57599999999999996</c:v>
                </c:pt>
                <c:pt idx="425">
                  <c:v>0.57499999999999996</c:v>
                </c:pt>
                <c:pt idx="426">
                  <c:v>0.57399999999999995</c:v>
                </c:pt>
                <c:pt idx="427">
                  <c:v>0.57299999999999995</c:v>
                </c:pt>
                <c:pt idx="428">
                  <c:v>0.57199999999999995</c:v>
                </c:pt>
                <c:pt idx="429">
                  <c:v>0.57099999999999995</c:v>
                </c:pt>
                <c:pt idx="430">
                  <c:v>0.56999999999999995</c:v>
                </c:pt>
                <c:pt idx="431">
                  <c:v>0.56899999999999995</c:v>
                </c:pt>
                <c:pt idx="432">
                  <c:v>0.56799999999999995</c:v>
                </c:pt>
                <c:pt idx="433">
                  <c:v>0.56699999999999995</c:v>
                </c:pt>
                <c:pt idx="434">
                  <c:v>0.56599999999999995</c:v>
                </c:pt>
                <c:pt idx="435">
                  <c:v>0.56499999999999995</c:v>
                </c:pt>
                <c:pt idx="436">
                  <c:v>0.56399999999999995</c:v>
                </c:pt>
                <c:pt idx="437">
                  <c:v>0.56299999999999994</c:v>
                </c:pt>
                <c:pt idx="438">
                  <c:v>0.56200000000000006</c:v>
                </c:pt>
                <c:pt idx="439">
                  <c:v>0.56100000000000005</c:v>
                </c:pt>
                <c:pt idx="440">
                  <c:v>0.56000000000000005</c:v>
                </c:pt>
                <c:pt idx="441">
                  <c:v>0.55900000000000005</c:v>
                </c:pt>
                <c:pt idx="442">
                  <c:v>0.55800000000000005</c:v>
                </c:pt>
                <c:pt idx="443">
                  <c:v>0.55700000000000005</c:v>
                </c:pt>
                <c:pt idx="444">
                  <c:v>0.55600000000000005</c:v>
                </c:pt>
                <c:pt idx="445">
                  <c:v>0.55500000000000005</c:v>
                </c:pt>
                <c:pt idx="446">
                  <c:v>0.55400000000000005</c:v>
                </c:pt>
                <c:pt idx="447">
                  <c:v>0.55300000000000005</c:v>
                </c:pt>
                <c:pt idx="448">
                  <c:v>0.55200000000000005</c:v>
                </c:pt>
                <c:pt idx="449">
                  <c:v>0.55100000000000005</c:v>
                </c:pt>
                <c:pt idx="450">
                  <c:v>0.55000000000000004</c:v>
                </c:pt>
                <c:pt idx="451">
                  <c:v>0.54900000000000004</c:v>
                </c:pt>
                <c:pt idx="452">
                  <c:v>0.54800000000000004</c:v>
                </c:pt>
                <c:pt idx="453">
                  <c:v>0.54700000000000004</c:v>
                </c:pt>
                <c:pt idx="454">
                  <c:v>0.54600000000000004</c:v>
                </c:pt>
                <c:pt idx="455">
                  <c:v>0.54500000000000004</c:v>
                </c:pt>
                <c:pt idx="456">
                  <c:v>0.54400000000000004</c:v>
                </c:pt>
                <c:pt idx="457">
                  <c:v>0.54300000000000004</c:v>
                </c:pt>
                <c:pt idx="458">
                  <c:v>0.54200000000000004</c:v>
                </c:pt>
                <c:pt idx="459">
                  <c:v>0.54100000000000004</c:v>
                </c:pt>
                <c:pt idx="460">
                  <c:v>0.54</c:v>
                </c:pt>
                <c:pt idx="461">
                  <c:v>0.53900000000000003</c:v>
                </c:pt>
                <c:pt idx="462">
                  <c:v>0.53800000000000003</c:v>
                </c:pt>
                <c:pt idx="463">
                  <c:v>0.53700000000000003</c:v>
                </c:pt>
                <c:pt idx="464">
                  <c:v>0.53600000000000003</c:v>
                </c:pt>
                <c:pt idx="465">
                  <c:v>0.53500000000000003</c:v>
                </c:pt>
                <c:pt idx="466">
                  <c:v>0.53400000000000003</c:v>
                </c:pt>
                <c:pt idx="467">
                  <c:v>0.53300000000000003</c:v>
                </c:pt>
                <c:pt idx="468">
                  <c:v>0.53200000000000003</c:v>
                </c:pt>
                <c:pt idx="469">
                  <c:v>0.53100000000000003</c:v>
                </c:pt>
                <c:pt idx="470">
                  <c:v>0.53</c:v>
                </c:pt>
                <c:pt idx="471">
                  <c:v>0.52900000000000003</c:v>
                </c:pt>
                <c:pt idx="472">
                  <c:v>0.52800000000000002</c:v>
                </c:pt>
                <c:pt idx="473">
                  <c:v>0.52700000000000002</c:v>
                </c:pt>
                <c:pt idx="474">
                  <c:v>0.52600000000000002</c:v>
                </c:pt>
                <c:pt idx="475">
                  <c:v>0.52500000000000002</c:v>
                </c:pt>
                <c:pt idx="476">
                  <c:v>0.52400000000000002</c:v>
                </c:pt>
                <c:pt idx="477">
                  <c:v>0.52300000000000002</c:v>
                </c:pt>
                <c:pt idx="478">
                  <c:v>0.52200000000000002</c:v>
                </c:pt>
                <c:pt idx="479">
                  <c:v>0.52100000000000002</c:v>
                </c:pt>
                <c:pt idx="480">
                  <c:v>0.52</c:v>
                </c:pt>
                <c:pt idx="481">
                  <c:v>0.51900000000000002</c:v>
                </c:pt>
                <c:pt idx="482">
                  <c:v>0.51800000000000002</c:v>
                </c:pt>
                <c:pt idx="483">
                  <c:v>0.51700000000000002</c:v>
                </c:pt>
                <c:pt idx="484">
                  <c:v>0.51600000000000001</c:v>
                </c:pt>
                <c:pt idx="485">
                  <c:v>0.51500000000000001</c:v>
                </c:pt>
                <c:pt idx="486">
                  <c:v>0.51400000000000001</c:v>
                </c:pt>
                <c:pt idx="487">
                  <c:v>0.51300000000000001</c:v>
                </c:pt>
                <c:pt idx="488">
                  <c:v>0.51200000000000001</c:v>
                </c:pt>
                <c:pt idx="489">
                  <c:v>0.51100000000000001</c:v>
                </c:pt>
                <c:pt idx="490">
                  <c:v>0.51</c:v>
                </c:pt>
                <c:pt idx="491">
                  <c:v>0.50900000000000001</c:v>
                </c:pt>
                <c:pt idx="492">
                  <c:v>0.50800000000000001</c:v>
                </c:pt>
                <c:pt idx="493">
                  <c:v>0.50700000000000001</c:v>
                </c:pt>
                <c:pt idx="494">
                  <c:v>0.50600000000000001</c:v>
                </c:pt>
                <c:pt idx="495">
                  <c:v>0.505</c:v>
                </c:pt>
                <c:pt idx="496">
                  <c:v>0.504</c:v>
                </c:pt>
                <c:pt idx="497">
                  <c:v>0.503</c:v>
                </c:pt>
                <c:pt idx="498">
                  <c:v>0.502</c:v>
                </c:pt>
                <c:pt idx="499">
                  <c:v>0.501</c:v>
                </c:pt>
                <c:pt idx="500">
                  <c:v>0.5</c:v>
                </c:pt>
                <c:pt idx="501">
                  <c:v>0.499</c:v>
                </c:pt>
                <c:pt idx="502">
                  <c:v>0.498</c:v>
                </c:pt>
                <c:pt idx="503">
                  <c:v>0.497</c:v>
                </c:pt>
                <c:pt idx="504">
                  <c:v>0.496</c:v>
                </c:pt>
                <c:pt idx="505">
                  <c:v>0.495</c:v>
                </c:pt>
                <c:pt idx="506">
                  <c:v>0.49399999999999999</c:v>
                </c:pt>
                <c:pt idx="507">
                  <c:v>0.49299999999999999</c:v>
                </c:pt>
                <c:pt idx="508">
                  <c:v>0.49199999999999999</c:v>
                </c:pt>
                <c:pt idx="509">
                  <c:v>0.49099999999999999</c:v>
                </c:pt>
                <c:pt idx="510">
                  <c:v>0.49</c:v>
                </c:pt>
                <c:pt idx="511">
                  <c:v>0.48899999999999999</c:v>
                </c:pt>
                <c:pt idx="512">
                  <c:v>0.48799999999999999</c:v>
                </c:pt>
                <c:pt idx="513">
                  <c:v>0.48699999999999999</c:v>
                </c:pt>
                <c:pt idx="514">
                  <c:v>0.48599999999999999</c:v>
                </c:pt>
                <c:pt idx="515">
                  <c:v>0.48499999999999999</c:v>
                </c:pt>
                <c:pt idx="516">
                  <c:v>0.48399999999999999</c:v>
                </c:pt>
                <c:pt idx="517">
                  <c:v>0.48299999999999998</c:v>
                </c:pt>
                <c:pt idx="518">
                  <c:v>0.48199999999999998</c:v>
                </c:pt>
                <c:pt idx="519">
                  <c:v>0.48099999999999998</c:v>
                </c:pt>
                <c:pt idx="520">
                  <c:v>0.48</c:v>
                </c:pt>
                <c:pt idx="521">
                  <c:v>0.47899999999999998</c:v>
                </c:pt>
                <c:pt idx="522">
                  <c:v>0.47799999999999998</c:v>
                </c:pt>
                <c:pt idx="523">
                  <c:v>0.47699999999999998</c:v>
                </c:pt>
                <c:pt idx="524">
                  <c:v>0.47599999999999998</c:v>
                </c:pt>
                <c:pt idx="525">
                  <c:v>0.47499999999999998</c:v>
                </c:pt>
                <c:pt idx="526">
                  <c:v>0.47399999999999998</c:v>
                </c:pt>
                <c:pt idx="527">
                  <c:v>0.47299999999999998</c:v>
                </c:pt>
                <c:pt idx="528">
                  <c:v>0.47199999999999998</c:v>
                </c:pt>
                <c:pt idx="529">
                  <c:v>0.47099999999999997</c:v>
                </c:pt>
                <c:pt idx="530">
                  <c:v>0.47</c:v>
                </c:pt>
                <c:pt idx="531">
                  <c:v>0.46899999999999997</c:v>
                </c:pt>
                <c:pt idx="532">
                  <c:v>0.46800000000000003</c:v>
                </c:pt>
                <c:pt idx="533">
                  <c:v>0.46700000000000003</c:v>
                </c:pt>
                <c:pt idx="534">
                  <c:v>0.46600000000000003</c:v>
                </c:pt>
                <c:pt idx="535">
                  <c:v>0.46500000000000002</c:v>
                </c:pt>
                <c:pt idx="536">
                  <c:v>0.46400000000000002</c:v>
                </c:pt>
                <c:pt idx="537">
                  <c:v>0.46300000000000002</c:v>
                </c:pt>
                <c:pt idx="538">
                  <c:v>0.46200000000000002</c:v>
                </c:pt>
                <c:pt idx="539">
                  <c:v>0.46100000000000002</c:v>
                </c:pt>
                <c:pt idx="540">
                  <c:v>0.46</c:v>
                </c:pt>
                <c:pt idx="541">
                  <c:v>0.45900000000000002</c:v>
                </c:pt>
                <c:pt idx="542">
                  <c:v>0.45800000000000002</c:v>
                </c:pt>
                <c:pt idx="543">
                  <c:v>0.45700000000000002</c:v>
                </c:pt>
                <c:pt idx="544">
                  <c:v>0.45600000000000002</c:v>
                </c:pt>
                <c:pt idx="545">
                  <c:v>0.45500000000000002</c:v>
                </c:pt>
                <c:pt idx="546">
                  <c:v>0.45400000000000001</c:v>
                </c:pt>
                <c:pt idx="547">
                  <c:v>0.45300000000000001</c:v>
                </c:pt>
                <c:pt idx="548">
                  <c:v>0.45200000000000001</c:v>
                </c:pt>
                <c:pt idx="549">
                  <c:v>0.45100000000000001</c:v>
                </c:pt>
                <c:pt idx="550">
                  <c:v>0.45</c:v>
                </c:pt>
                <c:pt idx="551">
                  <c:v>0.44900000000000001</c:v>
                </c:pt>
                <c:pt idx="552">
                  <c:v>0.44800000000000001</c:v>
                </c:pt>
                <c:pt idx="553">
                  <c:v>0.44700000000000001</c:v>
                </c:pt>
                <c:pt idx="554">
                  <c:v>0.44600000000000001</c:v>
                </c:pt>
                <c:pt idx="555">
                  <c:v>0.44500000000000001</c:v>
                </c:pt>
                <c:pt idx="556">
                  <c:v>0.44400000000000001</c:v>
                </c:pt>
                <c:pt idx="557">
                  <c:v>0.443</c:v>
                </c:pt>
                <c:pt idx="558">
                  <c:v>0.442</c:v>
                </c:pt>
                <c:pt idx="559">
                  <c:v>0.441</c:v>
                </c:pt>
                <c:pt idx="560">
                  <c:v>0.44</c:v>
                </c:pt>
                <c:pt idx="561">
                  <c:v>0.439</c:v>
                </c:pt>
                <c:pt idx="562">
                  <c:v>0.438</c:v>
                </c:pt>
                <c:pt idx="563">
                  <c:v>0.437</c:v>
                </c:pt>
                <c:pt idx="564">
                  <c:v>0.436</c:v>
                </c:pt>
                <c:pt idx="565">
                  <c:v>0.435</c:v>
                </c:pt>
                <c:pt idx="566">
                  <c:v>0.434</c:v>
                </c:pt>
                <c:pt idx="567">
                  <c:v>0.433</c:v>
                </c:pt>
                <c:pt idx="568">
                  <c:v>0.432</c:v>
                </c:pt>
                <c:pt idx="569">
                  <c:v>0.43099999999999999</c:v>
                </c:pt>
                <c:pt idx="570">
                  <c:v>0.43</c:v>
                </c:pt>
                <c:pt idx="571">
                  <c:v>0.42899999999999999</c:v>
                </c:pt>
                <c:pt idx="572">
                  <c:v>0.42799999999999999</c:v>
                </c:pt>
                <c:pt idx="573">
                  <c:v>0.42699999999999999</c:v>
                </c:pt>
                <c:pt idx="574">
                  <c:v>0.42599999999999999</c:v>
                </c:pt>
                <c:pt idx="575">
                  <c:v>0.42499999999999999</c:v>
                </c:pt>
                <c:pt idx="576">
                  <c:v>0.42399999999999999</c:v>
                </c:pt>
                <c:pt idx="577">
                  <c:v>0.42299999999999999</c:v>
                </c:pt>
                <c:pt idx="578">
                  <c:v>0.42199999999999999</c:v>
                </c:pt>
                <c:pt idx="579">
                  <c:v>0.42099999999999999</c:v>
                </c:pt>
                <c:pt idx="580">
                  <c:v>0.42</c:v>
                </c:pt>
                <c:pt idx="581">
                  <c:v>0.41899999999999998</c:v>
                </c:pt>
                <c:pt idx="582">
                  <c:v>0.41799999999999998</c:v>
                </c:pt>
                <c:pt idx="583">
                  <c:v>0.41699999999999998</c:v>
                </c:pt>
                <c:pt idx="584">
                  <c:v>0.41599999999999998</c:v>
                </c:pt>
                <c:pt idx="585">
                  <c:v>0.41499999999999998</c:v>
                </c:pt>
                <c:pt idx="586">
                  <c:v>0.41399999999999998</c:v>
                </c:pt>
                <c:pt idx="587">
                  <c:v>0.41299999999999998</c:v>
                </c:pt>
                <c:pt idx="588">
                  <c:v>0.41199999999999998</c:v>
                </c:pt>
                <c:pt idx="589">
                  <c:v>0.41099999999999998</c:v>
                </c:pt>
                <c:pt idx="590">
                  <c:v>0.41</c:v>
                </c:pt>
                <c:pt idx="591">
                  <c:v>0.40899999999999997</c:v>
                </c:pt>
                <c:pt idx="592">
                  <c:v>0.40799999999999997</c:v>
                </c:pt>
                <c:pt idx="593">
                  <c:v>0.40699999999999997</c:v>
                </c:pt>
                <c:pt idx="594">
                  <c:v>0.40600000000000003</c:v>
                </c:pt>
                <c:pt idx="595">
                  <c:v>0.40500000000000003</c:v>
                </c:pt>
                <c:pt idx="596">
                  <c:v>0.40400000000000003</c:v>
                </c:pt>
                <c:pt idx="597">
                  <c:v>0.40300000000000002</c:v>
                </c:pt>
                <c:pt idx="598">
                  <c:v>0.40200000000000002</c:v>
                </c:pt>
                <c:pt idx="599">
                  <c:v>0.40100000000000002</c:v>
                </c:pt>
                <c:pt idx="600">
                  <c:v>0.4</c:v>
                </c:pt>
                <c:pt idx="601">
                  <c:v>0.39900000000000002</c:v>
                </c:pt>
                <c:pt idx="602">
                  <c:v>0.39800000000000002</c:v>
                </c:pt>
                <c:pt idx="603">
                  <c:v>0.39700000000000002</c:v>
                </c:pt>
                <c:pt idx="604">
                  <c:v>0.39600000000000002</c:v>
                </c:pt>
                <c:pt idx="605">
                  <c:v>0.39500000000000002</c:v>
                </c:pt>
                <c:pt idx="606">
                  <c:v>0.39400000000000002</c:v>
                </c:pt>
                <c:pt idx="607">
                  <c:v>0.39300000000000002</c:v>
                </c:pt>
                <c:pt idx="608">
                  <c:v>0.39200000000000002</c:v>
                </c:pt>
                <c:pt idx="609">
                  <c:v>0.39100000000000001</c:v>
                </c:pt>
                <c:pt idx="610">
                  <c:v>0.39</c:v>
                </c:pt>
                <c:pt idx="611">
                  <c:v>0.38900000000000001</c:v>
                </c:pt>
                <c:pt idx="612">
                  <c:v>0.38800000000000001</c:v>
                </c:pt>
                <c:pt idx="613">
                  <c:v>0.38700000000000001</c:v>
                </c:pt>
                <c:pt idx="614">
                  <c:v>0.38600000000000001</c:v>
                </c:pt>
                <c:pt idx="615">
                  <c:v>0.38500000000000001</c:v>
                </c:pt>
                <c:pt idx="616">
                  <c:v>0.38400000000000001</c:v>
                </c:pt>
                <c:pt idx="617">
                  <c:v>0.38300000000000001</c:v>
                </c:pt>
                <c:pt idx="618">
                  <c:v>0.38200000000000001</c:v>
                </c:pt>
                <c:pt idx="619">
                  <c:v>0.38100000000000001</c:v>
                </c:pt>
                <c:pt idx="620">
                  <c:v>0.38</c:v>
                </c:pt>
                <c:pt idx="621">
                  <c:v>0.379</c:v>
                </c:pt>
                <c:pt idx="622">
                  <c:v>0.378</c:v>
                </c:pt>
                <c:pt idx="623">
                  <c:v>0.377</c:v>
                </c:pt>
                <c:pt idx="624">
                  <c:v>0.376</c:v>
                </c:pt>
                <c:pt idx="625">
                  <c:v>0.375</c:v>
                </c:pt>
                <c:pt idx="626">
                  <c:v>0.374</c:v>
                </c:pt>
                <c:pt idx="627">
                  <c:v>0.373</c:v>
                </c:pt>
                <c:pt idx="628">
                  <c:v>0.372</c:v>
                </c:pt>
                <c:pt idx="629">
                  <c:v>0.371</c:v>
                </c:pt>
                <c:pt idx="630">
                  <c:v>0.37</c:v>
                </c:pt>
                <c:pt idx="631">
                  <c:v>0.36899999999999999</c:v>
                </c:pt>
                <c:pt idx="632">
                  <c:v>0.36799999999999999</c:v>
                </c:pt>
                <c:pt idx="633">
                  <c:v>0.36699999999999999</c:v>
                </c:pt>
                <c:pt idx="634">
                  <c:v>0.36599999999999999</c:v>
                </c:pt>
                <c:pt idx="635">
                  <c:v>0.36499999999999999</c:v>
                </c:pt>
                <c:pt idx="636">
                  <c:v>0.36399999999999999</c:v>
                </c:pt>
                <c:pt idx="637">
                  <c:v>0.36299999999999999</c:v>
                </c:pt>
                <c:pt idx="638">
                  <c:v>0.36199999999999999</c:v>
                </c:pt>
                <c:pt idx="639">
                  <c:v>0.36099999999999999</c:v>
                </c:pt>
                <c:pt idx="640">
                  <c:v>0.36</c:v>
                </c:pt>
                <c:pt idx="641">
                  <c:v>0.35899999999999999</c:v>
                </c:pt>
                <c:pt idx="642">
                  <c:v>0.35799999999999998</c:v>
                </c:pt>
                <c:pt idx="643">
                  <c:v>0.35699999999999998</c:v>
                </c:pt>
                <c:pt idx="644">
                  <c:v>0.35599999999999998</c:v>
                </c:pt>
                <c:pt idx="645">
                  <c:v>0.35499999999999998</c:v>
                </c:pt>
                <c:pt idx="646">
                  <c:v>0.35399999999999998</c:v>
                </c:pt>
                <c:pt idx="647">
                  <c:v>0.35299999999999998</c:v>
                </c:pt>
                <c:pt idx="648">
                  <c:v>0.35199999999999998</c:v>
                </c:pt>
                <c:pt idx="649">
                  <c:v>0.35099999999999998</c:v>
                </c:pt>
                <c:pt idx="650">
                  <c:v>0.35</c:v>
                </c:pt>
                <c:pt idx="651">
                  <c:v>0.34899999999999998</c:v>
                </c:pt>
                <c:pt idx="652">
                  <c:v>0.34799999999999998</c:v>
                </c:pt>
                <c:pt idx="653">
                  <c:v>0.34699999999999998</c:v>
                </c:pt>
                <c:pt idx="654">
                  <c:v>0.34599999999999997</c:v>
                </c:pt>
                <c:pt idx="655">
                  <c:v>0.34499999999999997</c:v>
                </c:pt>
                <c:pt idx="656">
                  <c:v>0.34399999999999997</c:v>
                </c:pt>
                <c:pt idx="657">
                  <c:v>0.34300000000000003</c:v>
                </c:pt>
                <c:pt idx="658">
                  <c:v>0.34200000000000003</c:v>
                </c:pt>
                <c:pt idx="659">
                  <c:v>0.34100000000000003</c:v>
                </c:pt>
                <c:pt idx="660">
                  <c:v>0.34</c:v>
                </c:pt>
                <c:pt idx="661">
                  <c:v>0.33900000000000002</c:v>
                </c:pt>
                <c:pt idx="662">
                  <c:v>0.33800000000000002</c:v>
                </c:pt>
                <c:pt idx="663">
                  <c:v>0.33700000000000002</c:v>
                </c:pt>
                <c:pt idx="664">
                  <c:v>0.33600000000000002</c:v>
                </c:pt>
                <c:pt idx="665">
                  <c:v>0.33500000000000002</c:v>
                </c:pt>
                <c:pt idx="666">
                  <c:v>0.33400000000000002</c:v>
                </c:pt>
                <c:pt idx="667">
                  <c:v>0.33300000000000002</c:v>
                </c:pt>
                <c:pt idx="668">
                  <c:v>0.33200000000000002</c:v>
                </c:pt>
                <c:pt idx="669">
                  <c:v>0.33100000000000002</c:v>
                </c:pt>
                <c:pt idx="670">
                  <c:v>0.33</c:v>
                </c:pt>
                <c:pt idx="671">
                  <c:v>0.32900000000000001</c:v>
                </c:pt>
                <c:pt idx="672">
                  <c:v>0.32800000000000001</c:v>
                </c:pt>
                <c:pt idx="673">
                  <c:v>0.32700000000000001</c:v>
                </c:pt>
                <c:pt idx="674">
                  <c:v>0.32600000000000001</c:v>
                </c:pt>
                <c:pt idx="675">
                  <c:v>0.32500000000000001</c:v>
                </c:pt>
                <c:pt idx="676">
                  <c:v>0.32400000000000001</c:v>
                </c:pt>
                <c:pt idx="677">
                  <c:v>0.32300000000000001</c:v>
                </c:pt>
                <c:pt idx="678">
                  <c:v>0.32200000000000001</c:v>
                </c:pt>
                <c:pt idx="679">
                  <c:v>0.32100000000000001</c:v>
                </c:pt>
                <c:pt idx="680">
                  <c:v>0.32</c:v>
                </c:pt>
                <c:pt idx="681">
                  <c:v>0.31900000000000001</c:v>
                </c:pt>
                <c:pt idx="682">
                  <c:v>0.318</c:v>
                </c:pt>
                <c:pt idx="683">
                  <c:v>0.317</c:v>
                </c:pt>
                <c:pt idx="684">
                  <c:v>0.316</c:v>
                </c:pt>
                <c:pt idx="685">
                  <c:v>0.315</c:v>
                </c:pt>
                <c:pt idx="686">
                  <c:v>0.314</c:v>
                </c:pt>
                <c:pt idx="687">
                  <c:v>0.313</c:v>
                </c:pt>
                <c:pt idx="688">
                  <c:v>0.312</c:v>
                </c:pt>
                <c:pt idx="689">
                  <c:v>0.311</c:v>
                </c:pt>
                <c:pt idx="690">
                  <c:v>0.31</c:v>
                </c:pt>
                <c:pt idx="691">
                  <c:v>0.309</c:v>
                </c:pt>
                <c:pt idx="692">
                  <c:v>0.308</c:v>
                </c:pt>
                <c:pt idx="693">
                  <c:v>0.307</c:v>
                </c:pt>
                <c:pt idx="694">
                  <c:v>0.30599999999999999</c:v>
                </c:pt>
                <c:pt idx="695">
                  <c:v>0.30499999999999999</c:v>
                </c:pt>
                <c:pt idx="696">
                  <c:v>0.30399999999999999</c:v>
                </c:pt>
                <c:pt idx="697">
                  <c:v>0.30299999999999999</c:v>
                </c:pt>
                <c:pt idx="698">
                  <c:v>0.30199999999999999</c:v>
                </c:pt>
                <c:pt idx="699">
                  <c:v>0.30099999999999999</c:v>
                </c:pt>
                <c:pt idx="700">
                  <c:v>0.3</c:v>
                </c:pt>
                <c:pt idx="701">
                  <c:v>0.29899999999999999</c:v>
                </c:pt>
                <c:pt idx="702">
                  <c:v>0.29799999999999999</c:v>
                </c:pt>
                <c:pt idx="703">
                  <c:v>0.29699999999999999</c:v>
                </c:pt>
                <c:pt idx="704">
                  <c:v>0.29599999999999999</c:v>
                </c:pt>
                <c:pt idx="705">
                  <c:v>0.29499999999999998</c:v>
                </c:pt>
                <c:pt idx="706">
                  <c:v>0.29399999999999998</c:v>
                </c:pt>
                <c:pt idx="707">
                  <c:v>0.29299999999999998</c:v>
                </c:pt>
                <c:pt idx="708">
                  <c:v>0.29199999999999998</c:v>
                </c:pt>
                <c:pt idx="709">
                  <c:v>0.29099999999999998</c:v>
                </c:pt>
                <c:pt idx="710">
                  <c:v>0.28999999999999998</c:v>
                </c:pt>
                <c:pt idx="711">
                  <c:v>0.28899999999999998</c:v>
                </c:pt>
                <c:pt idx="712">
                  <c:v>0.28799999999999998</c:v>
                </c:pt>
                <c:pt idx="713">
                  <c:v>0.28699999999999998</c:v>
                </c:pt>
                <c:pt idx="714">
                  <c:v>0.28599999999999998</c:v>
                </c:pt>
                <c:pt idx="715">
                  <c:v>0.28499999999999998</c:v>
                </c:pt>
                <c:pt idx="716">
                  <c:v>0.28399999999999997</c:v>
                </c:pt>
                <c:pt idx="717">
                  <c:v>0.28299999999999997</c:v>
                </c:pt>
                <c:pt idx="718">
                  <c:v>0.28199999999999997</c:v>
                </c:pt>
                <c:pt idx="719">
                  <c:v>0.28100000000000003</c:v>
                </c:pt>
                <c:pt idx="720">
                  <c:v>0.28000000000000003</c:v>
                </c:pt>
                <c:pt idx="721">
                  <c:v>0.27900000000000003</c:v>
                </c:pt>
                <c:pt idx="722">
                  <c:v>0.27800000000000002</c:v>
                </c:pt>
                <c:pt idx="723">
                  <c:v>0.27700000000000002</c:v>
                </c:pt>
                <c:pt idx="724">
                  <c:v>0.27600000000000002</c:v>
                </c:pt>
                <c:pt idx="725">
                  <c:v>0.27500000000000002</c:v>
                </c:pt>
                <c:pt idx="726">
                  <c:v>0.27400000000000002</c:v>
                </c:pt>
                <c:pt idx="727">
                  <c:v>0.27300000000000002</c:v>
                </c:pt>
                <c:pt idx="728">
                  <c:v>0.27200000000000002</c:v>
                </c:pt>
                <c:pt idx="729">
                  <c:v>0.27100000000000002</c:v>
                </c:pt>
                <c:pt idx="730">
                  <c:v>0.27</c:v>
                </c:pt>
                <c:pt idx="731">
                  <c:v>0.26900000000000002</c:v>
                </c:pt>
                <c:pt idx="732">
                  <c:v>0.26800000000000002</c:v>
                </c:pt>
                <c:pt idx="733">
                  <c:v>0.26700000000000002</c:v>
                </c:pt>
                <c:pt idx="734">
                  <c:v>0.26600000000000001</c:v>
                </c:pt>
                <c:pt idx="735">
                  <c:v>0.26500000000000001</c:v>
                </c:pt>
                <c:pt idx="736">
                  <c:v>0.26400000000000001</c:v>
                </c:pt>
                <c:pt idx="737">
                  <c:v>0.26300000000000001</c:v>
                </c:pt>
                <c:pt idx="738">
                  <c:v>0.26200000000000001</c:v>
                </c:pt>
                <c:pt idx="739">
                  <c:v>0.26100000000000001</c:v>
                </c:pt>
                <c:pt idx="740">
                  <c:v>0.26</c:v>
                </c:pt>
                <c:pt idx="741">
                  <c:v>0.25900000000000001</c:v>
                </c:pt>
                <c:pt idx="742">
                  <c:v>0.25800000000000001</c:v>
                </c:pt>
                <c:pt idx="743">
                  <c:v>0.25700000000000001</c:v>
                </c:pt>
                <c:pt idx="744">
                  <c:v>0.25600000000000001</c:v>
                </c:pt>
                <c:pt idx="745">
                  <c:v>0.255</c:v>
                </c:pt>
                <c:pt idx="746">
                  <c:v>0.254</c:v>
                </c:pt>
                <c:pt idx="747">
                  <c:v>0.253</c:v>
                </c:pt>
                <c:pt idx="748">
                  <c:v>0.252</c:v>
                </c:pt>
                <c:pt idx="749">
                  <c:v>0.251</c:v>
                </c:pt>
                <c:pt idx="750">
                  <c:v>0.25</c:v>
                </c:pt>
                <c:pt idx="751">
                  <c:v>0.249</c:v>
                </c:pt>
                <c:pt idx="752">
                  <c:v>0.248</c:v>
                </c:pt>
                <c:pt idx="753">
                  <c:v>0.247</c:v>
                </c:pt>
                <c:pt idx="754">
                  <c:v>0.246</c:v>
                </c:pt>
                <c:pt idx="755">
                  <c:v>0.245</c:v>
                </c:pt>
                <c:pt idx="756">
                  <c:v>0.24399999999999999</c:v>
                </c:pt>
                <c:pt idx="757">
                  <c:v>0.24299999999999999</c:v>
                </c:pt>
                <c:pt idx="758">
                  <c:v>0.24199999999999999</c:v>
                </c:pt>
                <c:pt idx="759">
                  <c:v>0.24099999999999999</c:v>
                </c:pt>
                <c:pt idx="760">
                  <c:v>0.24</c:v>
                </c:pt>
                <c:pt idx="761">
                  <c:v>0.23899999999999999</c:v>
                </c:pt>
                <c:pt idx="762">
                  <c:v>0.23799999999999999</c:v>
                </c:pt>
                <c:pt idx="763">
                  <c:v>0.23699999999999999</c:v>
                </c:pt>
                <c:pt idx="764">
                  <c:v>0.23599999999999999</c:v>
                </c:pt>
                <c:pt idx="765">
                  <c:v>0.23499999999999999</c:v>
                </c:pt>
                <c:pt idx="766">
                  <c:v>0.23400000000000001</c:v>
                </c:pt>
                <c:pt idx="767">
                  <c:v>0.23300000000000001</c:v>
                </c:pt>
                <c:pt idx="768">
                  <c:v>0.23200000000000001</c:v>
                </c:pt>
                <c:pt idx="769">
                  <c:v>0.23100000000000001</c:v>
                </c:pt>
                <c:pt idx="770">
                  <c:v>0.23</c:v>
                </c:pt>
                <c:pt idx="771">
                  <c:v>0.22900000000000001</c:v>
                </c:pt>
                <c:pt idx="772">
                  <c:v>0.22800000000000001</c:v>
                </c:pt>
                <c:pt idx="773">
                  <c:v>0.22700000000000001</c:v>
                </c:pt>
                <c:pt idx="774">
                  <c:v>0.22600000000000001</c:v>
                </c:pt>
                <c:pt idx="775">
                  <c:v>0.22500000000000001</c:v>
                </c:pt>
                <c:pt idx="776">
                  <c:v>0.224</c:v>
                </c:pt>
                <c:pt idx="777">
                  <c:v>0.223</c:v>
                </c:pt>
                <c:pt idx="778">
                  <c:v>0.222</c:v>
                </c:pt>
                <c:pt idx="779">
                  <c:v>0.221</c:v>
                </c:pt>
                <c:pt idx="780">
                  <c:v>0.22</c:v>
                </c:pt>
                <c:pt idx="781">
                  <c:v>0.219</c:v>
                </c:pt>
                <c:pt idx="782">
                  <c:v>0.218</c:v>
                </c:pt>
                <c:pt idx="783">
                  <c:v>0.217</c:v>
                </c:pt>
                <c:pt idx="784">
                  <c:v>0.216</c:v>
                </c:pt>
                <c:pt idx="785">
                  <c:v>0.215</c:v>
                </c:pt>
                <c:pt idx="786">
                  <c:v>0.214</c:v>
                </c:pt>
                <c:pt idx="787">
                  <c:v>0.21299999999999999</c:v>
                </c:pt>
                <c:pt idx="788">
                  <c:v>0.21199999999999999</c:v>
                </c:pt>
                <c:pt idx="789">
                  <c:v>0.21099999999999999</c:v>
                </c:pt>
                <c:pt idx="790">
                  <c:v>0.21</c:v>
                </c:pt>
                <c:pt idx="791">
                  <c:v>0.20899999999999999</c:v>
                </c:pt>
                <c:pt idx="792">
                  <c:v>0.20799999999999999</c:v>
                </c:pt>
                <c:pt idx="793">
                  <c:v>0.20699999999999999</c:v>
                </c:pt>
                <c:pt idx="794">
                  <c:v>0.20599999999999999</c:v>
                </c:pt>
                <c:pt idx="795">
                  <c:v>0.20499999999999999</c:v>
                </c:pt>
                <c:pt idx="796">
                  <c:v>0.20399999999999999</c:v>
                </c:pt>
                <c:pt idx="797">
                  <c:v>0.20300000000000001</c:v>
                </c:pt>
                <c:pt idx="798">
                  <c:v>0.20200000000000001</c:v>
                </c:pt>
                <c:pt idx="799">
                  <c:v>0.20100000000000001</c:v>
                </c:pt>
                <c:pt idx="800">
                  <c:v>0.2</c:v>
                </c:pt>
                <c:pt idx="801">
                  <c:v>0.19900000000000001</c:v>
                </c:pt>
                <c:pt idx="802">
                  <c:v>0.19800000000000001</c:v>
                </c:pt>
                <c:pt idx="803">
                  <c:v>0.19700000000000001</c:v>
                </c:pt>
                <c:pt idx="804">
                  <c:v>0.19600000000000001</c:v>
                </c:pt>
                <c:pt idx="805">
                  <c:v>0.19500000000000001</c:v>
                </c:pt>
                <c:pt idx="806">
                  <c:v>0.19400000000000001</c:v>
                </c:pt>
                <c:pt idx="807">
                  <c:v>0.193</c:v>
                </c:pt>
                <c:pt idx="808">
                  <c:v>0.192</c:v>
                </c:pt>
                <c:pt idx="809">
                  <c:v>0.191</c:v>
                </c:pt>
                <c:pt idx="810">
                  <c:v>0.19</c:v>
                </c:pt>
                <c:pt idx="811">
                  <c:v>0.189</c:v>
                </c:pt>
                <c:pt idx="812">
                  <c:v>0.188</c:v>
                </c:pt>
                <c:pt idx="813">
                  <c:v>0.187</c:v>
                </c:pt>
                <c:pt idx="814">
                  <c:v>0.186</c:v>
                </c:pt>
                <c:pt idx="815">
                  <c:v>0.185</c:v>
                </c:pt>
                <c:pt idx="816">
                  <c:v>0.184</c:v>
                </c:pt>
                <c:pt idx="817">
                  <c:v>0.183</c:v>
                </c:pt>
                <c:pt idx="818">
                  <c:v>0.182</c:v>
                </c:pt>
                <c:pt idx="819">
                  <c:v>0.18099999999999999</c:v>
                </c:pt>
                <c:pt idx="820">
                  <c:v>0.18</c:v>
                </c:pt>
                <c:pt idx="821">
                  <c:v>0.17899999999999999</c:v>
                </c:pt>
                <c:pt idx="822">
                  <c:v>0.17799999999999999</c:v>
                </c:pt>
                <c:pt idx="823">
                  <c:v>0.17699999999999999</c:v>
                </c:pt>
                <c:pt idx="824">
                  <c:v>0.17599999999999999</c:v>
                </c:pt>
                <c:pt idx="825">
                  <c:v>0.17499999999999999</c:v>
                </c:pt>
                <c:pt idx="826">
                  <c:v>0.17399999999999999</c:v>
                </c:pt>
                <c:pt idx="827">
                  <c:v>0.17299999999999999</c:v>
                </c:pt>
                <c:pt idx="828">
                  <c:v>0.17199999999999999</c:v>
                </c:pt>
                <c:pt idx="829">
                  <c:v>0.17100000000000001</c:v>
                </c:pt>
                <c:pt idx="830">
                  <c:v>0.17</c:v>
                </c:pt>
                <c:pt idx="831">
                  <c:v>0.16900000000000001</c:v>
                </c:pt>
                <c:pt idx="832">
                  <c:v>0.16800000000000001</c:v>
                </c:pt>
                <c:pt idx="833">
                  <c:v>0.16700000000000001</c:v>
                </c:pt>
                <c:pt idx="834">
                  <c:v>0.16600000000000001</c:v>
                </c:pt>
                <c:pt idx="835">
                  <c:v>0.16500000000000001</c:v>
                </c:pt>
                <c:pt idx="836">
                  <c:v>0.16400000000000001</c:v>
                </c:pt>
                <c:pt idx="837">
                  <c:v>0.16300000000000001</c:v>
                </c:pt>
                <c:pt idx="838">
                  <c:v>0.16200000000000001</c:v>
                </c:pt>
                <c:pt idx="839">
                  <c:v>0.161</c:v>
                </c:pt>
                <c:pt idx="840">
                  <c:v>0.16</c:v>
                </c:pt>
                <c:pt idx="841">
                  <c:v>0.159</c:v>
                </c:pt>
                <c:pt idx="842">
                  <c:v>0.158</c:v>
                </c:pt>
                <c:pt idx="843">
                  <c:v>0.157</c:v>
                </c:pt>
                <c:pt idx="844">
                  <c:v>0.156</c:v>
                </c:pt>
                <c:pt idx="845">
                  <c:v>0.155</c:v>
                </c:pt>
                <c:pt idx="846">
                  <c:v>0.154</c:v>
                </c:pt>
                <c:pt idx="847">
                  <c:v>0.153</c:v>
                </c:pt>
                <c:pt idx="848">
                  <c:v>0.152</c:v>
                </c:pt>
                <c:pt idx="849">
                  <c:v>0.151</c:v>
                </c:pt>
                <c:pt idx="850">
                  <c:v>0.15</c:v>
                </c:pt>
                <c:pt idx="851">
                  <c:v>0.14899999999999999</c:v>
                </c:pt>
                <c:pt idx="852">
                  <c:v>0.14799999999999999</c:v>
                </c:pt>
                <c:pt idx="853">
                  <c:v>0.14699999999999999</c:v>
                </c:pt>
                <c:pt idx="854">
                  <c:v>0.14599999999999999</c:v>
                </c:pt>
                <c:pt idx="855">
                  <c:v>0.14499999999999999</c:v>
                </c:pt>
                <c:pt idx="856">
                  <c:v>0.14399999999999999</c:v>
                </c:pt>
                <c:pt idx="857">
                  <c:v>0.14299999999999999</c:v>
                </c:pt>
                <c:pt idx="858">
                  <c:v>0.14199999999999999</c:v>
                </c:pt>
                <c:pt idx="859">
                  <c:v>0.14099999999999999</c:v>
                </c:pt>
                <c:pt idx="860">
                  <c:v>0.14000000000000001</c:v>
                </c:pt>
                <c:pt idx="861">
                  <c:v>0.13900000000000001</c:v>
                </c:pt>
                <c:pt idx="862">
                  <c:v>0.13800000000000001</c:v>
                </c:pt>
                <c:pt idx="863">
                  <c:v>0.13700000000000001</c:v>
                </c:pt>
                <c:pt idx="864">
                  <c:v>0.13600000000000001</c:v>
                </c:pt>
                <c:pt idx="865">
                  <c:v>0.13500000000000001</c:v>
                </c:pt>
                <c:pt idx="866">
                  <c:v>0.13400000000000001</c:v>
                </c:pt>
                <c:pt idx="867">
                  <c:v>0.13300000000000001</c:v>
                </c:pt>
                <c:pt idx="868">
                  <c:v>0.13200000000000001</c:v>
                </c:pt>
                <c:pt idx="869">
                  <c:v>0.13100000000000001</c:v>
                </c:pt>
                <c:pt idx="870">
                  <c:v>0.13</c:v>
                </c:pt>
                <c:pt idx="871">
                  <c:v>0.129</c:v>
                </c:pt>
                <c:pt idx="872">
                  <c:v>0.128</c:v>
                </c:pt>
                <c:pt idx="873">
                  <c:v>0.127</c:v>
                </c:pt>
                <c:pt idx="874">
                  <c:v>0.126</c:v>
                </c:pt>
                <c:pt idx="875">
                  <c:v>0.125</c:v>
                </c:pt>
                <c:pt idx="876">
                  <c:v>0.124</c:v>
                </c:pt>
                <c:pt idx="877">
                  <c:v>0.123</c:v>
                </c:pt>
                <c:pt idx="878">
                  <c:v>0.122</c:v>
                </c:pt>
                <c:pt idx="879">
                  <c:v>0.121</c:v>
                </c:pt>
                <c:pt idx="880">
                  <c:v>0.12</c:v>
                </c:pt>
                <c:pt idx="881">
                  <c:v>0.11899999999999999</c:v>
                </c:pt>
                <c:pt idx="882">
                  <c:v>0.11799999999999999</c:v>
                </c:pt>
                <c:pt idx="883">
                  <c:v>0.11700000000000001</c:v>
                </c:pt>
                <c:pt idx="884">
                  <c:v>0.11600000000000001</c:v>
                </c:pt>
                <c:pt idx="885">
                  <c:v>0.115</c:v>
                </c:pt>
                <c:pt idx="886">
                  <c:v>0.114</c:v>
                </c:pt>
                <c:pt idx="887">
                  <c:v>0.113</c:v>
                </c:pt>
                <c:pt idx="888">
                  <c:v>0.112</c:v>
                </c:pt>
                <c:pt idx="889">
                  <c:v>0.111</c:v>
                </c:pt>
                <c:pt idx="890">
                  <c:v>0.11</c:v>
                </c:pt>
                <c:pt idx="891">
                  <c:v>0.109</c:v>
                </c:pt>
                <c:pt idx="892">
                  <c:v>0.108</c:v>
                </c:pt>
                <c:pt idx="893">
                  <c:v>0.107</c:v>
                </c:pt>
                <c:pt idx="894">
                  <c:v>0.106</c:v>
                </c:pt>
                <c:pt idx="895">
                  <c:v>0.105</c:v>
                </c:pt>
                <c:pt idx="896">
                  <c:v>0.104</c:v>
                </c:pt>
                <c:pt idx="897">
                  <c:v>0.10299999999999999</c:v>
                </c:pt>
                <c:pt idx="898">
                  <c:v>0.10199999999999999</c:v>
                </c:pt>
                <c:pt idx="899">
                  <c:v>0.10100000000000001</c:v>
                </c:pt>
                <c:pt idx="900">
                  <c:v>0.1</c:v>
                </c:pt>
                <c:pt idx="901">
                  <c:v>9.9000000000000005E-2</c:v>
                </c:pt>
                <c:pt idx="902">
                  <c:v>9.8000000000000004E-2</c:v>
                </c:pt>
                <c:pt idx="903">
                  <c:v>9.7000000000000003E-2</c:v>
                </c:pt>
                <c:pt idx="904">
                  <c:v>9.6000000000000002E-2</c:v>
                </c:pt>
                <c:pt idx="905">
                  <c:v>9.5000000000000001E-2</c:v>
                </c:pt>
                <c:pt idx="906">
                  <c:v>9.4E-2</c:v>
                </c:pt>
                <c:pt idx="907">
                  <c:v>9.2999999999999999E-2</c:v>
                </c:pt>
                <c:pt idx="908">
                  <c:v>9.1999999999999998E-2</c:v>
                </c:pt>
                <c:pt idx="909">
                  <c:v>9.0999999999999998E-2</c:v>
                </c:pt>
                <c:pt idx="910">
                  <c:v>0.09</c:v>
                </c:pt>
                <c:pt idx="911">
                  <c:v>8.8999999999999996E-2</c:v>
                </c:pt>
                <c:pt idx="912">
                  <c:v>8.7999999999999995E-2</c:v>
                </c:pt>
                <c:pt idx="913">
                  <c:v>8.6999999999999994E-2</c:v>
                </c:pt>
                <c:pt idx="914">
                  <c:v>8.5999999999999993E-2</c:v>
                </c:pt>
                <c:pt idx="915">
                  <c:v>8.5000000000000006E-2</c:v>
                </c:pt>
                <c:pt idx="916">
                  <c:v>8.4000000000000005E-2</c:v>
                </c:pt>
                <c:pt idx="917">
                  <c:v>8.3000000000000004E-2</c:v>
                </c:pt>
                <c:pt idx="918">
                  <c:v>8.2000000000000003E-2</c:v>
                </c:pt>
                <c:pt idx="919">
                  <c:v>8.1000000000000003E-2</c:v>
                </c:pt>
                <c:pt idx="920">
                  <c:v>0.08</c:v>
                </c:pt>
                <c:pt idx="921">
                  <c:v>7.9000000000000001E-2</c:v>
                </c:pt>
                <c:pt idx="922">
                  <c:v>7.8E-2</c:v>
                </c:pt>
                <c:pt idx="923">
                  <c:v>7.6999999999999999E-2</c:v>
                </c:pt>
                <c:pt idx="924">
                  <c:v>7.5999999999999998E-2</c:v>
                </c:pt>
                <c:pt idx="925">
                  <c:v>7.4999999999999997E-2</c:v>
                </c:pt>
                <c:pt idx="926">
                  <c:v>7.3999999999999996E-2</c:v>
                </c:pt>
                <c:pt idx="927">
                  <c:v>7.2999999999999995E-2</c:v>
                </c:pt>
                <c:pt idx="928">
                  <c:v>7.1999999999999995E-2</c:v>
                </c:pt>
                <c:pt idx="929">
                  <c:v>7.0999999999999994E-2</c:v>
                </c:pt>
                <c:pt idx="930">
                  <c:v>7.0000000000000007E-2</c:v>
                </c:pt>
                <c:pt idx="931">
                  <c:v>6.9000000000000006E-2</c:v>
                </c:pt>
                <c:pt idx="932">
                  <c:v>6.8000000000000005E-2</c:v>
                </c:pt>
                <c:pt idx="933">
                  <c:v>6.7000000000000004E-2</c:v>
                </c:pt>
                <c:pt idx="934">
                  <c:v>6.6000000000000003E-2</c:v>
                </c:pt>
                <c:pt idx="935">
                  <c:v>6.5000000000000002E-2</c:v>
                </c:pt>
                <c:pt idx="936">
                  <c:v>6.4000000000000001E-2</c:v>
                </c:pt>
                <c:pt idx="937">
                  <c:v>6.3E-2</c:v>
                </c:pt>
                <c:pt idx="938">
                  <c:v>6.2E-2</c:v>
                </c:pt>
                <c:pt idx="939">
                  <c:v>6.0999999999999999E-2</c:v>
                </c:pt>
                <c:pt idx="940">
                  <c:v>0.06</c:v>
                </c:pt>
                <c:pt idx="941">
                  <c:v>5.8999999999999997E-2</c:v>
                </c:pt>
                <c:pt idx="942">
                  <c:v>5.8000000000000003E-2</c:v>
                </c:pt>
                <c:pt idx="943">
                  <c:v>5.7000000000000002E-2</c:v>
                </c:pt>
                <c:pt idx="944">
                  <c:v>5.6000000000000001E-2</c:v>
                </c:pt>
                <c:pt idx="945">
                  <c:v>5.5E-2</c:v>
                </c:pt>
                <c:pt idx="946">
                  <c:v>5.3999999999999999E-2</c:v>
                </c:pt>
                <c:pt idx="947">
                  <c:v>5.2999999999999999E-2</c:v>
                </c:pt>
                <c:pt idx="948">
                  <c:v>5.1999999999999998E-2</c:v>
                </c:pt>
                <c:pt idx="949">
                  <c:v>5.0999999999999997E-2</c:v>
                </c:pt>
                <c:pt idx="950">
                  <c:v>0.05</c:v>
                </c:pt>
                <c:pt idx="951">
                  <c:v>4.9000000000000002E-2</c:v>
                </c:pt>
                <c:pt idx="952">
                  <c:v>4.8000000000000001E-2</c:v>
                </c:pt>
                <c:pt idx="953">
                  <c:v>4.7E-2</c:v>
                </c:pt>
                <c:pt idx="954">
                  <c:v>4.5999999999999999E-2</c:v>
                </c:pt>
                <c:pt idx="955">
                  <c:v>4.4999999999999998E-2</c:v>
                </c:pt>
                <c:pt idx="956">
                  <c:v>4.3999999999999997E-2</c:v>
                </c:pt>
                <c:pt idx="957">
                  <c:v>4.2999999999999997E-2</c:v>
                </c:pt>
                <c:pt idx="958">
                  <c:v>4.2000000000000003E-2</c:v>
                </c:pt>
                <c:pt idx="959">
                  <c:v>4.1000000000000002E-2</c:v>
                </c:pt>
                <c:pt idx="960">
                  <c:v>0.04</c:v>
                </c:pt>
                <c:pt idx="961">
                  <c:v>3.9E-2</c:v>
                </c:pt>
                <c:pt idx="962">
                  <c:v>3.7999999999999999E-2</c:v>
                </c:pt>
                <c:pt idx="963">
                  <c:v>3.6999999999999998E-2</c:v>
                </c:pt>
                <c:pt idx="964">
                  <c:v>3.5999999999999997E-2</c:v>
                </c:pt>
                <c:pt idx="965">
                  <c:v>3.5000000000000003E-2</c:v>
                </c:pt>
                <c:pt idx="966">
                  <c:v>3.4000000000000002E-2</c:v>
                </c:pt>
                <c:pt idx="967">
                  <c:v>3.3000000000000002E-2</c:v>
                </c:pt>
                <c:pt idx="968">
                  <c:v>3.2000000000000001E-2</c:v>
                </c:pt>
                <c:pt idx="969">
                  <c:v>3.1E-2</c:v>
                </c:pt>
                <c:pt idx="970">
                  <c:v>0.03</c:v>
                </c:pt>
                <c:pt idx="971">
                  <c:v>2.9000000000000001E-2</c:v>
                </c:pt>
                <c:pt idx="972">
                  <c:v>2.8000000000000001E-2</c:v>
                </c:pt>
                <c:pt idx="973">
                  <c:v>2.7E-2</c:v>
                </c:pt>
                <c:pt idx="974">
                  <c:v>2.5999999999999999E-2</c:v>
                </c:pt>
                <c:pt idx="975">
                  <c:v>2.5000000000000001E-2</c:v>
                </c:pt>
                <c:pt idx="976">
                  <c:v>2.4E-2</c:v>
                </c:pt>
                <c:pt idx="977">
                  <c:v>2.3E-2</c:v>
                </c:pt>
                <c:pt idx="978">
                  <c:v>2.1999999999999999E-2</c:v>
                </c:pt>
                <c:pt idx="979">
                  <c:v>2.1000000000000001E-2</c:v>
                </c:pt>
                <c:pt idx="980">
                  <c:v>0.02</c:v>
                </c:pt>
                <c:pt idx="981">
                  <c:v>1.9E-2</c:v>
                </c:pt>
                <c:pt idx="982">
                  <c:v>1.7999999999999999E-2</c:v>
                </c:pt>
                <c:pt idx="983">
                  <c:v>1.7000000000000001E-2</c:v>
                </c:pt>
                <c:pt idx="984">
                  <c:v>1.6E-2</c:v>
                </c:pt>
                <c:pt idx="985">
                  <c:v>1.4999999999999999E-2</c:v>
                </c:pt>
                <c:pt idx="986">
                  <c:v>1.4E-2</c:v>
                </c:pt>
                <c:pt idx="987">
                  <c:v>1.2999999999999999E-2</c:v>
                </c:pt>
                <c:pt idx="988">
                  <c:v>1.2E-2</c:v>
                </c:pt>
                <c:pt idx="989">
                  <c:v>1.0999999999999999E-2</c:v>
                </c:pt>
                <c:pt idx="990">
                  <c:v>0.01</c:v>
                </c:pt>
                <c:pt idx="991">
                  <c:v>8.9999999999999993E-3</c:v>
                </c:pt>
                <c:pt idx="992">
                  <c:v>8.0000000000000002E-3</c:v>
                </c:pt>
                <c:pt idx="993">
                  <c:v>7.0000000000000001E-3</c:v>
                </c:pt>
                <c:pt idx="994">
                  <c:v>6.0000000000000001E-3</c:v>
                </c:pt>
                <c:pt idx="995">
                  <c:v>5.0000000000000001E-3</c:v>
                </c:pt>
                <c:pt idx="996">
                  <c:v>4.0000000000000001E-3</c:v>
                </c:pt>
                <c:pt idx="997">
                  <c:v>3.0000000000000001E-3</c:v>
                </c:pt>
                <c:pt idx="998">
                  <c:v>2E-3</c:v>
                </c:pt>
                <c:pt idx="999">
                  <c:v>1E-3</c:v>
                </c:pt>
                <c:pt idx="1000">
                  <c:v>0</c:v>
                </c:pt>
              </c:numCache>
            </c:numRef>
          </c:yVal>
          <c:smooth val="0"/>
          <c:extLst xmlns:c16r2="http://schemas.microsoft.com/office/drawing/2015/06/chart">
            <c:ext xmlns:c16="http://schemas.microsoft.com/office/drawing/2014/chart" uri="{C3380CC4-5D6E-409C-BE32-E72D297353CC}">
              <c16:uniqueId val="{00000002-DE7C-498B-A38C-68B14441A0AC}"/>
            </c:ext>
          </c:extLst>
        </c:ser>
        <c:dLbls>
          <c:showLegendKey val="0"/>
          <c:showVal val="0"/>
          <c:showCatName val="0"/>
          <c:showSerName val="0"/>
          <c:showPercent val="0"/>
          <c:showBubbleSize val="0"/>
        </c:dLbls>
        <c:axId val="275984888"/>
        <c:axId val="275987240"/>
      </c:scatterChart>
      <c:valAx>
        <c:axId val="275984888"/>
        <c:scaling>
          <c:orientation val="minMax"/>
          <c:max val="144"/>
          <c:min val="0"/>
        </c:scaling>
        <c:delete val="0"/>
        <c:axPos val="b"/>
        <c:title>
          <c:tx>
            <c:rich>
              <a:bodyPr/>
              <a:lstStyle/>
              <a:p>
                <a:pPr>
                  <a:defRPr/>
                </a:pPr>
                <a:r>
                  <a:rPr lang="en-US"/>
                  <a:t>time</a:t>
                </a:r>
              </a:p>
            </c:rich>
          </c:tx>
          <c:overlay val="0"/>
        </c:title>
        <c:numFmt formatCode="0" sourceLinked="0"/>
        <c:majorTickMark val="out"/>
        <c:minorTickMark val="none"/>
        <c:tickLblPos val="nextTo"/>
        <c:crossAx val="275987240"/>
        <c:crosses val="autoZero"/>
        <c:crossBetween val="midCat"/>
        <c:majorUnit val="12"/>
      </c:valAx>
      <c:valAx>
        <c:axId val="275987240"/>
        <c:scaling>
          <c:orientation val="minMax"/>
          <c:max val="1"/>
        </c:scaling>
        <c:delete val="0"/>
        <c:axPos val="l"/>
        <c:numFmt formatCode="0%" sourceLinked="0"/>
        <c:majorTickMark val="out"/>
        <c:minorTickMark val="none"/>
        <c:tickLblPos val="nextTo"/>
        <c:crossAx val="275984888"/>
        <c:crosses val="autoZero"/>
        <c:crossBetween val="midCat"/>
        <c:majorUnit val="0.1"/>
      </c:valAx>
    </c:plotArea>
    <c:legend>
      <c:legendPos val="r"/>
      <c:layout>
        <c:manualLayout>
          <c:xMode val="edge"/>
          <c:yMode val="edge"/>
          <c:x val="0.69325376433209007"/>
          <c:y val="0.36714889805440981"/>
          <c:w val="0.16259428097803563"/>
          <c:h val="0.25115157480314959"/>
        </c:manualLayout>
      </c:layout>
      <c:overlay val="0"/>
    </c:legend>
    <c:plotVisOnly val="1"/>
    <c:dispBlanksAs val="gap"/>
    <c:showDLblsOverMax val="0"/>
  </c:chart>
  <c:spPr>
    <a:ln>
      <a:solidFill>
        <a:schemeClr val="tx1"/>
      </a:solid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9C52E7-6ADE-4201-84A8-D1C0FFECFB6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8B379A3-5C5C-47A3-9E7F-903AE7E817BC}">
      <dgm:prSet phldrT="[Text]"/>
      <dgm:spPr/>
      <dgm:t>
        <a:bodyPr/>
        <a:lstStyle/>
        <a:p>
          <a:r>
            <a:rPr lang="en-US" b="1" dirty="0">
              <a:solidFill>
                <a:sysClr val="windowText" lastClr="000000"/>
              </a:solidFill>
            </a:rPr>
            <a:t>studies</a:t>
          </a:r>
        </a:p>
      </dgm:t>
    </dgm:pt>
    <dgm:pt modelId="{BDF1CD7E-1173-48D2-AECB-993975290F56}" type="parTrans" cxnId="{5ADC3EC0-AE9E-4583-84BB-2617214B1D2A}">
      <dgm:prSet/>
      <dgm:spPr/>
      <dgm:t>
        <a:bodyPr/>
        <a:lstStyle/>
        <a:p>
          <a:endParaRPr lang="en-US"/>
        </a:p>
      </dgm:t>
    </dgm:pt>
    <dgm:pt modelId="{D60AC805-F9F3-4E5D-9E39-B5E7BA3E2A07}" type="sibTrans" cxnId="{5ADC3EC0-AE9E-4583-84BB-2617214B1D2A}">
      <dgm:prSet/>
      <dgm:spPr/>
      <dgm:t>
        <a:bodyPr/>
        <a:lstStyle/>
        <a:p>
          <a:endParaRPr lang="en-US"/>
        </a:p>
      </dgm:t>
    </dgm:pt>
    <dgm:pt modelId="{6585C4A9-D984-4FCF-9AD8-84BA39C44E86}">
      <dgm:prSet phldrT="[Text]"/>
      <dgm:spPr/>
      <dgm:t>
        <a:bodyPr/>
        <a:lstStyle/>
        <a:p>
          <a:r>
            <a:rPr lang="en-US" b="1" dirty="0">
              <a:solidFill>
                <a:sysClr val="windowText" lastClr="000000"/>
              </a:solidFill>
            </a:rPr>
            <a:t>experiments</a:t>
          </a:r>
        </a:p>
      </dgm:t>
    </dgm:pt>
    <dgm:pt modelId="{0FEDD881-2DB0-4B89-8B5C-28B955B461B2}" type="parTrans" cxnId="{935C9D82-7D16-4416-ABDD-7666F54F18F2}">
      <dgm:prSet/>
      <dgm:spPr/>
      <dgm:t>
        <a:bodyPr/>
        <a:lstStyle/>
        <a:p>
          <a:endParaRPr lang="en-US"/>
        </a:p>
      </dgm:t>
    </dgm:pt>
    <dgm:pt modelId="{0E5EA35C-31A2-45B5-92AB-929FDAA20BB1}" type="sibTrans" cxnId="{935C9D82-7D16-4416-ABDD-7666F54F18F2}">
      <dgm:prSet/>
      <dgm:spPr/>
      <dgm:t>
        <a:bodyPr/>
        <a:lstStyle/>
        <a:p>
          <a:endParaRPr lang="en-US"/>
        </a:p>
      </dgm:t>
    </dgm:pt>
    <dgm:pt modelId="{8018AAEF-41E5-43B1-A369-1116240B59F6}">
      <dgm:prSet phldrT="[Text]"/>
      <dgm:spPr/>
      <dgm:t>
        <a:bodyPr/>
        <a:lstStyle/>
        <a:p>
          <a:r>
            <a:rPr lang="en-US" b="1" dirty="0">
              <a:solidFill>
                <a:sysClr val="windowText" lastClr="000000"/>
              </a:solidFill>
            </a:rPr>
            <a:t>observational</a:t>
          </a:r>
        </a:p>
      </dgm:t>
    </dgm:pt>
    <dgm:pt modelId="{DA3422D9-F076-4C0D-86EB-F8868169E778}" type="parTrans" cxnId="{1F64D8D0-14EA-461C-A325-32017E8B127C}">
      <dgm:prSet/>
      <dgm:spPr/>
      <dgm:t>
        <a:bodyPr/>
        <a:lstStyle/>
        <a:p>
          <a:endParaRPr lang="en-US"/>
        </a:p>
      </dgm:t>
    </dgm:pt>
    <dgm:pt modelId="{FAC2268B-0A19-4575-94B3-5F781A42565A}" type="sibTrans" cxnId="{1F64D8D0-14EA-461C-A325-32017E8B127C}">
      <dgm:prSet/>
      <dgm:spPr/>
      <dgm:t>
        <a:bodyPr/>
        <a:lstStyle/>
        <a:p>
          <a:endParaRPr lang="en-US"/>
        </a:p>
      </dgm:t>
    </dgm:pt>
    <dgm:pt modelId="{05E88C62-DB20-4DE7-B3B2-209001BBAA12}">
      <dgm:prSet/>
      <dgm:spPr/>
      <dgm:t>
        <a:bodyPr/>
        <a:lstStyle/>
        <a:p>
          <a:r>
            <a:rPr lang="en-US" b="0">
              <a:solidFill>
                <a:sysClr val="windowText" lastClr="000000"/>
              </a:solidFill>
            </a:rPr>
            <a:t>cohort</a:t>
          </a:r>
        </a:p>
      </dgm:t>
    </dgm:pt>
    <dgm:pt modelId="{0666A0D3-8108-4798-864D-6C35B204D27B}" type="parTrans" cxnId="{9417F48C-DCAE-4A9E-B093-7E2437B38E33}">
      <dgm:prSet/>
      <dgm:spPr/>
      <dgm:t>
        <a:bodyPr/>
        <a:lstStyle/>
        <a:p>
          <a:endParaRPr lang="en-US"/>
        </a:p>
      </dgm:t>
    </dgm:pt>
    <dgm:pt modelId="{5239A5DB-684B-4F08-89C1-2F494742B3F2}" type="sibTrans" cxnId="{9417F48C-DCAE-4A9E-B093-7E2437B38E33}">
      <dgm:prSet/>
      <dgm:spPr/>
      <dgm:t>
        <a:bodyPr/>
        <a:lstStyle/>
        <a:p>
          <a:endParaRPr lang="en-US"/>
        </a:p>
      </dgm:t>
    </dgm:pt>
    <dgm:pt modelId="{2FD0B17E-829D-48CC-8472-E8BBD45C47A2}">
      <dgm:prSet/>
      <dgm:spPr/>
      <dgm:t>
        <a:bodyPr/>
        <a:lstStyle/>
        <a:p>
          <a:r>
            <a:rPr lang="en-US">
              <a:solidFill>
                <a:sysClr val="windowText" lastClr="000000"/>
              </a:solidFill>
            </a:rPr>
            <a:t>cross sectional</a:t>
          </a:r>
        </a:p>
      </dgm:t>
    </dgm:pt>
    <dgm:pt modelId="{F5AF57F0-C5FB-4463-82C2-5A794B9C5533}" type="parTrans" cxnId="{C3E43340-9E61-4BF9-A1A2-799AAFAE31DA}">
      <dgm:prSet/>
      <dgm:spPr/>
      <dgm:t>
        <a:bodyPr/>
        <a:lstStyle/>
        <a:p>
          <a:endParaRPr lang="en-US"/>
        </a:p>
      </dgm:t>
    </dgm:pt>
    <dgm:pt modelId="{B0B5A099-E9F9-41A8-B46C-E65BF66E6C8E}" type="sibTrans" cxnId="{C3E43340-9E61-4BF9-A1A2-799AAFAE31DA}">
      <dgm:prSet/>
      <dgm:spPr/>
      <dgm:t>
        <a:bodyPr/>
        <a:lstStyle/>
        <a:p>
          <a:endParaRPr lang="en-US"/>
        </a:p>
      </dgm:t>
    </dgm:pt>
    <dgm:pt modelId="{1A6C9056-F8A2-4EE3-917A-DD779430EFA6}">
      <dgm:prSet/>
      <dgm:spPr/>
      <dgm:t>
        <a:bodyPr/>
        <a:lstStyle/>
        <a:p>
          <a:r>
            <a:rPr lang="en-US">
              <a:solidFill>
                <a:sysClr val="windowText" lastClr="000000"/>
              </a:solidFill>
            </a:rPr>
            <a:t>case control</a:t>
          </a:r>
        </a:p>
      </dgm:t>
    </dgm:pt>
    <dgm:pt modelId="{F966583C-5F8D-4100-98A2-18A4D761F58F}" type="parTrans" cxnId="{FF9E17CC-B997-4B20-B62A-0D10C0A2A810}">
      <dgm:prSet/>
      <dgm:spPr/>
      <dgm:t>
        <a:bodyPr/>
        <a:lstStyle/>
        <a:p>
          <a:endParaRPr lang="en-US"/>
        </a:p>
      </dgm:t>
    </dgm:pt>
    <dgm:pt modelId="{94AA13FE-CD39-4F5D-A327-ED670754E2FD}" type="sibTrans" cxnId="{FF9E17CC-B997-4B20-B62A-0D10C0A2A810}">
      <dgm:prSet/>
      <dgm:spPr/>
      <dgm:t>
        <a:bodyPr/>
        <a:lstStyle/>
        <a:p>
          <a:endParaRPr lang="en-US"/>
        </a:p>
      </dgm:t>
    </dgm:pt>
    <dgm:pt modelId="{F695A498-5716-4232-ABF8-B31E0477A1A9}">
      <dgm:prSet/>
      <dgm:spPr/>
      <dgm:t>
        <a:bodyPr/>
        <a:lstStyle/>
        <a:p>
          <a:r>
            <a:rPr lang="en-US" dirty="0">
              <a:solidFill>
                <a:srgbClr val="0000FF"/>
              </a:solidFill>
            </a:rPr>
            <a:t>randomized</a:t>
          </a:r>
        </a:p>
      </dgm:t>
    </dgm:pt>
    <dgm:pt modelId="{E52E1D63-8CAA-4532-9721-B550DB514D02}" type="parTrans" cxnId="{6A564B1E-8BBF-4150-A7FE-7F0E9E027801}">
      <dgm:prSet/>
      <dgm:spPr/>
      <dgm:t>
        <a:bodyPr/>
        <a:lstStyle/>
        <a:p>
          <a:endParaRPr lang="en-US"/>
        </a:p>
      </dgm:t>
    </dgm:pt>
    <dgm:pt modelId="{3B86527E-E0F9-4F2E-90CF-4DD63C76EE93}" type="sibTrans" cxnId="{6A564B1E-8BBF-4150-A7FE-7F0E9E027801}">
      <dgm:prSet/>
      <dgm:spPr/>
      <dgm:t>
        <a:bodyPr/>
        <a:lstStyle/>
        <a:p>
          <a:endParaRPr lang="en-US"/>
        </a:p>
      </dgm:t>
    </dgm:pt>
    <dgm:pt modelId="{18BD68FC-C28B-4CC1-BFC2-351AF4BC16E2}">
      <dgm:prSet/>
      <dgm:spPr/>
      <dgm:t>
        <a:bodyPr/>
        <a:lstStyle/>
        <a:p>
          <a:r>
            <a:rPr lang="en-US" dirty="0">
              <a:solidFill>
                <a:sysClr val="windowText" lastClr="000000"/>
              </a:solidFill>
            </a:rPr>
            <a:t>non randomized</a:t>
          </a:r>
        </a:p>
      </dgm:t>
    </dgm:pt>
    <dgm:pt modelId="{88D25823-042F-469C-89DF-8C0A85B7707E}" type="parTrans" cxnId="{78499716-19B0-4AFE-9A5B-DB9844E69C66}">
      <dgm:prSet/>
      <dgm:spPr/>
      <dgm:t>
        <a:bodyPr/>
        <a:lstStyle/>
        <a:p>
          <a:endParaRPr lang="en-US"/>
        </a:p>
      </dgm:t>
    </dgm:pt>
    <dgm:pt modelId="{0DFE3FA0-5D08-48B2-8EA5-72B6DC889C7D}" type="sibTrans" cxnId="{78499716-19B0-4AFE-9A5B-DB9844E69C66}">
      <dgm:prSet/>
      <dgm:spPr/>
      <dgm:t>
        <a:bodyPr/>
        <a:lstStyle/>
        <a:p>
          <a:endParaRPr lang="en-US"/>
        </a:p>
      </dgm:t>
    </dgm:pt>
    <dgm:pt modelId="{4B97AE45-331A-40A9-9E87-F2661C57FCAC}" type="asst">
      <dgm:prSet/>
      <dgm:spPr/>
      <dgm:t>
        <a:bodyPr/>
        <a:lstStyle/>
        <a:p>
          <a:r>
            <a:rPr lang="en-US" dirty="0" smtClean="0">
              <a:solidFill>
                <a:sysClr val="windowText" lastClr="000000"/>
              </a:solidFill>
            </a:rPr>
            <a:t>diagnostic validation</a:t>
          </a:r>
          <a:endParaRPr lang="en-US" dirty="0">
            <a:solidFill>
              <a:sysClr val="windowText" lastClr="000000"/>
            </a:solidFill>
          </a:endParaRPr>
        </a:p>
      </dgm:t>
    </dgm:pt>
    <dgm:pt modelId="{27D93F8D-54C4-4E8B-9C6E-195689E3AF2A}" type="parTrans" cxnId="{0A265129-DC91-481E-A3DE-95F0FC7E3FF2}">
      <dgm:prSet/>
      <dgm:spPr/>
      <dgm:t>
        <a:bodyPr/>
        <a:lstStyle/>
        <a:p>
          <a:endParaRPr lang="en-US"/>
        </a:p>
      </dgm:t>
    </dgm:pt>
    <dgm:pt modelId="{2F126C38-5213-4841-B216-48649BB27EE9}" type="sibTrans" cxnId="{0A265129-DC91-481E-A3DE-95F0FC7E3FF2}">
      <dgm:prSet/>
      <dgm:spPr/>
      <dgm:t>
        <a:bodyPr/>
        <a:lstStyle/>
        <a:p>
          <a:endParaRPr lang="en-US"/>
        </a:p>
      </dgm:t>
    </dgm:pt>
    <dgm:pt modelId="{384DBAD6-57A7-449A-9AA1-D3202C5D315E}">
      <dgm:prSet/>
      <dgm:spPr/>
      <dgm:t>
        <a:bodyPr/>
        <a:lstStyle/>
        <a:p>
          <a:r>
            <a:rPr lang="en-US" dirty="0">
              <a:solidFill>
                <a:srgbClr val="0000FF"/>
              </a:solidFill>
            </a:rPr>
            <a:t>parallel groups</a:t>
          </a:r>
        </a:p>
      </dgm:t>
    </dgm:pt>
    <dgm:pt modelId="{666247CA-165C-4D3D-B326-5760BACBABFF}" type="parTrans" cxnId="{5BAA45AE-725C-4B0B-8194-F540CA0CF03F}">
      <dgm:prSet/>
      <dgm:spPr/>
      <dgm:t>
        <a:bodyPr/>
        <a:lstStyle/>
        <a:p>
          <a:endParaRPr lang="en-US"/>
        </a:p>
      </dgm:t>
    </dgm:pt>
    <dgm:pt modelId="{5A959842-B5AC-413E-9CFE-A53644FAA366}" type="sibTrans" cxnId="{5BAA45AE-725C-4B0B-8194-F540CA0CF03F}">
      <dgm:prSet/>
      <dgm:spPr/>
      <dgm:t>
        <a:bodyPr/>
        <a:lstStyle/>
        <a:p>
          <a:endParaRPr lang="en-US"/>
        </a:p>
      </dgm:t>
    </dgm:pt>
    <dgm:pt modelId="{5FB10BB2-080D-42CD-9869-1DEF0F7C8F8D}">
      <dgm:prSet/>
      <dgm:spPr/>
      <dgm:t>
        <a:bodyPr/>
        <a:lstStyle/>
        <a:p>
          <a:r>
            <a:rPr lang="en-US" b="0" dirty="0">
              <a:solidFill>
                <a:srgbClr val="0000FF"/>
              </a:solidFill>
            </a:rPr>
            <a:t>crossover</a:t>
          </a:r>
        </a:p>
      </dgm:t>
    </dgm:pt>
    <dgm:pt modelId="{C11C654B-5C04-4118-8E6A-653D8853700D}" type="parTrans" cxnId="{33CE539C-E687-4164-8178-08D6395C159D}">
      <dgm:prSet/>
      <dgm:spPr/>
      <dgm:t>
        <a:bodyPr/>
        <a:lstStyle/>
        <a:p>
          <a:endParaRPr lang="en-US"/>
        </a:p>
      </dgm:t>
    </dgm:pt>
    <dgm:pt modelId="{1A318263-4ADC-4229-826C-4BF4B9939EFE}" type="sibTrans" cxnId="{33CE539C-E687-4164-8178-08D6395C159D}">
      <dgm:prSet/>
      <dgm:spPr/>
      <dgm:t>
        <a:bodyPr/>
        <a:lstStyle/>
        <a:p>
          <a:endParaRPr lang="en-US"/>
        </a:p>
      </dgm:t>
    </dgm:pt>
    <dgm:pt modelId="{0C06FDFC-2955-4825-B1D2-EEAC8756BC25}">
      <dgm:prSet/>
      <dgm:spPr/>
      <dgm:t>
        <a:bodyPr/>
        <a:lstStyle/>
        <a:p>
          <a:r>
            <a:rPr lang="en-US">
              <a:solidFill>
                <a:sysClr val="windowText" lastClr="000000"/>
              </a:solidFill>
            </a:rPr>
            <a:t>parallel groups</a:t>
          </a:r>
        </a:p>
      </dgm:t>
    </dgm:pt>
    <dgm:pt modelId="{565B3601-8C8E-4F81-AE1F-A250F38F3C93}" type="parTrans" cxnId="{F22B23D9-95B2-40AB-B11B-C0B50B74263C}">
      <dgm:prSet/>
      <dgm:spPr/>
      <dgm:t>
        <a:bodyPr/>
        <a:lstStyle/>
        <a:p>
          <a:endParaRPr lang="en-US"/>
        </a:p>
      </dgm:t>
    </dgm:pt>
    <dgm:pt modelId="{AD1D45B2-4264-4752-83D9-2CB2244C2FE1}" type="sibTrans" cxnId="{F22B23D9-95B2-40AB-B11B-C0B50B74263C}">
      <dgm:prSet/>
      <dgm:spPr/>
      <dgm:t>
        <a:bodyPr/>
        <a:lstStyle/>
        <a:p>
          <a:endParaRPr lang="en-US"/>
        </a:p>
      </dgm:t>
    </dgm:pt>
    <dgm:pt modelId="{32D708FC-524C-4CD2-AB33-7291F1A06E17}">
      <dgm:prSet/>
      <dgm:spPr/>
      <dgm:t>
        <a:bodyPr/>
        <a:lstStyle/>
        <a:p>
          <a:r>
            <a:rPr lang="en-US" b="0">
              <a:solidFill>
                <a:sysClr val="windowText" lastClr="000000"/>
              </a:solidFill>
            </a:rPr>
            <a:t>before-afte</a:t>
          </a:r>
          <a:r>
            <a:rPr lang="en-US">
              <a:solidFill>
                <a:sysClr val="windowText" lastClr="000000"/>
              </a:solidFill>
            </a:rPr>
            <a:t>r</a:t>
          </a:r>
        </a:p>
      </dgm:t>
    </dgm:pt>
    <dgm:pt modelId="{5118F010-C140-4CED-A962-041948FF575E}" type="parTrans" cxnId="{811B6738-DEAE-42AA-9C9F-E7695ECF4374}">
      <dgm:prSet/>
      <dgm:spPr/>
      <dgm:t>
        <a:bodyPr/>
        <a:lstStyle/>
        <a:p>
          <a:endParaRPr lang="en-US"/>
        </a:p>
      </dgm:t>
    </dgm:pt>
    <dgm:pt modelId="{631BF9BF-80B2-467F-B5DA-09E134F8112D}" type="sibTrans" cxnId="{811B6738-DEAE-42AA-9C9F-E7695ECF4374}">
      <dgm:prSet/>
      <dgm:spPr/>
      <dgm:t>
        <a:bodyPr/>
        <a:lstStyle/>
        <a:p>
          <a:endParaRPr lang="en-US"/>
        </a:p>
      </dgm:t>
    </dgm:pt>
    <dgm:pt modelId="{0C2592D7-A40E-4A32-8B02-2428BDBE5BC4}">
      <dgm:prSet/>
      <dgm:spPr/>
      <dgm:t>
        <a:bodyPr/>
        <a:lstStyle/>
        <a:p>
          <a:r>
            <a:rPr lang="en-US" b="0" dirty="0" smtClean="0">
              <a:solidFill>
                <a:schemeClr val="tx1"/>
              </a:solidFill>
            </a:rPr>
            <a:t>historical controls</a:t>
          </a:r>
          <a:endParaRPr lang="en-US" b="0" dirty="0">
            <a:solidFill>
              <a:schemeClr val="tx1"/>
            </a:solidFill>
          </a:endParaRPr>
        </a:p>
      </dgm:t>
    </dgm:pt>
    <dgm:pt modelId="{EAC6CC92-58D8-404C-9AA8-947CADE21515}" type="parTrans" cxnId="{A1FD53E2-B968-43ED-A3E5-0DC68B148E6A}">
      <dgm:prSet/>
      <dgm:spPr/>
      <dgm:t>
        <a:bodyPr/>
        <a:lstStyle/>
        <a:p>
          <a:endParaRPr lang="en-US"/>
        </a:p>
      </dgm:t>
    </dgm:pt>
    <dgm:pt modelId="{03515E4D-57FB-4F63-8FBA-FC91150C8FA7}" type="sibTrans" cxnId="{A1FD53E2-B968-43ED-A3E5-0DC68B148E6A}">
      <dgm:prSet/>
      <dgm:spPr/>
      <dgm:t>
        <a:bodyPr/>
        <a:lstStyle/>
        <a:p>
          <a:endParaRPr lang="en-US"/>
        </a:p>
      </dgm:t>
    </dgm:pt>
    <dgm:pt modelId="{D631207D-ACD0-4D94-ACC6-B6C779CEFA68}" type="pres">
      <dgm:prSet presAssocID="{3C9C52E7-6ADE-4201-84A8-D1C0FFECFB68}" presName="hierChild1" presStyleCnt="0">
        <dgm:presLayoutVars>
          <dgm:orgChart val="1"/>
          <dgm:chPref val="1"/>
          <dgm:dir/>
          <dgm:animOne val="branch"/>
          <dgm:animLvl val="lvl"/>
          <dgm:resizeHandles/>
        </dgm:presLayoutVars>
      </dgm:prSet>
      <dgm:spPr/>
      <dgm:t>
        <a:bodyPr/>
        <a:lstStyle/>
        <a:p>
          <a:endParaRPr lang="en-US"/>
        </a:p>
      </dgm:t>
    </dgm:pt>
    <dgm:pt modelId="{6E2BFAF4-A0AC-4D01-8FC7-B4B3BE1EC295}" type="pres">
      <dgm:prSet presAssocID="{88B379A3-5C5C-47A3-9E7F-903AE7E817BC}" presName="hierRoot1" presStyleCnt="0">
        <dgm:presLayoutVars>
          <dgm:hierBranch/>
        </dgm:presLayoutVars>
      </dgm:prSet>
      <dgm:spPr/>
    </dgm:pt>
    <dgm:pt modelId="{F6B1FDB3-4DEF-48B8-ACDD-43AE1BD7B3E5}" type="pres">
      <dgm:prSet presAssocID="{88B379A3-5C5C-47A3-9E7F-903AE7E817BC}" presName="rootComposite1" presStyleCnt="0"/>
      <dgm:spPr/>
    </dgm:pt>
    <dgm:pt modelId="{61AC1AC0-82D8-40A8-87B0-003FF3C0589E}" type="pres">
      <dgm:prSet presAssocID="{88B379A3-5C5C-47A3-9E7F-903AE7E817BC}" presName="rootText1" presStyleLbl="node0" presStyleIdx="0" presStyleCnt="1" custLinFactNeighborX="-323" custLinFactNeighborY="-14278">
        <dgm:presLayoutVars>
          <dgm:chPref val="3"/>
        </dgm:presLayoutVars>
      </dgm:prSet>
      <dgm:spPr/>
      <dgm:t>
        <a:bodyPr/>
        <a:lstStyle/>
        <a:p>
          <a:endParaRPr lang="en-US"/>
        </a:p>
      </dgm:t>
    </dgm:pt>
    <dgm:pt modelId="{A978C448-FCBB-48C5-BD78-D7EDD3B06216}" type="pres">
      <dgm:prSet presAssocID="{88B379A3-5C5C-47A3-9E7F-903AE7E817BC}" presName="rootConnector1" presStyleLbl="node1" presStyleIdx="0" presStyleCnt="0"/>
      <dgm:spPr/>
      <dgm:t>
        <a:bodyPr/>
        <a:lstStyle/>
        <a:p>
          <a:endParaRPr lang="en-US"/>
        </a:p>
      </dgm:t>
    </dgm:pt>
    <dgm:pt modelId="{BF9265CB-79D6-4E4B-9847-8F5290B5CE2F}" type="pres">
      <dgm:prSet presAssocID="{88B379A3-5C5C-47A3-9E7F-903AE7E817BC}" presName="hierChild2" presStyleCnt="0"/>
      <dgm:spPr/>
    </dgm:pt>
    <dgm:pt modelId="{C7F24483-6501-439B-A1C1-0C197BCC7977}" type="pres">
      <dgm:prSet presAssocID="{0FEDD881-2DB0-4B89-8B5C-28B955B461B2}" presName="Name35" presStyleLbl="parChTrans1D2" presStyleIdx="0" presStyleCnt="2"/>
      <dgm:spPr/>
      <dgm:t>
        <a:bodyPr/>
        <a:lstStyle/>
        <a:p>
          <a:endParaRPr lang="en-US"/>
        </a:p>
      </dgm:t>
    </dgm:pt>
    <dgm:pt modelId="{14788A7E-6FAE-4784-BA89-C5115CFBF200}" type="pres">
      <dgm:prSet presAssocID="{6585C4A9-D984-4FCF-9AD8-84BA39C44E86}" presName="hierRoot2" presStyleCnt="0">
        <dgm:presLayoutVars>
          <dgm:hierBranch/>
        </dgm:presLayoutVars>
      </dgm:prSet>
      <dgm:spPr/>
    </dgm:pt>
    <dgm:pt modelId="{F8F02A74-CEBF-4305-B8AA-2D87EB1C1267}" type="pres">
      <dgm:prSet presAssocID="{6585C4A9-D984-4FCF-9AD8-84BA39C44E86}" presName="rootComposite" presStyleCnt="0"/>
      <dgm:spPr/>
    </dgm:pt>
    <dgm:pt modelId="{95F90BCA-7617-4DCD-80E7-C958A1FCAC39}" type="pres">
      <dgm:prSet presAssocID="{6585C4A9-D984-4FCF-9AD8-84BA39C44E86}" presName="rootText" presStyleLbl="node2" presStyleIdx="0" presStyleCnt="2">
        <dgm:presLayoutVars>
          <dgm:chPref val="3"/>
        </dgm:presLayoutVars>
      </dgm:prSet>
      <dgm:spPr/>
      <dgm:t>
        <a:bodyPr/>
        <a:lstStyle/>
        <a:p>
          <a:endParaRPr lang="en-US"/>
        </a:p>
      </dgm:t>
    </dgm:pt>
    <dgm:pt modelId="{5DF69143-F669-4197-8CBB-38CF5AF4B785}" type="pres">
      <dgm:prSet presAssocID="{6585C4A9-D984-4FCF-9AD8-84BA39C44E86}" presName="rootConnector" presStyleLbl="node2" presStyleIdx="0" presStyleCnt="2"/>
      <dgm:spPr/>
      <dgm:t>
        <a:bodyPr/>
        <a:lstStyle/>
        <a:p>
          <a:endParaRPr lang="en-US"/>
        </a:p>
      </dgm:t>
    </dgm:pt>
    <dgm:pt modelId="{3E823EF2-42B2-4AB4-A04C-4640F4AE7EDD}" type="pres">
      <dgm:prSet presAssocID="{6585C4A9-D984-4FCF-9AD8-84BA39C44E86}" presName="hierChild4" presStyleCnt="0"/>
      <dgm:spPr/>
    </dgm:pt>
    <dgm:pt modelId="{77A0FC9C-48E2-4C64-9717-9B405D260583}" type="pres">
      <dgm:prSet presAssocID="{E52E1D63-8CAA-4532-9721-B550DB514D02}" presName="Name35" presStyleLbl="parChTrans1D3" presStyleIdx="0" presStyleCnt="6"/>
      <dgm:spPr/>
      <dgm:t>
        <a:bodyPr/>
        <a:lstStyle/>
        <a:p>
          <a:endParaRPr lang="en-US"/>
        </a:p>
      </dgm:t>
    </dgm:pt>
    <dgm:pt modelId="{772FAAE5-1F16-49E3-AE64-A7A7A3677BFE}" type="pres">
      <dgm:prSet presAssocID="{F695A498-5716-4232-ABF8-B31E0477A1A9}" presName="hierRoot2" presStyleCnt="0">
        <dgm:presLayoutVars>
          <dgm:hierBranch val="init"/>
        </dgm:presLayoutVars>
      </dgm:prSet>
      <dgm:spPr/>
    </dgm:pt>
    <dgm:pt modelId="{D096673D-8910-425E-BFBC-055DAE929826}" type="pres">
      <dgm:prSet presAssocID="{F695A498-5716-4232-ABF8-B31E0477A1A9}" presName="rootComposite" presStyleCnt="0"/>
      <dgm:spPr/>
    </dgm:pt>
    <dgm:pt modelId="{E400DF5A-4E96-4DFD-B0D5-ABF0F12C91ED}" type="pres">
      <dgm:prSet presAssocID="{F695A498-5716-4232-ABF8-B31E0477A1A9}" presName="rootText" presStyleLbl="node3" presStyleIdx="0" presStyleCnt="5">
        <dgm:presLayoutVars>
          <dgm:chPref val="3"/>
        </dgm:presLayoutVars>
      </dgm:prSet>
      <dgm:spPr/>
      <dgm:t>
        <a:bodyPr/>
        <a:lstStyle/>
        <a:p>
          <a:endParaRPr lang="en-US"/>
        </a:p>
      </dgm:t>
    </dgm:pt>
    <dgm:pt modelId="{B693AA45-39E4-43C7-9AF1-772634682AE0}" type="pres">
      <dgm:prSet presAssocID="{F695A498-5716-4232-ABF8-B31E0477A1A9}" presName="rootConnector" presStyleLbl="node3" presStyleIdx="0" presStyleCnt="5"/>
      <dgm:spPr/>
      <dgm:t>
        <a:bodyPr/>
        <a:lstStyle/>
        <a:p>
          <a:endParaRPr lang="en-US"/>
        </a:p>
      </dgm:t>
    </dgm:pt>
    <dgm:pt modelId="{C19DEE10-E67C-4BCF-BA2F-6BD8980D8750}" type="pres">
      <dgm:prSet presAssocID="{F695A498-5716-4232-ABF8-B31E0477A1A9}" presName="hierChild4" presStyleCnt="0"/>
      <dgm:spPr/>
    </dgm:pt>
    <dgm:pt modelId="{F3BDC0D3-2E8E-4AF4-8DE4-0BA4D07DF03B}" type="pres">
      <dgm:prSet presAssocID="{666247CA-165C-4D3D-B326-5760BACBABFF}" presName="Name37" presStyleLbl="parChTrans1D4" presStyleIdx="0" presStyleCnt="5"/>
      <dgm:spPr/>
      <dgm:t>
        <a:bodyPr/>
        <a:lstStyle/>
        <a:p>
          <a:endParaRPr lang="en-US"/>
        </a:p>
      </dgm:t>
    </dgm:pt>
    <dgm:pt modelId="{D7759F43-0287-4EAB-8E05-BDC4FED46BF2}" type="pres">
      <dgm:prSet presAssocID="{384DBAD6-57A7-449A-9AA1-D3202C5D315E}" presName="hierRoot2" presStyleCnt="0">
        <dgm:presLayoutVars>
          <dgm:hierBranch val="init"/>
        </dgm:presLayoutVars>
      </dgm:prSet>
      <dgm:spPr/>
    </dgm:pt>
    <dgm:pt modelId="{3ECEE8F9-4133-47AB-AE4A-568C6C694663}" type="pres">
      <dgm:prSet presAssocID="{384DBAD6-57A7-449A-9AA1-D3202C5D315E}" presName="rootComposite" presStyleCnt="0"/>
      <dgm:spPr/>
    </dgm:pt>
    <dgm:pt modelId="{7739B508-2475-49D4-9241-4E21B37296D0}" type="pres">
      <dgm:prSet presAssocID="{384DBAD6-57A7-449A-9AA1-D3202C5D315E}" presName="rootText" presStyleLbl="node4" presStyleIdx="0" presStyleCnt="5" custLinFactNeighborX="-3499" custLinFactNeighborY="1757">
        <dgm:presLayoutVars>
          <dgm:chPref val="3"/>
        </dgm:presLayoutVars>
      </dgm:prSet>
      <dgm:spPr/>
      <dgm:t>
        <a:bodyPr/>
        <a:lstStyle/>
        <a:p>
          <a:endParaRPr lang="en-US"/>
        </a:p>
      </dgm:t>
    </dgm:pt>
    <dgm:pt modelId="{033AC215-8C61-4096-B2D7-C7014F620754}" type="pres">
      <dgm:prSet presAssocID="{384DBAD6-57A7-449A-9AA1-D3202C5D315E}" presName="rootConnector" presStyleLbl="node4" presStyleIdx="0" presStyleCnt="5"/>
      <dgm:spPr/>
      <dgm:t>
        <a:bodyPr/>
        <a:lstStyle/>
        <a:p>
          <a:endParaRPr lang="en-US"/>
        </a:p>
      </dgm:t>
    </dgm:pt>
    <dgm:pt modelId="{BE56A8D3-3204-4DAE-B8E4-EB352FC9BA3D}" type="pres">
      <dgm:prSet presAssocID="{384DBAD6-57A7-449A-9AA1-D3202C5D315E}" presName="hierChild4" presStyleCnt="0"/>
      <dgm:spPr/>
    </dgm:pt>
    <dgm:pt modelId="{94AF84BE-41B2-4D7A-AA72-1DCBB3D3D7DC}" type="pres">
      <dgm:prSet presAssocID="{384DBAD6-57A7-449A-9AA1-D3202C5D315E}" presName="hierChild5" presStyleCnt="0"/>
      <dgm:spPr/>
    </dgm:pt>
    <dgm:pt modelId="{AF89DE81-D16A-408C-8861-B930A45F8BE8}" type="pres">
      <dgm:prSet presAssocID="{C11C654B-5C04-4118-8E6A-653D8853700D}" presName="Name37" presStyleLbl="parChTrans1D4" presStyleIdx="1" presStyleCnt="5"/>
      <dgm:spPr/>
      <dgm:t>
        <a:bodyPr/>
        <a:lstStyle/>
        <a:p>
          <a:endParaRPr lang="en-US"/>
        </a:p>
      </dgm:t>
    </dgm:pt>
    <dgm:pt modelId="{5FC1FE55-E912-415E-9E91-408A4328BB7F}" type="pres">
      <dgm:prSet presAssocID="{5FB10BB2-080D-42CD-9869-1DEF0F7C8F8D}" presName="hierRoot2" presStyleCnt="0">
        <dgm:presLayoutVars>
          <dgm:hierBranch val="init"/>
        </dgm:presLayoutVars>
      </dgm:prSet>
      <dgm:spPr/>
    </dgm:pt>
    <dgm:pt modelId="{CF536D8E-D85B-4E86-9365-DAE8F2E0C16B}" type="pres">
      <dgm:prSet presAssocID="{5FB10BB2-080D-42CD-9869-1DEF0F7C8F8D}" presName="rootComposite" presStyleCnt="0"/>
      <dgm:spPr/>
    </dgm:pt>
    <dgm:pt modelId="{7B86B4B2-ECDF-4C0D-A2EE-01E48AB9DD32}" type="pres">
      <dgm:prSet presAssocID="{5FB10BB2-080D-42CD-9869-1DEF0F7C8F8D}" presName="rootText" presStyleLbl="node4" presStyleIdx="1" presStyleCnt="5">
        <dgm:presLayoutVars>
          <dgm:chPref val="3"/>
        </dgm:presLayoutVars>
      </dgm:prSet>
      <dgm:spPr/>
      <dgm:t>
        <a:bodyPr/>
        <a:lstStyle/>
        <a:p>
          <a:endParaRPr lang="en-US"/>
        </a:p>
      </dgm:t>
    </dgm:pt>
    <dgm:pt modelId="{540B933E-263C-45A8-B149-F27E60826283}" type="pres">
      <dgm:prSet presAssocID="{5FB10BB2-080D-42CD-9869-1DEF0F7C8F8D}" presName="rootConnector" presStyleLbl="node4" presStyleIdx="1" presStyleCnt="5"/>
      <dgm:spPr/>
      <dgm:t>
        <a:bodyPr/>
        <a:lstStyle/>
        <a:p>
          <a:endParaRPr lang="en-US"/>
        </a:p>
      </dgm:t>
    </dgm:pt>
    <dgm:pt modelId="{14BA7EBC-3095-426B-8980-F4AC6D5E52C9}" type="pres">
      <dgm:prSet presAssocID="{5FB10BB2-080D-42CD-9869-1DEF0F7C8F8D}" presName="hierChild4" presStyleCnt="0"/>
      <dgm:spPr/>
    </dgm:pt>
    <dgm:pt modelId="{31D37B48-7423-4797-8512-E12C2C990894}" type="pres">
      <dgm:prSet presAssocID="{5FB10BB2-080D-42CD-9869-1DEF0F7C8F8D}" presName="hierChild5" presStyleCnt="0"/>
      <dgm:spPr/>
    </dgm:pt>
    <dgm:pt modelId="{62D31D9C-3613-41DB-B30B-8E1174710281}" type="pres">
      <dgm:prSet presAssocID="{F695A498-5716-4232-ABF8-B31E0477A1A9}" presName="hierChild5" presStyleCnt="0"/>
      <dgm:spPr/>
    </dgm:pt>
    <dgm:pt modelId="{C24FC5BC-A749-498F-B5FC-7D38594A8886}" type="pres">
      <dgm:prSet presAssocID="{88D25823-042F-469C-89DF-8C0A85B7707E}" presName="Name35" presStyleLbl="parChTrans1D3" presStyleIdx="1" presStyleCnt="6"/>
      <dgm:spPr/>
      <dgm:t>
        <a:bodyPr/>
        <a:lstStyle/>
        <a:p>
          <a:endParaRPr lang="en-US"/>
        </a:p>
      </dgm:t>
    </dgm:pt>
    <dgm:pt modelId="{90E03462-F9EB-460E-AAAB-31D2E1A4D852}" type="pres">
      <dgm:prSet presAssocID="{18BD68FC-C28B-4CC1-BFC2-351AF4BC16E2}" presName="hierRoot2" presStyleCnt="0">
        <dgm:presLayoutVars>
          <dgm:hierBranch val="init"/>
        </dgm:presLayoutVars>
      </dgm:prSet>
      <dgm:spPr/>
    </dgm:pt>
    <dgm:pt modelId="{D50F8E3B-1365-4694-A15F-0D795B28299D}" type="pres">
      <dgm:prSet presAssocID="{18BD68FC-C28B-4CC1-BFC2-351AF4BC16E2}" presName="rootComposite" presStyleCnt="0"/>
      <dgm:spPr/>
    </dgm:pt>
    <dgm:pt modelId="{D36A6854-CB6A-48FE-B1F1-A63968A91674}" type="pres">
      <dgm:prSet presAssocID="{18BD68FC-C28B-4CC1-BFC2-351AF4BC16E2}" presName="rootText" presStyleLbl="node3" presStyleIdx="1" presStyleCnt="5">
        <dgm:presLayoutVars>
          <dgm:chPref val="3"/>
        </dgm:presLayoutVars>
      </dgm:prSet>
      <dgm:spPr/>
      <dgm:t>
        <a:bodyPr/>
        <a:lstStyle/>
        <a:p>
          <a:endParaRPr lang="en-US"/>
        </a:p>
      </dgm:t>
    </dgm:pt>
    <dgm:pt modelId="{24B616D7-8FC5-44DE-ACA3-7996C7801236}" type="pres">
      <dgm:prSet presAssocID="{18BD68FC-C28B-4CC1-BFC2-351AF4BC16E2}" presName="rootConnector" presStyleLbl="node3" presStyleIdx="1" presStyleCnt="5"/>
      <dgm:spPr/>
      <dgm:t>
        <a:bodyPr/>
        <a:lstStyle/>
        <a:p>
          <a:endParaRPr lang="en-US"/>
        </a:p>
      </dgm:t>
    </dgm:pt>
    <dgm:pt modelId="{9C1BEF51-CE08-4CDD-A5AA-2B1189131A62}" type="pres">
      <dgm:prSet presAssocID="{18BD68FC-C28B-4CC1-BFC2-351AF4BC16E2}" presName="hierChild4" presStyleCnt="0"/>
      <dgm:spPr/>
    </dgm:pt>
    <dgm:pt modelId="{A44DEC5F-F4E1-4C9B-AA61-BCF612398720}" type="pres">
      <dgm:prSet presAssocID="{565B3601-8C8E-4F81-AE1F-A250F38F3C93}" presName="Name37" presStyleLbl="parChTrans1D4" presStyleIdx="2" presStyleCnt="5"/>
      <dgm:spPr/>
      <dgm:t>
        <a:bodyPr/>
        <a:lstStyle/>
        <a:p>
          <a:endParaRPr lang="en-US"/>
        </a:p>
      </dgm:t>
    </dgm:pt>
    <dgm:pt modelId="{8E5F41EF-049A-43E6-BBE0-7BAE61BFA737}" type="pres">
      <dgm:prSet presAssocID="{0C06FDFC-2955-4825-B1D2-EEAC8756BC25}" presName="hierRoot2" presStyleCnt="0">
        <dgm:presLayoutVars>
          <dgm:hierBranch val="init"/>
        </dgm:presLayoutVars>
      </dgm:prSet>
      <dgm:spPr/>
    </dgm:pt>
    <dgm:pt modelId="{60BD6284-7DB1-4D69-8EA3-1ED678094FF8}" type="pres">
      <dgm:prSet presAssocID="{0C06FDFC-2955-4825-B1D2-EEAC8756BC25}" presName="rootComposite" presStyleCnt="0"/>
      <dgm:spPr/>
    </dgm:pt>
    <dgm:pt modelId="{0F0EE8E9-A412-4C04-BD6E-3C1A4377D3F2}" type="pres">
      <dgm:prSet presAssocID="{0C06FDFC-2955-4825-B1D2-EEAC8756BC25}" presName="rootText" presStyleLbl="node4" presStyleIdx="2" presStyleCnt="5">
        <dgm:presLayoutVars>
          <dgm:chPref val="3"/>
        </dgm:presLayoutVars>
      </dgm:prSet>
      <dgm:spPr/>
      <dgm:t>
        <a:bodyPr/>
        <a:lstStyle/>
        <a:p>
          <a:endParaRPr lang="en-US"/>
        </a:p>
      </dgm:t>
    </dgm:pt>
    <dgm:pt modelId="{6632208E-D803-4521-98B6-8BDE57302772}" type="pres">
      <dgm:prSet presAssocID="{0C06FDFC-2955-4825-B1D2-EEAC8756BC25}" presName="rootConnector" presStyleLbl="node4" presStyleIdx="2" presStyleCnt="5"/>
      <dgm:spPr/>
      <dgm:t>
        <a:bodyPr/>
        <a:lstStyle/>
        <a:p>
          <a:endParaRPr lang="en-US"/>
        </a:p>
      </dgm:t>
    </dgm:pt>
    <dgm:pt modelId="{AFF8B0A9-5339-4E0D-B958-DB638D40E8B7}" type="pres">
      <dgm:prSet presAssocID="{0C06FDFC-2955-4825-B1D2-EEAC8756BC25}" presName="hierChild4" presStyleCnt="0"/>
      <dgm:spPr/>
    </dgm:pt>
    <dgm:pt modelId="{643C5882-61CF-4818-BC39-ED475631BC9C}" type="pres">
      <dgm:prSet presAssocID="{0C06FDFC-2955-4825-B1D2-EEAC8756BC25}" presName="hierChild5" presStyleCnt="0"/>
      <dgm:spPr/>
    </dgm:pt>
    <dgm:pt modelId="{37479227-A383-4B5A-9902-6B627833BB30}" type="pres">
      <dgm:prSet presAssocID="{5118F010-C140-4CED-A962-041948FF575E}" presName="Name37" presStyleLbl="parChTrans1D4" presStyleIdx="3" presStyleCnt="5"/>
      <dgm:spPr/>
      <dgm:t>
        <a:bodyPr/>
        <a:lstStyle/>
        <a:p>
          <a:endParaRPr lang="en-US"/>
        </a:p>
      </dgm:t>
    </dgm:pt>
    <dgm:pt modelId="{94A160C3-C0F7-45FC-8296-3EF04EEBEBD6}" type="pres">
      <dgm:prSet presAssocID="{32D708FC-524C-4CD2-AB33-7291F1A06E17}" presName="hierRoot2" presStyleCnt="0">
        <dgm:presLayoutVars>
          <dgm:hierBranch val="init"/>
        </dgm:presLayoutVars>
      </dgm:prSet>
      <dgm:spPr/>
    </dgm:pt>
    <dgm:pt modelId="{2ED804E1-4987-4C9D-A0F1-117A03CEE0A9}" type="pres">
      <dgm:prSet presAssocID="{32D708FC-524C-4CD2-AB33-7291F1A06E17}" presName="rootComposite" presStyleCnt="0"/>
      <dgm:spPr/>
    </dgm:pt>
    <dgm:pt modelId="{0D461410-D450-4A71-B872-CCD4AE934459}" type="pres">
      <dgm:prSet presAssocID="{32D708FC-524C-4CD2-AB33-7291F1A06E17}" presName="rootText" presStyleLbl="node4" presStyleIdx="3" presStyleCnt="5" custLinFactNeighborX="-1976" custLinFactNeighborY="84986">
        <dgm:presLayoutVars>
          <dgm:chPref val="3"/>
        </dgm:presLayoutVars>
      </dgm:prSet>
      <dgm:spPr/>
      <dgm:t>
        <a:bodyPr/>
        <a:lstStyle/>
        <a:p>
          <a:endParaRPr lang="en-US"/>
        </a:p>
      </dgm:t>
    </dgm:pt>
    <dgm:pt modelId="{419249D5-6C1F-49AA-910B-A06B380AFA48}" type="pres">
      <dgm:prSet presAssocID="{32D708FC-524C-4CD2-AB33-7291F1A06E17}" presName="rootConnector" presStyleLbl="node4" presStyleIdx="3" presStyleCnt="5"/>
      <dgm:spPr/>
      <dgm:t>
        <a:bodyPr/>
        <a:lstStyle/>
        <a:p>
          <a:endParaRPr lang="en-US"/>
        </a:p>
      </dgm:t>
    </dgm:pt>
    <dgm:pt modelId="{C15B2E73-6B0B-4D31-A705-52077267A2ED}" type="pres">
      <dgm:prSet presAssocID="{32D708FC-524C-4CD2-AB33-7291F1A06E17}" presName="hierChild4" presStyleCnt="0"/>
      <dgm:spPr/>
    </dgm:pt>
    <dgm:pt modelId="{F1911C27-F91A-407E-A2D6-2386B8E493AB}" type="pres">
      <dgm:prSet presAssocID="{32D708FC-524C-4CD2-AB33-7291F1A06E17}" presName="hierChild5" presStyleCnt="0"/>
      <dgm:spPr/>
    </dgm:pt>
    <dgm:pt modelId="{056D2073-0B41-4652-ADF2-CD9B02C08CD1}" type="pres">
      <dgm:prSet presAssocID="{EAC6CC92-58D8-404C-9AA8-947CADE21515}" presName="Name37" presStyleLbl="parChTrans1D4" presStyleIdx="4" presStyleCnt="5"/>
      <dgm:spPr/>
      <dgm:t>
        <a:bodyPr/>
        <a:lstStyle/>
        <a:p>
          <a:endParaRPr lang="en-US"/>
        </a:p>
      </dgm:t>
    </dgm:pt>
    <dgm:pt modelId="{54061AC5-FE4F-4417-8FAE-E383A6BDF5EF}" type="pres">
      <dgm:prSet presAssocID="{0C2592D7-A40E-4A32-8B02-2428BDBE5BC4}" presName="hierRoot2" presStyleCnt="0">
        <dgm:presLayoutVars>
          <dgm:hierBranch val="init"/>
        </dgm:presLayoutVars>
      </dgm:prSet>
      <dgm:spPr/>
    </dgm:pt>
    <dgm:pt modelId="{FFFAB338-943A-46B6-8026-60035D77CBE8}" type="pres">
      <dgm:prSet presAssocID="{0C2592D7-A40E-4A32-8B02-2428BDBE5BC4}" presName="rootComposite" presStyleCnt="0"/>
      <dgm:spPr/>
    </dgm:pt>
    <dgm:pt modelId="{0CE20E29-454C-43D4-B1DA-7667FD4B3FE3}" type="pres">
      <dgm:prSet presAssocID="{0C2592D7-A40E-4A32-8B02-2428BDBE5BC4}" presName="rootText" presStyleLbl="node4" presStyleIdx="4" presStyleCnt="5" custLinFactY="-69628" custLinFactNeighborX="-1976" custLinFactNeighborY="-100000">
        <dgm:presLayoutVars>
          <dgm:chPref val="3"/>
        </dgm:presLayoutVars>
      </dgm:prSet>
      <dgm:spPr/>
      <dgm:t>
        <a:bodyPr/>
        <a:lstStyle/>
        <a:p>
          <a:endParaRPr lang="en-US"/>
        </a:p>
      </dgm:t>
    </dgm:pt>
    <dgm:pt modelId="{B4D5863E-AD8B-43EA-B90E-52C61EAB08F9}" type="pres">
      <dgm:prSet presAssocID="{0C2592D7-A40E-4A32-8B02-2428BDBE5BC4}" presName="rootConnector" presStyleLbl="node4" presStyleIdx="4" presStyleCnt="5"/>
      <dgm:spPr/>
      <dgm:t>
        <a:bodyPr/>
        <a:lstStyle/>
        <a:p>
          <a:endParaRPr lang="en-US"/>
        </a:p>
      </dgm:t>
    </dgm:pt>
    <dgm:pt modelId="{B0733D44-A522-4B8B-A2F7-AD71CFF1B0E5}" type="pres">
      <dgm:prSet presAssocID="{0C2592D7-A40E-4A32-8B02-2428BDBE5BC4}" presName="hierChild4" presStyleCnt="0"/>
      <dgm:spPr/>
    </dgm:pt>
    <dgm:pt modelId="{CCD4A5E3-EA5A-4BEE-966B-E1F3F02C07E5}" type="pres">
      <dgm:prSet presAssocID="{0C2592D7-A40E-4A32-8B02-2428BDBE5BC4}" presName="hierChild5" presStyleCnt="0"/>
      <dgm:spPr/>
    </dgm:pt>
    <dgm:pt modelId="{9A1F3625-AD24-454D-B2A9-0295507D41BA}" type="pres">
      <dgm:prSet presAssocID="{18BD68FC-C28B-4CC1-BFC2-351AF4BC16E2}" presName="hierChild5" presStyleCnt="0"/>
      <dgm:spPr/>
    </dgm:pt>
    <dgm:pt modelId="{B621E140-5BC4-4776-A853-B806A331E86B}" type="pres">
      <dgm:prSet presAssocID="{6585C4A9-D984-4FCF-9AD8-84BA39C44E86}" presName="hierChild5" presStyleCnt="0"/>
      <dgm:spPr/>
    </dgm:pt>
    <dgm:pt modelId="{6A929DBF-1D9F-4C50-AF3C-7506B618CAD4}" type="pres">
      <dgm:prSet presAssocID="{DA3422D9-F076-4C0D-86EB-F8868169E778}" presName="Name35" presStyleLbl="parChTrans1D2" presStyleIdx="1" presStyleCnt="2"/>
      <dgm:spPr/>
      <dgm:t>
        <a:bodyPr/>
        <a:lstStyle/>
        <a:p>
          <a:endParaRPr lang="en-US"/>
        </a:p>
      </dgm:t>
    </dgm:pt>
    <dgm:pt modelId="{32164ECC-9B78-4BD3-BD30-27676338BE64}" type="pres">
      <dgm:prSet presAssocID="{8018AAEF-41E5-43B1-A369-1116240B59F6}" presName="hierRoot2" presStyleCnt="0">
        <dgm:presLayoutVars>
          <dgm:hierBranch/>
        </dgm:presLayoutVars>
      </dgm:prSet>
      <dgm:spPr/>
    </dgm:pt>
    <dgm:pt modelId="{17D71BA5-3A3A-47EC-BF61-F390CF03D774}" type="pres">
      <dgm:prSet presAssocID="{8018AAEF-41E5-43B1-A369-1116240B59F6}" presName="rootComposite" presStyleCnt="0"/>
      <dgm:spPr/>
    </dgm:pt>
    <dgm:pt modelId="{0F670981-D66A-496B-A119-77142D1A5B16}" type="pres">
      <dgm:prSet presAssocID="{8018AAEF-41E5-43B1-A369-1116240B59F6}" presName="rootText" presStyleLbl="node2" presStyleIdx="1" presStyleCnt="2" custScaleX="114970">
        <dgm:presLayoutVars>
          <dgm:chPref val="3"/>
        </dgm:presLayoutVars>
      </dgm:prSet>
      <dgm:spPr/>
      <dgm:t>
        <a:bodyPr/>
        <a:lstStyle/>
        <a:p>
          <a:endParaRPr lang="en-US"/>
        </a:p>
      </dgm:t>
    </dgm:pt>
    <dgm:pt modelId="{891C5E92-E73F-4747-9C8B-B00623CFD228}" type="pres">
      <dgm:prSet presAssocID="{8018AAEF-41E5-43B1-A369-1116240B59F6}" presName="rootConnector" presStyleLbl="node2" presStyleIdx="1" presStyleCnt="2"/>
      <dgm:spPr/>
      <dgm:t>
        <a:bodyPr/>
        <a:lstStyle/>
        <a:p>
          <a:endParaRPr lang="en-US"/>
        </a:p>
      </dgm:t>
    </dgm:pt>
    <dgm:pt modelId="{04E18E99-1A39-489C-832F-339FCC8E2C9E}" type="pres">
      <dgm:prSet presAssocID="{8018AAEF-41E5-43B1-A369-1116240B59F6}" presName="hierChild4" presStyleCnt="0"/>
      <dgm:spPr/>
    </dgm:pt>
    <dgm:pt modelId="{73F5C8C7-503F-472A-B395-663F67309D4A}" type="pres">
      <dgm:prSet presAssocID="{0666A0D3-8108-4798-864D-6C35B204D27B}" presName="Name35" presStyleLbl="parChTrans1D3" presStyleIdx="2" presStyleCnt="6"/>
      <dgm:spPr/>
      <dgm:t>
        <a:bodyPr/>
        <a:lstStyle/>
        <a:p>
          <a:endParaRPr lang="en-US"/>
        </a:p>
      </dgm:t>
    </dgm:pt>
    <dgm:pt modelId="{EF3D95E5-F473-4204-BFBF-98DBD6588371}" type="pres">
      <dgm:prSet presAssocID="{05E88C62-DB20-4DE7-B3B2-209001BBAA12}" presName="hierRoot2" presStyleCnt="0">
        <dgm:presLayoutVars>
          <dgm:hierBranch/>
        </dgm:presLayoutVars>
      </dgm:prSet>
      <dgm:spPr/>
    </dgm:pt>
    <dgm:pt modelId="{D7717595-3F39-4529-9C34-8DDF1FAF5B5E}" type="pres">
      <dgm:prSet presAssocID="{05E88C62-DB20-4DE7-B3B2-209001BBAA12}" presName="rootComposite" presStyleCnt="0"/>
      <dgm:spPr/>
    </dgm:pt>
    <dgm:pt modelId="{7122E562-BC6C-4592-AD67-2B189039C9D2}" type="pres">
      <dgm:prSet presAssocID="{05E88C62-DB20-4DE7-B3B2-209001BBAA12}" presName="rootText" presStyleLbl="node3" presStyleIdx="2" presStyleCnt="5" custLinFactNeighborX="5959" custLinFactNeighborY="-96623">
        <dgm:presLayoutVars>
          <dgm:chPref val="3"/>
        </dgm:presLayoutVars>
      </dgm:prSet>
      <dgm:spPr/>
      <dgm:t>
        <a:bodyPr/>
        <a:lstStyle/>
        <a:p>
          <a:endParaRPr lang="en-US"/>
        </a:p>
      </dgm:t>
    </dgm:pt>
    <dgm:pt modelId="{67128B87-3675-43BF-B950-D633FA66A599}" type="pres">
      <dgm:prSet presAssocID="{05E88C62-DB20-4DE7-B3B2-209001BBAA12}" presName="rootConnector" presStyleLbl="node3" presStyleIdx="2" presStyleCnt="5"/>
      <dgm:spPr/>
      <dgm:t>
        <a:bodyPr/>
        <a:lstStyle/>
        <a:p>
          <a:endParaRPr lang="en-US"/>
        </a:p>
      </dgm:t>
    </dgm:pt>
    <dgm:pt modelId="{34F0F6DA-8DE5-42CE-A738-295077E9F1D4}" type="pres">
      <dgm:prSet presAssocID="{05E88C62-DB20-4DE7-B3B2-209001BBAA12}" presName="hierChild4" presStyleCnt="0"/>
      <dgm:spPr/>
    </dgm:pt>
    <dgm:pt modelId="{CA110319-8899-4F2C-B8BD-9EF3E7A35684}" type="pres">
      <dgm:prSet presAssocID="{05E88C62-DB20-4DE7-B3B2-209001BBAA12}" presName="hierChild5" presStyleCnt="0"/>
      <dgm:spPr/>
    </dgm:pt>
    <dgm:pt modelId="{B185FB16-F7A0-457A-AF9E-F840A2ACB0D7}" type="pres">
      <dgm:prSet presAssocID="{F5AF57F0-C5FB-4463-82C2-5A794B9C5533}" presName="Name35" presStyleLbl="parChTrans1D3" presStyleIdx="3" presStyleCnt="6"/>
      <dgm:spPr/>
      <dgm:t>
        <a:bodyPr/>
        <a:lstStyle/>
        <a:p>
          <a:endParaRPr lang="en-US"/>
        </a:p>
      </dgm:t>
    </dgm:pt>
    <dgm:pt modelId="{44E474E1-1433-461A-9E9D-F4F729CFC0C8}" type="pres">
      <dgm:prSet presAssocID="{2FD0B17E-829D-48CC-8472-E8BBD45C47A2}" presName="hierRoot2" presStyleCnt="0">
        <dgm:presLayoutVars>
          <dgm:hierBranch val="init"/>
        </dgm:presLayoutVars>
      </dgm:prSet>
      <dgm:spPr/>
    </dgm:pt>
    <dgm:pt modelId="{902FFB04-0D80-44F0-969D-A28FE22D8A0D}" type="pres">
      <dgm:prSet presAssocID="{2FD0B17E-829D-48CC-8472-E8BBD45C47A2}" presName="rootComposite" presStyleCnt="0"/>
      <dgm:spPr/>
    </dgm:pt>
    <dgm:pt modelId="{DAB25F04-0A10-4D18-9826-D666FDAE0700}" type="pres">
      <dgm:prSet presAssocID="{2FD0B17E-829D-48CC-8472-E8BBD45C47A2}" presName="rootText" presStyleLbl="node3" presStyleIdx="3" presStyleCnt="5" custLinFactNeighborX="45" custLinFactNeighborY="-91775">
        <dgm:presLayoutVars>
          <dgm:chPref val="3"/>
        </dgm:presLayoutVars>
      </dgm:prSet>
      <dgm:spPr/>
      <dgm:t>
        <a:bodyPr/>
        <a:lstStyle/>
        <a:p>
          <a:endParaRPr lang="en-US"/>
        </a:p>
      </dgm:t>
    </dgm:pt>
    <dgm:pt modelId="{B42AA450-7B6F-4B75-9C31-53C8EF0A428E}" type="pres">
      <dgm:prSet presAssocID="{2FD0B17E-829D-48CC-8472-E8BBD45C47A2}" presName="rootConnector" presStyleLbl="node3" presStyleIdx="3" presStyleCnt="5"/>
      <dgm:spPr/>
      <dgm:t>
        <a:bodyPr/>
        <a:lstStyle/>
        <a:p>
          <a:endParaRPr lang="en-US"/>
        </a:p>
      </dgm:t>
    </dgm:pt>
    <dgm:pt modelId="{7BDD14D5-59D6-47F6-A11D-72F48A6982EB}" type="pres">
      <dgm:prSet presAssocID="{2FD0B17E-829D-48CC-8472-E8BBD45C47A2}" presName="hierChild4" presStyleCnt="0"/>
      <dgm:spPr/>
    </dgm:pt>
    <dgm:pt modelId="{918FBBF9-AB40-4A23-B239-C549E0BF2B1E}" type="pres">
      <dgm:prSet presAssocID="{2FD0B17E-829D-48CC-8472-E8BBD45C47A2}" presName="hierChild5" presStyleCnt="0"/>
      <dgm:spPr/>
    </dgm:pt>
    <dgm:pt modelId="{80391EF9-AE9A-43EC-9518-1181A807507D}" type="pres">
      <dgm:prSet presAssocID="{F966583C-5F8D-4100-98A2-18A4D761F58F}" presName="Name35" presStyleLbl="parChTrans1D3" presStyleIdx="4" presStyleCnt="6"/>
      <dgm:spPr/>
      <dgm:t>
        <a:bodyPr/>
        <a:lstStyle/>
        <a:p>
          <a:endParaRPr lang="en-US"/>
        </a:p>
      </dgm:t>
    </dgm:pt>
    <dgm:pt modelId="{7B5F817A-022A-406E-B7A1-B50CEED2F1ED}" type="pres">
      <dgm:prSet presAssocID="{1A6C9056-F8A2-4EE3-917A-DD779430EFA6}" presName="hierRoot2" presStyleCnt="0">
        <dgm:presLayoutVars>
          <dgm:hierBranch val="init"/>
        </dgm:presLayoutVars>
      </dgm:prSet>
      <dgm:spPr/>
    </dgm:pt>
    <dgm:pt modelId="{DA561C5B-72FF-43F1-B714-4A9E637A85B9}" type="pres">
      <dgm:prSet presAssocID="{1A6C9056-F8A2-4EE3-917A-DD779430EFA6}" presName="rootComposite" presStyleCnt="0"/>
      <dgm:spPr/>
    </dgm:pt>
    <dgm:pt modelId="{9E35EDDC-5816-4561-89A5-E7487F97479E}" type="pres">
      <dgm:prSet presAssocID="{1A6C9056-F8A2-4EE3-917A-DD779430EFA6}" presName="rootText" presStyleLbl="node3" presStyleIdx="4" presStyleCnt="5" custLinFactNeighborX="-2375" custLinFactNeighborY="-91775">
        <dgm:presLayoutVars>
          <dgm:chPref val="3"/>
        </dgm:presLayoutVars>
      </dgm:prSet>
      <dgm:spPr/>
      <dgm:t>
        <a:bodyPr/>
        <a:lstStyle/>
        <a:p>
          <a:endParaRPr lang="en-US"/>
        </a:p>
      </dgm:t>
    </dgm:pt>
    <dgm:pt modelId="{184D1AD7-FE79-4178-ABE2-92BFB5D939CC}" type="pres">
      <dgm:prSet presAssocID="{1A6C9056-F8A2-4EE3-917A-DD779430EFA6}" presName="rootConnector" presStyleLbl="node3" presStyleIdx="4" presStyleCnt="5"/>
      <dgm:spPr/>
      <dgm:t>
        <a:bodyPr/>
        <a:lstStyle/>
        <a:p>
          <a:endParaRPr lang="en-US"/>
        </a:p>
      </dgm:t>
    </dgm:pt>
    <dgm:pt modelId="{571F9560-1329-484C-B2F9-6EEE2E72D0AE}" type="pres">
      <dgm:prSet presAssocID="{1A6C9056-F8A2-4EE3-917A-DD779430EFA6}" presName="hierChild4" presStyleCnt="0"/>
      <dgm:spPr/>
    </dgm:pt>
    <dgm:pt modelId="{60DEAC8F-9ADE-4958-857F-8DDC84E00984}" type="pres">
      <dgm:prSet presAssocID="{1A6C9056-F8A2-4EE3-917A-DD779430EFA6}" presName="hierChild5" presStyleCnt="0"/>
      <dgm:spPr/>
    </dgm:pt>
    <dgm:pt modelId="{93870425-631E-4CA8-85BF-C04DD45031CB}" type="pres">
      <dgm:prSet presAssocID="{8018AAEF-41E5-43B1-A369-1116240B59F6}" presName="hierChild5" presStyleCnt="0"/>
      <dgm:spPr/>
    </dgm:pt>
    <dgm:pt modelId="{C7ADE017-4607-40DB-802A-6FE7B91FED25}" type="pres">
      <dgm:prSet presAssocID="{27D93F8D-54C4-4E8B-9C6E-195689E3AF2A}" presName="Name111" presStyleLbl="parChTrans1D3" presStyleIdx="5" presStyleCnt="6"/>
      <dgm:spPr/>
      <dgm:t>
        <a:bodyPr/>
        <a:lstStyle/>
        <a:p>
          <a:endParaRPr lang="en-US"/>
        </a:p>
      </dgm:t>
    </dgm:pt>
    <dgm:pt modelId="{8EB2B9B0-09FC-42CF-8DEE-29B15A82682A}" type="pres">
      <dgm:prSet presAssocID="{4B97AE45-331A-40A9-9E87-F2661C57FCAC}" presName="hierRoot3" presStyleCnt="0">
        <dgm:presLayoutVars>
          <dgm:hierBranch val="init"/>
        </dgm:presLayoutVars>
      </dgm:prSet>
      <dgm:spPr/>
    </dgm:pt>
    <dgm:pt modelId="{0511F34C-8092-46F9-AE5F-57BFD0280A56}" type="pres">
      <dgm:prSet presAssocID="{4B97AE45-331A-40A9-9E87-F2661C57FCAC}" presName="rootComposite3" presStyleCnt="0"/>
      <dgm:spPr/>
    </dgm:pt>
    <dgm:pt modelId="{E89ABA17-A2EE-497E-B521-0628A4ED9380}" type="pres">
      <dgm:prSet presAssocID="{4B97AE45-331A-40A9-9E87-F2661C57FCAC}" presName="rootText3" presStyleLbl="asst2" presStyleIdx="0" presStyleCnt="1" custLinFactX="79125" custLinFactY="-5074" custLinFactNeighborX="100000" custLinFactNeighborY="-100000">
        <dgm:presLayoutVars>
          <dgm:chPref val="3"/>
        </dgm:presLayoutVars>
      </dgm:prSet>
      <dgm:spPr/>
      <dgm:t>
        <a:bodyPr/>
        <a:lstStyle/>
        <a:p>
          <a:endParaRPr lang="en-US"/>
        </a:p>
      </dgm:t>
    </dgm:pt>
    <dgm:pt modelId="{B12F0FC5-047F-4EF9-84FA-856B58136521}" type="pres">
      <dgm:prSet presAssocID="{4B97AE45-331A-40A9-9E87-F2661C57FCAC}" presName="rootConnector3" presStyleLbl="asst2" presStyleIdx="0" presStyleCnt="1"/>
      <dgm:spPr/>
      <dgm:t>
        <a:bodyPr/>
        <a:lstStyle/>
        <a:p>
          <a:endParaRPr lang="en-US"/>
        </a:p>
      </dgm:t>
    </dgm:pt>
    <dgm:pt modelId="{6EACB3D6-DD05-4391-877A-865C449C4000}" type="pres">
      <dgm:prSet presAssocID="{4B97AE45-331A-40A9-9E87-F2661C57FCAC}" presName="hierChild6" presStyleCnt="0"/>
      <dgm:spPr/>
    </dgm:pt>
    <dgm:pt modelId="{E27CEA0A-392F-48FA-A843-39ABB581B895}" type="pres">
      <dgm:prSet presAssocID="{4B97AE45-331A-40A9-9E87-F2661C57FCAC}" presName="hierChild7" presStyleCnt="0"/>
      <dgm:spPr/>
    </dgm:pt>
    <dgm:pt modelId="{C4CC8644-C38E-413E-87A6-4B5F708B18FC}" type="pres">
      <dgm:prSet presAssocID="{88B379A3-5C5C-47A3-9E7F-903AE7E817BC}" presName="hierChild3" presStyleCnt="0"/>
      <dgm:spPr/>
    </dgm:pt>
  </dgm:ptLst>
  <dgm:cxnLst>
    <dgm:cxn modelId="{69354F62-A8B5-4AD6-A4A5-E47F0BAE870D}" type="presOf" srcId="{0FEDD881-2DB0-4B89-8B5C-28B955B461B2}" destId="{C7F24483-6501-439B-A1C1-0C197BCC7977}" srcOrd="0" destOrd="0" presId="urn:microsoft.com/office/officeart/2005/8/layout/orgChart1"/>
    <dgm:cxn modelId="{59DB143C-4D56-41C1-AB60-627B306749DF}" type="presOf" srcId="{5FB10BB2-080D-42CD-9869-1DEF0F7C8F8D}" destId="{540B933E-263C-45A8-B149-F27E60826283}" srcOrd="1" destOrd="0" presId="urn:microsoft.com/office/officeart/2005/8/layout/orgChart1"/>
    <dgm:cxn modelId="{D67BD828-C653-4C47-8B6E-489B727329E1}" type="presOf" srcId="{88D25823-042F-469C-89DF-8C0A85B7707E}" destId="{C24FC5BC-A749-498F-B5FC-7D38594A8886}" srcOrd="0" destOrd="0" presId="urn:microsoft.com/office/officeart/2005/8/layout/orgChart1"/>
    <dgm:cxn modelId="{4C5550FB-D77F-48CB-9FAC-295A2B376CE2}" type="presOf" srcId="{27D93F8D-54C4-4E8B-9C6E-195689E3AF2A}" destId="{C7ADE017-4607-40DB-802A-6FE7B91FED25}" srcOrd="0" destOrd="0" presId="urn:microsoft.com/office/officeart/2005/8/layout/orgChart1"/>
    <dgm:cxn modelId="{6A564B1E-8BBF-4150-A7FE-7F0E9E027801}" srcId="{6585C4A9-D984-4FCF-9AD8-84BA39C44E86}" destId="{F695A498-5716-4232-ABF8-B31E0477A1A9}" srcOrd="0" destOrd="0" parTransId="{E52E1D63-8CAA-4532-9721-B550DB514D02}" sibTransId="{3B86527E-E0F9-4F2E-90CF-4DD63C76EE93}"/>
    <dgm:cxn modelId="{C3E43340-9E61-4BF9-A1A2-799AAFAE31DA}" srcId="{8018AAEF-41E5-43B1-A369-1116240B59F6}" destId="{2FD0B17E-829D-48CC-8472-E8BBD45C47A2}" srcOrd="1" destOrd="0" parTransId="{F5AF57F0-C5FB-4463-82C2-5A794B9C5533}" sibTransId="{B0B5A099-E9F9-41A8-B46C-E65BF66E6C8E}"/>
    <dgm:cxn modelId="{5BAA45AE-725C-4B0B-8194-F540CA0CF03F}" srcId="{F695A498-5716-4232-ABF8-B31E0477A1A9}" destId="{384DBAD6-57A7-449A-9AA1-D3202C5D315E}" srcOrd="0" destOrd="0" parTransId="{666247CA-165C-4D3D-B326-5760BACBABFF}" sibTransId="{5A959842-B5AC-413E-9CFE-A53644FAA366}"/>
    <dgm:cxn modelId="{FCA2ACCB-10B1-4761-B736-E53B64F8F028}" type="presOf" srcId="{18BD68FC-C28B-4CC1-BFC2-351AF4BC16E2}" destId="{24B616D7-8FC5-44DE-ACA3-7996C7801236}" srcOrd="1" destOrd="0" presId="urn:microsoft.com/office/officeart/2005/8/layout/orgChart1"/>
    <dgm:cxn modelId="{6F96C00B-575C-4784-9943-8D5402BA19BE}" type="presOf" srcId="{2FD0B17E-829D-48CC-8472-E8BBD45C47A2}" destId="{B42AA450-7B6F-4B75-9C31-53C8EF0A428E}" srcOrd="1" destOrd="0" presId="urn:microsoft.com/office/officeart/2005/8/layout/orgChart1"/>
    <dgm:cxn modelId="{0FDCBE6A-013A-4A59-8EAF-08BD5B7B628A}" type="presOf" srcId="{05E88C62-DB20-4DE7-B3B2-209001BBAA12}" destId="{67128B87-3675-43BF-B950-D633FA66A599}" srcOrd="1" destOrd="0" presId="urn:microsoft.com/office/officeart/2005/8/layout/orgChart1"/>
    <dgm:cxn modelId="{F178289B-F4B9-4701-9522-0A53573E12B6}" type="presOf" srcId="{0666A0D3-8108-4798-864D-6C35B204D27B}" destId="{73F5C8C7-503F-472A-B395-663F67309D4A}" srcOrd="0" destOrd="0" presId="urn:microsoft.com/office/officeart/2005/8/layout/orgChart1"/>
    <dgm:cxn modelId="{16D5CA37-6B74-4B7F-B6C2-1D31526AA5DA}" type="presOf" srcId="{565B3601-8C8E-4F81-AE1F-A250F38F3C93}" destId="{A44DEC5F-F4E1-4C9B-AA61-BCF612398720}" srcOrd="0" destOrd="0" presId="urn:microsoft.com/office/officeart/2005/8/layout/orgChart1"/>
    <dgm:cxn modelId="{0F9A7C51-5327-465C-8E84-3B94E27D95D5}" type="presOf" srcId="{4B97AE45-331A-40A9-9E87-F2661C57FCAC}" destId="{E89ABA17-A2EE-497E-B521-0628A4ED9380}" srcOrd="0" destOrd="0" presId="urn:microsoft.com/office/officeart/2005/8/layout/orgChart1"/>
    <dgm:cxn modelId="{D7463D51-8ED2-4E54-863C-2E13B6D9A6B8}" type="presOf" srcId="{384DBAD6-57A7-449A-9AA1-D3202C5D315E}" destId="{033AC215-8C61-4096-B2D7-C7014F620754}" srcOrd="1" destOrd="0" presId="urn:microsoft.com/office/officeart/2005/8/layout/orgChart1"/>
    <dgm:cxn modelId="{F21EC9AA-FAF3-41E6-9C9E-0DE11A9AD866}" type="presOf" srcId="{2FD0B17E-829D-48CC-8472-E8BBD45C47A2}" destId="{DAB25F04-0A10-4D18-9826-D666FDAE0700}" srcOrd="0" destOrd="0" presId="urn:microsoft.com/office/officeart/2005/8/layout/orgChart1"/>
    <dgm:cxn modelId="{856D7094-AE63-42B8-A85E-DB01F28CB48E}" type="presOf" srcId="{5FB10BB2-080D-42CD-9869-1DEF0F7C8F8D}" destId="{7B86B4B2-ECDF-4C0D-A2EE-01E48AB9DD32}" srcOrd="0" destOrd="0" presId="urn:microsoft.com/office/officeart/2005/8/layout/orgChart1"/>
    <dgm:cxn modelId="{27CBD2FD-7F4E-440A-9316-2BD12DF326B6}" type="presOf" srcId="{0C06FDFC-2955-4825-B1D2-EEAC8756BC25}" destId="{6632208E-D803-4521-98B6-8BDE57302772}" srcOrd="1" destOrd="0" presId="urn:microsoft.com/office/officeart/2005/8/layout/orgChart1"/>
    <dgm:cxn modelId="{38F35B04-E409-4143-9C9D-202E028F91AD}" type="presOf" srcId="{F966583C-5F8D-4100-98A2-18A4D761F58F}" destId="{80391EF9-AE9A-43EC-9518-1181A807507D}" srcOrd="0" destOrd="0" presId="urn:microsoft.com/office/officeart/2005/8/layout/orgChart1"/>
    <dgm:cxn modelId="{29D566C5-5E30-494B-984D-80C1FA3690F9}" type="presOf" srcId="{F695A498-5716-4232-ABF8-B31E0477A1A9}" destId="{E400DF5A-4E96-4DFD-B0D5-ABF0F12C91ED}" srcOrd="0" destOrd="0" presId="urn:microsoft.com/office/officeart/2005/8/layout/orgChart1"/>
    <dgm:cxn modelId="{5053F8E2-B378-4E8D-AF13-E6097D007AC4}" type="presOf" srcId="{05E88C62-DB20-4DE7-B3B2-209001BBAA12}" destId="{7122E562-BC6C-4592-AD67-2B189039C9D2}" srcOrd="0" destOrd="0" presId="urn:microsoft.com/office/officeart/2005/8/layout/orgChart1"/>
    <dgm:cxn modelId="{78499716-19B0-4AFE-9A5B-DB9844E69C66}" srcId="{6585C4A9-D984-4FCF-9AD8-84BA39C44E86}" destId="{18BD68FC-C28B-4CC1-BFC2-351AF4BC16E2}" srcOrd="1" destOrd="0" parTransId="{88D25823-042F-469C-89DF-8C0A85B7707E}" sibTransId="{0DFE3FA0-5D08-48B2-8EA5-72B6DC889C7D}"/>
    <dgm:cxn modelId="{F5728618-D8AE-4023-BCE1-95EE315943BE}" type="presOf" srcId="{0C2592D7-A40E-4A32-8B02-2428BDBE5BC4}" destId="{0CE20E29-454C-43D4-B1DA-7667FD4B3FE3}" srcOrd="0" destOrd="0" presId="urn:microsoft.com/office/officeart/2005/8/layout/orgChart1"/>
    <dgm:cxn modelId="{1E88D68E-9C34-4AF2-A76E-836291283E70}" type="presOf" srcId="{F695A498-5716-4232-ABF8-B31E0477A1A9}" destId="{B693AA45-39E4-43C7-9AF1-772634682AE0}" srcOrd="1" destOrd="0" presId="urn:microsoft.com/office/officeart/2005/8/layout/orgChart1"/>
    <dgm:cxn modelId="{1F64D8D0-14EA-461C-A325-32017E8B127C}" srcId="{88B379A3-5C5C-47A3-9E7F-903AE7E817BC}" destId="{8018AAEF-41E5-43B1-A369-1116240B59F6}" srcOrd="1" destOrd="0" parTransId="{DA3422D9-F076-4C0D-86EB-F8868169E778}" sibTransId="{FAC2268B-0A19-4575-94B3-5F781A42565A}"/>
    <dgm:cxn modelId="{C46C20DE-4F6C-4720-8F52-9090140D9AF6}" type="presOf" srcId="{8018AAEF-41E5-43B1-A369-1116240B59F6}" destId="{0F670981-D66A-496B-A119-77142D1A5B16}" srcOrd="0" destOrd="0" presId="urn:microsoft.com/office/officeart/2005/8/layout/orgChart1"/>
    <dgm:cxn modelId="{FA13441F-B256-4FD2-9784-A5170404233A}" type="presOf" srcId="{88B379A3-5C5C-47A3-9E7F-903AE7E817BC}" destId="{A978C448-FCBB-48C5-BD78-D7EDD3B06216}" srcOrd="1" destOrd="0" presId="urn:microsoft.com/office/officeart/2005/8/layout/orgChart1"/>
    <dgm:cxn modelId="{134FAD5F-2BCA-4ED7-BB55-7828A873AB4D}" type="presOf" srcId="{DA3422D9-F076-4C0D-86EB-F8868169E778}" destId="{6A929DBF-1D9F-4C50-AF3C-7506B618CAD4}" srcOrd="0" destOrd="0" presId="urn:microsoft.com/office/officeart/2005/8/layout/orgChart1"/>
    <dgm:cxn modelId="{5ADC3EC0-AE9E-4583-84BB-2617214B1D2A}" srcId="{3C9C52E7-6ADE-4201-84A8-D1C0FFECFB68}" destId="{88B379A3-5C5C-47A3-9E7F-903AE7E817BC}" srcOrd="0" destOrd="0" parTransId="{BDF1CD7E-1173-48D2-AECB-993975290F56}" sibTransId="{D60AC805-F9F3-4E5D-9E39-B5E7BA3E2A07}"/>
    <dgm:cxn modelId="{6066739B-F544-490F-AB2D-774CBBFD6A50}" type="presOf" srcId="{18BD68FC-C28B-4CC1-BFC2-351AF4BC16E2}" destId="{D36A6854-CB6A-48FE-B1F1-A63968A91674}" srcOrd="0" destOrd="0" presId="urn:microsoft.com/office/officeart/2005/8/layout/orgChart1"/>
    <dgm:cxn modelId="{6F95C57C-7607-4C44-9D8B-476C18D7EE6C}" type="presOf" srcId="{E52E1D63-8CAA-4532-9721-B550DB514D02}" destId="{77A0FC9C-48E2-4C64-9717-9B405D260583}" srcOrd="0" destOrd="0" presId="urn:microsoft.com/office/officeart/2005/8/layout/orgChart1"/>
    <dgm:cxn modelId="{C9680417-8983-4C8D-9F17-8A6F873BE550}" type="presOf" srcId="{32D708FC-524C-4CD2-AB33-7291F1A06E17}" destId="{419249D5-6C1F-49AA-910B-A06B380AFA48}" srcOrd="1" destOrd="0" presId="urn:microsoft.com/office/officeart/2005/8/layout/orgChart1"/>
    <dgm:cxn modelId="{E08D23A1-7035-4806-8002-D5457E268ED0}" type="presOf" srcId="{1A6C9056-F8A2-4EE3-917A-DD779430EFA6}" destId="{184D1AD7-FE79-4178-ABE2-92BFB5D939CC}" srcOrd="1" destOrd="0" presId="urn:microsoft.com/office/officeart/2005/8/layout/orgChart1"/>
    <dgm:cxn modelId="{DFC59ADF-1405-4ECB-B0C0-B0EBB0D69784}" type="presOf" srcId="{666247CA-165C-4D3D-B326-5760BACBABFF}" destId="{F3BDC0D3-2E8E-4AF4-8DE4-0BA4D07DF03B}" srcOrd="0" destOrd="0" presId="urn:microsoft.com/office/officeart/2005/8/layout/orgChart1"/>
    <dgm:cxn modelId="{601F98D7-61D4-473B-9FD5-02B6D36B3254}" type="presOf" srcId="{0C2592D7-A40E-4A32-8B02-2428BDBE5BC4}" destId="{B4D5863E-AD8B-43EA-B90E-52C61EAB08F9}" srcOrd="1" destOrd="0" presId="urn:microsoft.com/office/officeart/2005/8/layout/orgChart1"/>
    <dgm:cxn modelId="{BC88E5A9-58BD-4886-A4D9-87A7817FFC17}" type="presOf" srcId="{88B379A3-5C5C-47A3-9E7F-903AE7E817BC}" destId="{61AC1AC0-82D8-40A8-87B0-003FF3C0589E}" srcOrd="0" destOrd="0" presId="urn:microsoft.com/office/officeart/2005/8/layout/orgChart1"/>
    <dgm:cxn modelId="{F22B23D9-95B2-40AB-B11B-C0B50B74263C}" srcId="{18BD68FC-C28B-4CC1-BFC2-351AF4BC16E2}" destId="{0C06FDFC-2955-4825-B1D2-EEAC8756BC25}" srcOrd="0" destOrd="0" parTransId="{565B3601-8C8E-4F81-AE1F-A250F38F3C93}" sibTransId="{AD1D45B2-4264-4752-83D9-2CB2244C2FE1}"/>
    <dgm:cxn modelId="{BA704E0D-77A5-4471-AEF0-D303E488DB80}" type="presOf" srcId="{C11C654B-5C04-4118-8E6A-653D8853700D}" destId="{AF89DE81-D16A-408C-8861-B930A45F8BE8}" srcOrd="0" destOrd="0" presId="urn:microsoft.com/office/officeart/2005/8/layout/orgChart1"/>
    <dgm:cxn modelId="{C4E66E58-8FC6-4E25-9F9B-D378C8F28617}" type="presOf" srcId="{8018AAEF-41E5-43B1-A369-1116240B59F6}" destId="{891C5E92-E73F-4747-9C8B-B00623CFD228}" srcOrd="1" destOrd="0" presId="urn:microsoft.com/office/officeart/2005/8/layout/orgChart1"/>
    <dgm:cxn modelId="{38C9E66B-869E-4184-9818-B72EB1EA1271}" type="presOf" srcId="{0C06FDFC-2955-4825-B1D2-EEAC8756BC25}" destId="{0F0EE8E9-A412-4C04-BD6E-3C1A4377D3F2}" srcOrd="0" destOrd="0" presId="urn:microsoft.com/office/officeart/2005/8/layout/orgChart1"/>
    <dgm:cxn modelId="{935C9D82-7D16-4416-ABDD-7666F54F18F2}" srcId="{88B379A3-5C5C-47A3-9E7F-903AE7E817BC}" destId="{6585C4A9-D984-4FCF-9AD8-84BA39C44E86}" srcOrd="0" destOrd="0" parTransId="{0FEDD881-2DB0-4B89-8B5C-28B955B461B2}" sibTransId="{0E5EA35C-31A2-45B5-92AB-929FDAA20BB1}"/>
    <dgm:cxn modelId="{6D110F2B-16E3-4158-AA65-0D291AC9752F}" type="presOf" srcId="{32D708FC-524C-4CD2-AB33-7291F1A06E17}" destId="{0D461410-D450-4A71-B872-CCD4AE934459}" srcOrd="0" destOrd="0" presId="urn:microsoft.com/office/officeart/2005/8/layout/orgChart1"/>
    <dgm:cxn modelId="{811B6738-DEAE-42AA-9C9F-E7695ECF4374}" srcId="{18BD68FC-C28B-4CC1-BFC2-351AF4BC16E2}" destId="{32D708FC-524C-4CD2-AB33-7291F1A06E17}" srcOrd="1" destOrd="0" parTransId="{5118F010-C140-4CED-A962-041948FF575E}" sibTransId="{631BF9BF-80B2-467F-B5DA-09E134F8112D}"/>
    <dgm:cxn modelId="{31B3F362-EC73-4DB4-8C93-FB9E99CD5628}" type="presOf" srcId="{F5AF57F0-C5FB-4463-82C2-5A794B9C5533}" destId="{B185FB16-F7A0-457A-AF9E-F840A2ACB0D7}" srcOrd="0" destOrd="0" presId="urn:microsoft.com/office/officeart/2005/8/layout/orgChart1"/>
    <dgm:cxn modelId="{06FCD7EB-9529-4506-8A59-335977547762}" type="presOf" srcId="{EAC6CC92-58D8-404C-9AA8-947CADE21515}" destId="{056D2073-0B41-4652-ADF2-CD9B02C08CD1}" srcOrd="0" destOrd="0" presId="urn:microsoft.com/office/officeart/2005/8/layout/orgChart1"/>
    <dgm:cxn modelId="{F4E26D64-35D0-4041-95A6-6D4468C552A7}" type="presOf" srcId="{6585C4A9-D984-4FCF-9AD8-84BA39C44E86}" destId="{95F90BCA-7617-4DCD-80E7-C958A1FCAC39}" srcOrd="0" destOrd="0" presId="urn:microsoft.com/office/officeart/2005/8/layout/orgChart1"/>
    <dgm:cxn modelId="{02E5F55E-B7A5-4DDC-8267-9BD4F0115CF4}" type="presOf" srcId="{5118F010-C140-4CED-A962-041948FF575E}" destId="{37479227-A383-4B5A-9902-6B627833BB30}" srcOrd="0" destOrd="0" presId="urn:microsoft.com/office/officeart/2005/8/layout/orgChart1"/>
    <dgm:cxn modelId="{74EED300-437A-4190-BA26-32F426501E25}" type="presOf" srcId="{6585C4A9-D984-4FCF-9AD8-84BA39C44E86}" destId="{5DF69143-F669-4197-8CBB-38CF5AF4B785}" srcOrd="1" destOrd="0" presId="urn:microsoft.com/office/officeart/2005/8/layout/orgChart1"/>
    <dgm:cxn modelId="{A1FD53E2-B968-43ED-A3E5-0DC68B148E6A}" srcId="{18BD68FC-C28B-4CC1-BFC2-351AF4BC16E2}" destId="{0C2592D7-A40E-4A32-8B02-2428BDBE5BC4}" srcOrd="2" destOrd="0" parTransId="{EAC6CC92-58D8-404C-9AA8-947CADE21515}" sibTransId="{03515E4D-57FB-4F63-8FBA-FC91150C8FA7}"/>
    <dgm:cxn modelId="{0A265129-DC91-481E-A3DE-95F0FC7E3FF2}" srcId="{8018AAEF-41E5-43B1-A369-1116240B59F6}" destId="{4B97AE45-331A-40A9-9E87-F2661C57FCAC}" srcOrd="3" destOrd="0" parTransId="{27D93F8D-54C4-4E8B-9C6E-195689E3AF2A}" sibTransId="{2F126C38-5213-4841-B216-48649BB27EE9}"/>
    <dgm:cxn modelId="{9417F48C-DCAE-4A9E-B093-7E2437B38E33}" srcId="{8018AAEF-41E5-43B1-A369-1116240B59F6}" destId="{05E88C62-DB20-4DE7-B3B2-209001BBAA12}" srcOrd="0" destOrd="0" parTransId="{0666A0D3-8108-4798-864D-6C35B204D27B}" sibTransId="{5239A5DB-684B-4F08-89C1-2F494742B3F2}"/>
    <dgm:cxn modelId="{DED37F93-0A46-4A16-AFD3-CFFD458DA43E}" type="presOf" srcId="{4B97AE45-331A-40A9-9E87-F2661C57FCAC}" destId="{B12F0FC5-047F-4EF9-84FA-856B58136521}" srcOrd="1" destOrd="0" presId="urn:microsoft.com/office/officeart/2005/8/layout/orgChart1"/>
    <dgm:cxn modelId="{33CE539C-E687-4164-8178-08D6395C159D}" srcId="{F695A498-5716-4232-ABF8-B31E0477A1A9}" destId="{5FB10BB2-080D-42CD-9869-1DEF0F7C8F8D}" srcOrd="1" destOrd="0" parTransId="{C11C654B-5C04-4118-8E6A-653D8853700D}" sibTransId="{1A318263-4ADC-4229-826C-4BF4B9939EFE}"/>
    <dgm:cxn modelId="{19E4DB3D-5911-46FA-AEC0-28956E0199F0}" type="presOf" srcId="{1A6C9056-F8A2-4EE3-917A-DD779430EFA6}" destId="{9E35EDDC-5816-4561-89A5-E7487F97479E}" srcOrd="0" destOrd="0" presId="urn:microsoft.com/office/officeart/2005/8/layout/orgChart1"/>
    <dgm:cxn modelId="{130754C4-5E6E-469A-ABAB-67AA72A608E8}" type="presOf" srcId="{384DBAD6-57A7-449A-9AA1-D3202C5D315E}" destId="{7739B508-2475-49D4-9241-4E21B37296D0}" srcOrd="0" destOrd="0" presId="urn:microsoft.com/office/officeart/2005/8/layout/orgChart1"/>
    <dgm:cxn modelId="{FF9E17CC-B997-4B20-B62A-0D10C0A2A810}" srcId="{8018AAEF-41E5-43B1-A369-1116240B59F6}" destId="{1A6C9056-F8A2-4EE3-917A-DD779430EFA6}" srcOrd="2" destOrd="0" parTransId="{F966583C-5F8D-4100-98A2-18A4D761F58F}" sibTransId="{94AA13FE-CD39-4F5D-A327-ED670754E2FD}"/>
    <dgm:cxn modelId="{DB4E3E32-39F7-4D52-A3E3-3B7D30BB06B0}" type="presOf" srcId="{3C9C52E7-6ADE-4201-84A8-D1C0FFECFB68}" destId="{D631207D-ACD0-4D94-ACC6-B6C779CEFA68}" srcOrd="0" destOrd="0" presId="urn:microsoft.com/office/officeart/2005/8/layout/orgChart1"/>
    <dgm:cxn modelId="{06BB7D77-49F7-41C6-A232-CFEC9FD35196}" type="presParOf" srcId="{D631207D-ACD0-4D94-ACC6-B6C779CEFA68}" destId="{6E2BFAF4-A0AC-4D01-8FC7-B4B3BE1EC295}" srcOrd="0" destOrd="0" presId="urn:microsoft.com/office/officeart/2005/8/layout/orgChart1"/>
    <dgm:cxn modelId="{F9F2622F-7CDF-479B-BDAA-3F049DA2C8ED}" type="presParOf" srcId="{6E2BFAF4-A0AC-4D01-8FC7-B4B3BE1EC295}" destId="{F6B1FDB3-4DEF-48B8-ACDD-43AE1BD7B3E5}" srcOrd="0" destOrd="0" presId="urn:microsoft.com/office/officeart/2005/8/layout/orgChart1"/>
    <dgm:cxn modelId="{16C94771-D488-43CE-9301-49EEC8610551}" type="presParOf" srcId="{F6B1FDB3-4DEF-48B8-ACDD-43AE1BD7B3E5}" destId="{61AC1AC0-82D8-40A8-87B0-003FF3C0589E}" srcOrd="0" destOrd="0" presId="urn:microsoft.com/office/officeart/2005/8/layout/orgChart1"/>
    <dgm:cxn modelId="{1DAE5210-9F53-4F8A-999E-235C441B8862}" type="presParOf" srcId="{F6B1FDB3-4DEF-48B8-ACDD-43AE1BD7B3E5}" destId="{A978C448-FCBB-48C5-BD78-D7EDD3B06216}" srcOrd="1" destOrd="0" presId="urn:microsoft.com/office/officeart/2005/8/layout/orgChart1"/>
    <dgm:cxn modelId="{7C02F00C-A29B-4840-BAAD-F9398063EAF9}" type="presParOf" srcId="{6E2BFAF4-A0AC-4D01-8FC7-B4B3BE1EC295}" destId="{BF9265CB-79D6-4E4B-9847-8F5290B5CE2F}" srcOrd="1" destOrd="0" presId="urn:microsoft.com/office/officeart/2005/8/layout/orgChart1"/>
    <dgm:cxn modelId="{8D729F57-DF27-4F39-A316-87ADFF7B5174}" type="presParOf" srcId="{BF9265CB-79D6-4E4B-9847-8F5290B5CE2F}" destId="{C7F24483-6501-439B-A1C1-0C197BCC7977}" srcOrd="0" destOrd="0" presId="urn:microsoft.com/office/officeart/2005/8/layout/orgChart1"/>
    <dgm:cxn modelId="{F628B0D1-CFFD-4150-BE4F-5C8E81E516C5}" type="presParOf" srcId="{BF9265CB-79D6-4E4B-9847-8F5290B5CE2F}" destId="{14788A7E-6FAE-4784-BA89-C5115CFBF200}" srcOrd="1" destOrd="0" presId="urn:microsoft.com/office/officeart/2005/8/layout/orgChart1"/>
    <dgm:cxn modelId="{785E54F5-5EE3-47D7-AFD9-67DD4DAD7352}" type="presParOf" srcId="{14788A7E-6FAE-4784-BA89-C5115CFBF200}" destId="{F8F02A74-CEBF-4305-B8AA-2D87EB1C1267}" srcOrd="0" destOrd="0" presId="urn:microsoft.com/office/officeart/2005/8/layout/orgChart1"/>
    <dgm:cxn modelId="{164A9B0E-96DA-486F-A17A-A46FE137A931}" type="presParOf" srcId="{F8F02A74-CEBF-4305-B8AA-2D87EB1C1267}" destId="{95F90BCA-7617-4DCD-80E7-C958A1FCAC39}" srcOrd="0" destOrd="0" presId="urn:microsoft.com/office/officeart/2005/8/layout/orgChart1"/>
    <dgm:cxn modelId="{ABE2D66D-1954-4041-8E91-F45B718ABEAC}" type="presParOf" srcId="{F8F02A74-CEBF-4305-B8AA-2D87EB1C1267}" destId="{5DF69143-F669-4197-8CBB-38CF5AF4B785}" srcOrd="1" destOrd="0" presId="urn:microsoft.com/office/officeart/2005/8/layout/orgChart1"/>
    <dgm:cxn modelId="{03F076E6-202C-4A33-AED0-E46DF523E0A4}" type="presParOf" srcId="{14788A7E-6FAE-4784-BA89-C5115CFBF200}" destId="{3E823EF2-42B2-4AB4-A04C-4640F4AE7EDD}" srcOrd="1" destOrd="0" presId="urn:microsoft.com/office/officeart/2005/8/layout/orgChart1"/>
    <dgm:cxn modelId="{A077DC8B-227B-4E2A-8EEF-2B9F5EF7B5F3}" type="presParOf" srcId="{3E823EF2-42B2-4AB4-A04C-4640F4AE7EDD}" destId="{77A0FC9C-48E2-4C64-9717-9B405D260583}" srcOrd="0" destOrd="0" presId="urn:microsoft.com/office/officeart/2005/8/layout/orgChart1"/>
    <dgm:cxn modelId="{3264C9B0-592D-4265-B63F-5911BFD92777}" type="presParOf" srcId="{3E823EF2-42B2-4AB4-A04C-4640F4AE7EDD}" destId="{772FAAE5-1F16-49E3-AE64-A7A7A3677BFE}" srcOrd="1" destOrd="0" presId="urn:microsoft.com/office/officeart/2005/8/layout/orgChart1"/>
    <dgm:cxn modelId="{84AD250A-A0A6-432C-A9E2-99673E685F5E}" type="presParOf" srcId="{772FAAE5-1F16-49E3-AE64-A7A7A3677BFE}" destId="{D096673D-8910-425E-BFBC-055DAE929826}" srcOrd="0" destOrd="0" presId="urn:microsoft.com/office/officeart/2005/8/layout/orgChart1"/>
    <dgm:cxn modelId="{252957A2-28A8-4207-A519-0556BCA9D73C}" type="presParOf" srcId="{D096673D-8910-425E-BFBC-055DAE929826}" destId="{E400DF5A-4E96-4DFD-B0D5-ABF0F12C91ED}" srcOrd="0" destOrd="0" presId="urn:microsoft.com/office/officeart/2005/8/layout/orgChart1"/>
    <dgm:cxn modelId="{B0D38F38-146C-4B63-8E22-21E1A0DB5BFE}" type="presParOf" srcId="{D096673D-8910-425E-BFBC-055DAE929826}" destId="{B693AA45-39E4-43C7-9AF1-772634682AE0}" srcOrd="1" destOrd="0" presId="urn:microsoft.com/office/officeart/2005/8/layout/orgChart1"/>
    <dgm:cxn modelId="{FEF04C34-75A7-4E62-AB59-8A7DE3D87CD9}" type="presParOf" srcId="{772FAAE5-1F16-49E3-AE64-A7A7A3677BFE}" destId="{C19DEE10-E67C-4BCF-BA2F-6BD8980D8750}" srcOrd="1" destOrd="0" presId="urn:microsoft.com/office/officeart/2005/8/layout/orgChart1"/>
    <dgm:cxn modelId="{8CACC701-B4C1-4A29-A672-B77BFC61D8C2}" type="presParOf" srcId="{C19DEE10-E67C-4BCF-BA2F-6BD8980D8750}" destId="{F3BDC0D3-2E8E-4AF4-8DE4-0BA4D07DF03B}" srcOrd="0" destOrd="0" presId="urn:microsoft.com/office/officeart/2005/8/layout/orgChart1"/>
    <dgm:cxn modelId="{C60761CA-79AA-469E-B2D9-D37E4D46675C}" type="presParOf" srcId="{C19DEE10-E67C-4BCF-BA2F-6BD8980D8750}" destId="{D7759F43-0287-4EAB-8E05-BDC4FED46BF2}" srcOrd="1" destOrd="0" presId="urn:microsoft.com/office/officeart/2005/8/layout/orgChart1"/>
    <dgm:cxn modelId="{3FC9685E-FA5E-429A-B00C-27B104A1917F}" type="presParOf" srcId="{D7759F43-0287-4EAB-8E05-BDC4FED46BF2}" destId="{3ECEE8F9-4133-47AB-AE4A-568C6C694663}" srcOrd="0" destOrd="0" presId="urn:microsoft.com/office/officeart/2005/8/layout/orgChart1"/>
    <dgm:cxn modelId="{D7741BC0-9D94-45EE-8534-396FAB865C67}" type="presParOf" srcId="{3ECEE8F9-4133-47AB-AE4A-568C6C694663}" destId="{7739B508-2475-49D4-9241-4E21B37296D0}" srcOrd="0" destOrd="0" presId="urn:microsoft.com/office/officeart/2005/8/layout/orgChart1"/>
    <dgm:cxn modelId="{A884FFB1-E32B-4862-8832-F4887B9C4FF6}" type="presParOf" srcId="{3ECEE8F9-4133-47AB-AE4A-568C6C694663}" destId="{033AC215-8C61-4096-B2D7-C7014F620754}" srcOrd="1" destOrd="0" presId="urn:microsoft.com/office/officeart/2005/8/layout/orgChart1"/>
    <dgm:cxn modelId="{399788EA-D0D2-4391-ABFB-CE56DFBE7BFD}" type="presParOf" srcId="{D7759F43-0287-4EAB-8E05-BDC4FED46BF2}" destId="{BE56A8D3-3204-4DAE-B8E4-EB352FC9BA3D}" srcOrd="1" destOrd="0" presId="urn:microsoft.com/office/officeart/2005/8/layout/orgChart1"/>
    <dgm:cxn modelId="{A67105A1-35EA-4592-B5B7-1B129FDA55BA}" type="presParOf" srcId="{D7759F43-0287-4EAB-8E05-BDC4FED46BF2}" destId="{94AF84BE-41B2-4D7A-AA72-1DCBB3D3D7DC}" srcOrd="2" destOrd="0" presId="urn:microsoft.com/office/officeart/2005/8/layout/orgChart1"/>
    <dgm:cxn modelId="{2B672F64-F914-42E3-8736-E72A56B91E36}" type="presParOf" srcId="{C19DEE10-E67C-4BCF-BA2F-6BD8980D8750}" destId="{AF89DE81-D16A-408C-8861-B930A45F8BE8}" srcOrd="2" destOrd="0" presId="urn:microsoft.com/office/officeart/2005/8/layout/orgChart1"/>
    <dgm:cxn modelId="{EC1F1014-27B3-4110-8434-21207A308EC2}" type="presParOf" srcId="{C19DEE10-E67C-4BCF-BA2F-6BD8980D8750}" destId="{5FC1FE55-E912-415E-9E91-408A4328BB7F}" srcOrd="3" destOrd="0" presId="urn:microsoft.com/office/officeart/2005/8/layout/orgChart1"/>
    <dgm:cxn modelId="{C1DA28F1-2357-4658-B19C-E49B743CC257}" type="presParOf" srcId="{5FC1FE55-E912-415E-9E91-408A4328BB7F}" destId="{CF536D8E-D85B-4E86-9365-DAE8F2E0C16B}" srcOrd="0" destOrd="0" presId="urn:microsoft.com/office/officeart/2005/8/layout/orgChart1"/>
    <dgm:cxn modelId="{9A2D7E28-A2EE-4166-9E42-B654773FBDB7}" type="presParOf" srcId="{CF536D8E-D85B-4E86-9365-DAE8F2E0C16B}" destId="{7B86B4B2-ECDF-4C0D-A2EE-01E48AB9DD32}" srcOrd="0" destOrd="0" presId="urn:microsoft.com/office/officeart/2005/8/layout/orgChart1"/>
    <dgm:cxn modelId="{466DB07D-E798-4346-9723-574CA17367DB}" type="presParOf" srcId="{CF536D8E-D85B-4E86-9365-DAE8F2E0C16B}" destId="{540B933E-263C-45A8-B149-F27E60826283}" srcOrd="1" destOrd="0" presId="urn:microsoft.com/office/officeart/2005/8/layout/orgChart1"/>
    <dgm:cxn modelId="{037D142C-4E2A-4668-BA5F-BCCFEFBC233F}" type="presParOf" srcId="{5FC1FE55-E912-415E-9E91-408A4328BB7F}" destId="{14BA7EBC-3095-426B-8980-F4AC6D5E52C9}" srcOrd="1" destOrd="0" presId="urn:microsoft.com/office/officeart/2005/8/layout/orgChart1"/>
    <dgm:cxn modelId="{1EE022D0-A341-4B23-8113-F7015E2EBCD7}" type="presParOf" srcId="{5FC1FE55-E912-415E-9E91-408A4328BB7F}" destId="{31D37B48-7423-4797-8512-E12C2C990894}" srcOrd="2" destOrd="0" presId="urn:microsoft.com/office/officeart/2005/8/layout/orgChart1"/>
    <dgm:cxn modelId="{F106703E-7BC0-4F4F-988D-64D7E7DF6449}" type="presParOf" srcId="{772FAAE5-1F16-49E3-AE64-A7A7A3677BFE}" destId="{62D31D9C-3613-41DB-B30B-8E1174710281}" srcOrd="2" destOrd="0" presId="urn:microsoft.com/office/officeart/2005/8/layout/orgChart1"/>
    <dgm:cxn modelId="{779991B7-A6F8-4C99-A634-C87669117EE4}" type="presParOf" srcId="{3E823EF2-42B2-4AB4-A04C-4640F4AE7EDD}" destId="{C24FC5BC-A749-498F-B5FC-7D38594A8886}" srcOrd="2" destOrd="0" presId="urn:microsoft.com/office/officeart/2005/8/layout/orgChart1"/>
    <dgm:cxn modelId="{135E15F8-8475-4C8D-A256-6B9D0EA085AD}" type="presParOf" srcId="{3E823EF2-42B2-4AB4-A04C-4640F4AE7EDD}" destId="{90E03462-F9EB-460E-AAAB-31D2E1A4D852}" srcOrd="3" destOrd="0" presId="urn:microsoft.com/office/officeart/2005/8/layout/orgChart1"/>
    <dgm:cxn modelId="{E0BCF7EC-B2CE-4A4E-9404-B56D46808757}" type="presParOf" srcId="{90E03462-F9EB-460E-AAAB-31D2E1A4D852}" destId="{D50F8E3B-1365-4694-A15F-0D795B28299D}" srcOrd="0" destOrd="0" presId="urn:microsoft.com/office/officeart/2005/8/layout/orgChart1"/>
    <dgm:cxn modelId="{EA50A6B8-CF3C-4A0D-85C6-95BCA7441CF6}" type="presParOf" srcId="{D50F8E3B-1365-4694-A15F-0D795B28299D}" destId="{D36A6854-CB6A-48FE-B1F1-A63968A91674}" srcOrd="0" destOrd="0" presId="urn:microsoft.com/office/officeart/2005/8/layout/orgChart1"/>
    <dgm:cxn modelId="{7AAFE8EB-D03F-4B2E-BCD2-72AC92B39157}" type="presParOf" srcId="{D50F8E3B-1365-4694-A15F-0D795B28299D}" destId="{24B616D7-8FC5-44DE-ACA3-7996C7801236}" srcOrd="1" destOrd="0" presId="urn:microsoft.com/office/officeart/2005/8/layout/orgChart1"/>
    <dgm:cxn modelId="{D26B6F81-CF83-49FE-8EC0-CF2BC6849DFC}" type="presParOf" srcId="{90E03462-F9EB-460E-AAAB-31D2E1A4D852}" destId="{9C1BEF51-CE08-4CDD-A5AA-2B1189131A62}" srcOrd="1" destOrd="0" presId="urn:microsoft.com/office/officeart/2005/8/layout/orgChart1"/>
    <dgm:cxn modelId="{3B473D6A-3F2D-4938-A729-8D0860ADED64}" type="presParOf" srcId="{9C1BEF51-CE08-4CDD-A5AA-2B1189131A62}" destId="{A44DEC5F-F4E1-4C9B-AA61-BCF612398720}" srcOrd="0" destOrd="0" presId="urn:microsoft.com/office/officeart/2005/8/layout/orgChart1"/>
    <dgm:cxn modelId="{838CA35A-CC84-490F-A2A1-E25B6440ADB7}" type="presParOf" srcId="{9C1BEF51-CE08-4CDD-A5AA-2B1189131A62}" destId="{8E5F41EF-049A-43E6-BBE0-7BAE61BFA737}" srcOrd="1" destOrd="0" presId="urn:microsoft.com/office/officeart/2005/8/layout/orgChart1"/>
    <dgm:cxn modelId="{AF170D35-83F9-4A20-9680-F1B9328A9E52}" type="presParOf" srcId="{8E5F41EF-049A-43E6-BBE0-7BAE61BFA737}" destId="{60BD6284-7DB1-4D69-8EA3-1ED678094FF8}" srcOrd="0" destOrd="0" presId="urn:microsoft.com/office/officeart/2005/8/layout/orgChart1"/>
    <dgm:cxn modelId="{D310491C-BCB6-4BFB-B32E-56813C23A5BD}" type="presParOf" srcId="{60BD6284-7DB1-4D69-8EA3-1ED678094FF8}" destId="{0F0EE8E9-A412-4C04-BD6E-3C1A4377D3F2}" srcOrd="0" destOrd="0" presId="urn:microsoft.com/office/officeart/2005/8/layout/orgChart1"/>
    <dgm:cxn modelId="{14D6FAC0-E506-49FE-959C-BD00EDF4413E}" type="presParOf" srcId="{60BD6284-7DB1-4D69-8EA3-1ED678094FF8}" destId="{6632208E-D803-4521-98B6-8BDE57302772}" srcOrd="1" destOrd="0" presId="urn:microsoft.com/office/officeart/2005/8/layout/orgChart1"/>
    <dgm:cxn modelId="{D7B24229-D16D-4237-9E7D-CE7BA0E890D6}" type="presParOf" srcId="{8E5F41EF-049A-43E6-BBE0-7BAE61BFA737}" destId="{AFF8B0A9-5339-4E0D-B958-DB638D40E8B7}" srcOrd="1" destOrd="0" presId="urn:microsoft.com/office/officeart/2005/8/layout/orgChart1"/>
    <dgm:cxn modelId="{F00DA582-F807-4D7F-8E65-B34D3F66091F}" type="presParOf" srcId="{8E5F41EF-049A-43E6-BBE0-7BAE61BFA737}" destId="{643C5882-61CF-4818-BC39-ED475631BC9C}" srcOrd="2" destOrd="0" presId="urn:microsoft.com/office/officeart/2005/8/layout/orgChart1"/>
    <dgm:cxn modelId="{0C902EF4-E054-4A8A-979E-466B17DD55BF}" type="presParOf" srcId="{9C1BEF51-CE08-4CDD-A5AA-2B1189131A62}" destId="{37479227-A383-4B5A-9902-6B627833BB30}" srcOrd="2" destOrd="0" presId="urn:microsoft.com/office/officeart/2005/8/layout/orgChart1"/>
    <dgm:cxn modelId="{9E1EA030-E53C-4F59-8315-A0152FD67009}" type="presParOf" srcId="{9C1BEF51-CE08-4CDD-A5AA-2B1189131A62}" destId="{94A160C3-C0F7-45FC-8296-3EF04EEBEBD6}" srcOrd="3" destOrd="0" presId="urn:microsoft.com/office/officeart/2005/8/layout/orgChart1"/>
    <dgm:cxn modelId="{E134478C-3D51-495D-8512-88E534478B64}" type="presParOf" srcId="{94A160C3-C0F7-45FC-8296-3EF04EEBEBD6}" destId="{2ED804E1-4987-4C9D-A0F1-117A03CEE0A9}" srcOrd="0" destOrd="0" presId="urn:microsoft.com/office/officeart/2005/8/layout/orgChart1"/>
    <dgm:cxn modelId="{047F8B61-B969-4853-B308-1476699C85A4}" type="presParOf" srcId="{2ED804E1-4987-4C9D-A0F1-117A03CEE0A9}" destId="{0D461410-D450-4A71-B872-CCD4AE934459}" srcOrd="0" destOrd="0" presId="urn:microsoft.com/office/officeart/2005/8/layout/orgChart1"/>
    <dgm:cxn modelId="{784C2E89-E734-4598-A3B0-6488D4B34361}" type="presParOf" srcId="{2ED804E1-4987-4C9D-A0F1-117A03CEE0A9}" destId="{419249D5-6C1F-49AA-910B-A06B380AFA48}" srcOrd="1" destOrd="0" presId="urn:microsoft.com/office/officeart/2005/8/layout/orgChart1"/>
    <dgm:cxn modelId="{FB1E42E7-BA07-4B05-A9A0-7E9449112E19}" type="presParOf" srcId="{94A160C3-C0F7-45FC-8296-3EF04EEBEBD6}" destId="{C15B2E73-6B0B-4D31-A705-52077267A2ED}" srcOrd="1" destOrd="0" presId="urn:microsoft.com/office/officeart/2005/8/layout/orgChart1"/>
    <dgm:cxn modelId="{E04C2651-6F0D-46D1-BDE7-D5EE8862C3D6}" type="presParOf" srcId="{94A160C3-C0F7-45FC-8296-3EF04EEBEBD6}" destId="{F1911C27-F91A-407E-A2D6-2386B8E493AB}" srcOrd="2" destOrd="0" presId="urn:microsoft.com/office/officeart/2005/8/layout/orgChart1"/>
    <dgm:cxn modelId="{97705258-41E7-46C8-9D51-114BAB8AB89F}" type="presParOf" srcId="{9C1BEF51-CE08-4CDD-A5AA-2B1189131A62}" destId="{056D2073-0B41-4652-ADF2-CD9B02C08CD1}" srcOrd="4" destOrd="0" presId="urn:microsoft.com/office/officeart/2005/8/layout/orgChart1"/>
    <dgm:cxn modelId="{17A16B51-773B-4240-92B3-20DE5CFADB39}" type="presParOf" srcId="{9C1BEF51-CE08-4CDD-A5AA-2B1189131A62}" destId="{54061AC5-FE4F-4417-8FAE-E383A6BDF5EF}" srcOrd="5" destOrd="0" presId="urn:microsoft.com/office/officeart/2005/8/layout/orgChart1"/>
    <dgm:cxn modelId="{51031D51-F6B3-430B-B480-D06B1E9A4409}" type="presParOf" srcId="{54061AC5-FE4F-4417-8FAE-E383A6BDF5EF}" destId="{FFFAB338-943A-46B6-8026-60035D77CBE8}" srcOrd="0" destOrd="0" presId="urn:microsoft.com/office/officeart/2005/8/layout/orgChart1"/>
    <dgm:cxn modelId="{91973942-23AC-4D00-B7BD-2205273A8834}" type="presParOf" srcId="{FFFAB338-943A-46B6-8026-60035D77CBE8}" destId="{0CE20E29-454C-43D4-B1DA-7667FD4B3FE3}" srcOrd="0" destOrd="0" presId="urn:microsoft.com/office/officeart/2005/8/layout/orgChart1"/>
    <dgm:cxn modelId="{325801B6-5AA4-4DE5-AB4A-5B70BFB4A3D9}" type="presParOf" srcId="{FFFAB338-943A-46B6-8026-60035D77CBE8}" destId="{B4D5863E-AD8B-43EA-B90E-52C61EAB08F9}" srcOrd="1" destOrd="0" presId="urn:microsoft.com/office/officeart/2005/8/layout/orgChart1"/>
    <dgm:cxn modelId="{43FEF71E-29E3-4C54-881C-2BB64E06806A}" type="presParOf" srcId="{54061AC5-FE4F-4417-8FAE-E383A6BDF5EF}" destId="{B0733D44-A522-4B8B-A2F7-AD71CFF1B0E5}" srcOrd="1" destOrd="0" presId="urn:microsoft.com/office/officeart/2005/8/layout/orgChart1"/>
    <dgm:cxn modelId="{7D81F7FF-B5D3-442D-994E-EF40A4FC9AC0}" type="presParOf" srcId="{54061AC5-FE4F-4417-8FAE-E383A6BDF5EF}" destId="{CCD4A5E3-EA5A-4BEE-966B-E1F3F02C07E5}" srcOrd="2" destOrd="0" presId="urn:microsoft.com/office/officeart/2005/8/layout/orgChart1"/>
    <dgm:cxn modelId="{8AAEB82D-EAAD-40FC-8F04-1098749CD385}" type="presParOf" srcId="{90E03462-F9EB-460E-AAAB-31D2E1A4D852}" destId="{9A1F3625-AD24-454D-B2A9-0295507D41BA}" srcOrd="2" destOrd="0" presId="urn:microsoft.com/office/officeart/2005/8/layout/orgChart1"/>
    <dgm:cxn modelId="{01F08469-7C2C-4340-ADDD-D4E1101C3651}" type="presParOf" srcId="{14788A7E-6FAE-4784-BA89-C5115CFBF200}" destId="{B621E140-5BC4-4776-A853-B806A331E86B}" srcOrd="2" destOrd="0" presId="urn:microsoft.com/office/officeart/2005/8/layout/orgChart1"/>
    <dgm:cxn modelId="{D942CC50-A587-4F7C-8AAB-33FB6D87123A}" type="presParOf" srcId="{BF9265CB-79D6-4E4B-9847-8F5290B5CE2F}" destId="{6A929DBF-1D9F-4C50-AF3C-7506B618CAD4}" srcOrd="2" destOrd="0" presId="urn:microsoft.com/office/officeart/2005/8/layout/orgChart1"/>
    <dgm:cxn modelId="{5751A8C4-43DB-47C5-AE8C-8C852FDE27A7}" type="presParOf" srcId="{BF9265CB-79D6-4E4B-9847-8F5290B5CE2F}" destId="{32164ECC-9B78-4BD3-BD30-27676338BE64}" srcOrd="3" destOrd="0" presId="urn:microsoft.com/office/officeart/2005/8/layout/orgChart1"/>
    <dgm:cxn modelId="{10DA1637-D456-4E5C-A274-B445FA0FD850}" type="presParOf" srcId="{32164ECC-9B78-4BD3-BD30-27676338BE64}" destId="{17D71BA5-3A3A-47EC-BF61-F390CF03D774}" srcOrd="0" destOrd="0" presId="urn:microsoft.com/office/officeart/2005/8/layout/orgChart1"/>
    <dgm:cxn modelId="{69EF810C-6781-45FC-88B0-C99CD9F4C4B6}" type="presParOf" srcId="{17D71BA5-3A3A-47EC-BF61-F390CF03D774}" destId="{0F670981-D66A-496B-A119-77142D1A5B16}" srcOrd="0" destOrd="0" presId="urn:microsoft.com/office/officeart/2005/8/layout/orgChart1"/>
    <dgm:cxn modelId="{A1E709AD-0EF0-4443-86B1-E789668EB869}" type="presParOf" srcId="{17D71BA5-3A3A-47EC-BF61-F390CF03D774}" destId="{891C5E92-E73F-4747-9C8B-B00623CFD228}" srcOrd="1" destOrd="0" presId="urn:microsoft.com/office/officeart/2005/8/layout/orgChart1"/>
    <dgm:cxn modelId="{3C94E901-786F-41D4-A7FB-DBC268F10E5F}" type="presParOf" srcId="{32164ECC-9B78-4BD3-BD30-27676338BE64}" destId="{04E18E99-1A39-489C-832F-339FCC8E2C9E}" srcOrd="1" destOrd="0" presId="urn:microsoft.com/office/officeart/2005/8/layout/orgChart1"/>
    <dgm:cxn modelId="{E2AFB562-50D6-4C6B-B463-DE43A1794830}" type="presParOf" srcId="{04E18E99-1A39-489C-832F-339FCC8E2C9E}" destId="{73F5C8C7-503F-472A-B395-663F67309D4A}" srcOrd="0" destOrd="0" presId="urn:microsoft.com/office/officeart/2005/8/layout/orgChart1"/>
    <dgm:cxn modelId="{684FB000-A2CE-47D8-B38C-7FFC302D8660}" type="presParOf" srcId="{04E18E99-1A39-489C-832F-339FCC8E2C9E}" destId="{EF3D95E5-F473-4204-BFBF-98DBD6588371}" srcOrd="1" destOrd="0" presId="urn:microsoft.com/office/officeart/2005/8/layout/orgChart1"/>
    <dgm:cxn modelId="{7764ACBA-DD6E-4A4A-9F7C-BB5C59866E7D}" type="presParOf" srcId="{EF3D95E5-F473-4204-BFBF-98DBD6588371}" destId="{D7717595-3F39-4529-9C34-8DDF1FAF5B5E}" srcOrd="0" destOrd="0" presId="urn:microsoft.com/office/officeart/2005/8/layout/orgChart1"/>
    <dgm:cxn modelId="{367578EF-3DE9-4E67-97EC-5ACE03D9EA2F}" type="presParOf" srcId="{D7717595-3F39-4529-9C34-8DDF1FAF5B5E}" destId="{7122E562-BC6C-4592-AD67-2B189039C9D2}" srcOrd="0" destOrd="0" presId="urn:microsoft.com/office/officeart/2005/8/layout/orgChart1"/>
    <dgm:cxn modelId="{00AFEF33-A86A-4A43-8602-1E5714A595FC}" type="presParOf" srcId="{D7717595-3F39-4529-9C34-8DDF1FAF5B5E}" destId="{67128B87-3675-43BF-B950-D633FA66A599}" srcOrd="1" destOrd="0" presId="urn:microsoft.com/office/officeart/2005/8/layout/orgChart1"/>
    <dgm:cxn modelId="{2A726F53-2F38-4BFD-ACD1-19F22687F8B3}" type="presParOf" srcId="{EF3D95E5-F473-4204-BFBF-98DBD6588371}" destId="{34F0F6DA-8DE5-42CE-A738-295077E9F1D4}" srcOrd="1" destOrd="0" presId="urn:microsoft.com/office/officeart/2005/8/layout/orgChart1"/>
    <dgm:cxn modelId="{BFF26B2C-76A5-4D83-9A1F-3B8CE87FC1BA}" type="presParOf" srcId="{EF3D95E5-F473-4204-BFBF-98DBD6588371}" destId="{CA110319-8899-4F2C-B8BD-9EF3E7A35684}" srcOrd="2" destOrd="0" presId="urn:microsoft.com/office/officeart/2005/8/layout/orgChart1"/>
    <dgm:cxn modelId="{A5B8F9E1-2DAF-451E-894D-BB400A3D033A}" type="presParOf" srcId="{04E18E99-1A39-489C-832F-339FCC8E2C9E}" destId="{B185FB16-F7A0-457A-AF9E-F840A2ACB0D7}" srcOrd="2" destOrd="0" presId="urn:microsoft.com/office/officeart/2005/8/layout/orgChart1"/>
    <dgm:cxn modelId="{267962BC-A4CB-41DE-99B2-4B4283C7557A}" type="presParOf" srcId="{04E18E99-1A39-489C-832F-339FCC8E2C9E}" destId="{44E474E1-1433-461A-9E9D-F4F729CFC0C8}" srcOrd="3" destOrd="0" presId="urn:microsoft.com/office/officeart/2005/8/layout/orgChart1"/>
    <dgm:cxn modelId="{D17B0F6C-1A22-42A4-937D-6D51C760E6A0}" type="presParOf" srcId="{44E474E1-1433-461A-9E9D-F4F729CFC0C8}" destId="{902FFB04-0D80-44F0-969D-A28FE22D8A0D}" srcOrd="0" destOrd="0" presId="urn:microsoft.com/office/officeart/2005/8/layout/orgChart1"/>
    <dgm:cxn modelId="{13EA110D-2CC7-4333-A589-E8DA20E5960C}" type="presParOf" srcId="{902FFB04-0D80-44F0-969D-A28FE22D8A0D}" destId="{DAB25F04-0A10-4D18-9826-D666FDAE0700}" srcOrd="0" destOrd="0" presId="urn:microsoft.com/office/officeart/2005/8/layout/orgChart1"/>
    <dgm:cxn modelId="{B2D90745-66A4-4094-BB8A-8EC56DE50C89}" type="presParOf" srcId="{902FFB04-0D80-44F0-969D-A28FE22D8A0D}" destId="{B42AA450-7B6F-4B75-9C31-53C8EF0A428E}" srcOrd="1" destOrd="0" presId="urn:microsoft.com/office/officeart/2005/8/layout/orgChart1"/>
    <dgm:cxn modelId="{3F7633B6-B6B3-4BCE-9ECB-A1376B0FAFDE}" type="presParOf" srcId="{44E474E1-1433-461A-9E9D-F4F729CFC0C8}" destId="{7BDD14D5-59D6-47F6-A11D-72F48A6982EB}" srcOrd="1" destOrd="0" presId="urn:microsoft.com/office/officeart/2005/8/layout/orgChart1"/>
    <dgm:cxn modelId="{0B40D7AD-98CD-4135-80E6-E691CC55390F}" type="presParOf" srcId="{44E474E1-1433-461A-9E9D-F4F729CFC0C8}" destId="{918FBBF9-AB40-4A23-B239-C549E0BF2B1E}" srcOrd="2" destOrd="0" presId="urn:microsoft.com/office/officeart/2005/8/layout/orgChart1"/>
    <dgm:cxn modelId="{5E35ECEC-D5E5-479F-918C-AD66481B9B68}" type="presParOf" srcId="{04E18E99-1A39-489C-832F-339FCC8E2C9E}" destId="{80391EF9-AE9A-43EC-9518-1181A807507D}" srcOrd="4" destOrd="0" presId="urn:microsoft.com/office/officeart/2005/8/layout/orgChart1"/>
    <dgm:cxn modelId="{6E0B87B5-E575-43A4-9C0E-0393EF315390}" type="presParOf" srcId="{04E18E99-1A39-489C-832F-339FCC8E2C9E}" destId="{7B5F817A-022A-406E-B7A1-B50CEED2F1ED}" srcOrd="5" destOrd="0" presId="urn:microsoft.com/office/officeart/2005/8/layout/orgChart1"/>
    <dgm:cxn modelId="{3A07C436-510D-4173-ACBA-3F395DBE2FEF}" type="presParOf" srcId="{7B5F817A-022A-406E-B7A1-B50CEED2F1ED}" destId="{DA561C5B-72FF-43F1-B714-4A9E637A85B9}" srcOrd="0" destOrd="0" presId="urn:microsoft.com/office/officeart/2005/8/layout/orgChart1"/>
    <dgm:cxn modelId="{4F0D6632-BAFE-43AB-A391-77973C43800E}" type="presParOf" srcId="{DA561C5B-72FF-43F1-B714-4A9E637A85B9}" destId="{9E35EDDC-5816-4561-89A5-E7487F97479E}" srcOrd="0" destOrd="0" presId="urn:microsoft.com/office/officeart/2005/8/layout/orgChart1"/>
    <dgm:cxn modelId="{5825B131-1904-4012-9F5B-F87AA33F6605}" type="presParOf" srcId="{DA561C5B-72FF-43F1-B714-4A9E637A85B9}" destId="{184D1AD7-FE79-4178-ABE2-92BFB5D939CC}" srcOrd="1" destOrd="0" presId="urn:microsoft.com/office/officeart/2005/8/layout/orgChart1"/>
    <dgm:cxn modelId="{D88B1B29-2807-4A2C-BF64-FF5CD1FEC98B}" type="presParOf" srcId="{7B5F817A-022A-406E-B7A1-B50CEED2F1ED}" destId="{571F9560-1329-484C-B2F9-6EEE2E72D0AE}" srcOrd="1" destOrd="0" presId="urn:microsoft.com/office/officeart/2005/8/layout/orgChart1"/>
    <dgm:cxn modelId="{8BEC7420-2986-4E45-9AD5-CC3FD80CF3CC}" type="presParOf" srcId="{7B5F817A-022A-406E-B7A1-B50CEED2F1ED}" destId="{60DEAC8F-9ADE-4958-857F-8DDC84E00984}" srcOrd="2" destOrd="0" presId="urn:microsoft.com/office/officeart/2005/8/layout/orgChart1"/>
    <dgm:cxn modelId="{5F4FCF10-DDFD-4C42-A473-9594CB24C140}" type="presParOf" srcId="{32164ECC-9B78-4BD3-BD30-27676338BE64}" destId="{93870425-631E-4CA8-85BF-C04DD45031CB}" srcOrd="2" destOrd="0" presId="urn:microsoft.com/office/officeart/2005/8/layout/orgChart1"/>
    <dgm:cxn modelId="{BEBD139B-62E6-4ADE-BD13-FA5E6B0B2C28}" type="presParOf" srcId="{93870425-631E-4CA8-85BF-C04DD45031CB}" destId="{C7ADE017-4607-40DB-802A-6FE7B91FED25}" srcOrd="0" destOrd="0" presId="urn:microsoft.com/office/officeart/2005/8/layout/orgChart1"/>
    <dgm:cxn modelId="{3E1E5C1B-207C-4F9C-BF39-85C1F766369D}" type="presParOf" srcId="{93870425-631E-4CA8-85BF-C04DD45031CB}" destId="{8EB2B9B0-09FC-42CF-8DEE-29B15A82682A}" srcOrd="1" destOrd="0" presId="urn:microsoft.com/office/officeart/2005/8/layout/orgChart1"/>
    <dgm:cxn modelId="{98F28E1B-294E-4046-A2D9-21AF342A44FE}" type="presParOf" srcId="{8EB2B9B0-09FC-42CF-8DEE-29B15A82682A}" destId="{0511F34C-8092-46F9-AE5F-57BFD0280A56}" srcOrd="0" destOrd="0" presId="urn:microsoft.com/office/officeart/2005/8/layout/orgChart1"/>
    <dgm:cxn modelId="{E087A8E6-D32F-497F-B89F-F29E7C92AADF}" type="presParOf" srcId="{0511F34C-8092-46F9-AE5F-57BFD0280A56}" destId="{E89ABA17-A2EE-497E-B521-0628A4ED9380}" srcOrd="0" destOrd="0" presId="urn:microsoft.com/office/officeart/2005/8/layout/orgChart1"/>
    <dgm:cxn modelId="{2F9C3A99-1A16-4402-8959-8FE2153AE843}" type="presParOf" srcId="{0511F34C-8092-46F9-AE5F-57BFD0280A56}" destId="{B12F0FC5-047F-4EF9-84FA-856B58136521}" srcOrd="1" destOrd="0" presId="urn:microsoft.com/office/officeart/2005/8/layout/orgChart1"/>
    <dgm:cxn modelId="{D5299D8B-D1E7-429F-922C-939D39031545}" type="presParOf" srcId="{8EB2B9B0-09FC-42CF-8DEE-29B15A82682A}" destId="{6EACB3D6-DD05-4391-877A-865C449C4000}" srcOrd="1" destOrd="0" presId="urn:microsoft.com/office/officeart/2005/8/layout/orgChart1"/>
    <dgm:cxn modelId="{7715E508-082C-4AA6-B973-9F08F52E6DB5}" type="presParOf" srcId="{8EB2B9B0-09FC-42CF-8DEE-29B15A82682A}" destId="{E27CEA0A-392F-48FA-A843-39ABB581B895}" srcOrd="2" destOrd="0" presId="urn:microsoft.com/office/officeart/2005/8/layout/orgChart1"/>
    <dgm:cxn modelId="{236EBFFF-1C98-4F58-8561-84F3DEFA6D14}" type="presParOf" srcId="{6E2BFAF4-A0AC-4D01-8FC7-B4B3BE1EC295}" destId="{C4CC8644-C38E-413E-87A6-4B5F708B18FC}" srcOrd="2" destOrd="0" presId="urn:microsoft.com/office/officeart/2005/8/layout/orgChart1"/>
  </dgm:cxnLst>
  <dgm:bg/>
  <dgm:whole>
    <a:ln>
      <a:solidFill>
        <a:schemeClr val="tx1">
          <a:alpha val="99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DE017-4607-40DB-802A-6FE7B91FED25}">
      <dsp:nvSpPr>
        <dsp:cNvPr id="0" name=""/>
        <dsp:cNvSpPr/>
      </dsp:nvSpPr>
      <dsp:spPr>
        <a:xfrm>
          <a:off x="6111941" y="1504497"/>
          <a:ext cx="928694" cy="91440"/>
        </a:xfrm>
        <a:custGeom>
          <a:avLst/>
          <a:gdLst/>
          <a:ahLst/>
          <a:cxnLst/>
          <a:rect l="0" t="0" r="0" b="0"/>
          <a:pathLst>
            <a:path>
              <a:moveTo>
                <a:pt x="0" y="134184"/>
              </a:moveTo>
              <a:lnTo>
                <a:pt x="928694"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91EF9-AE9A-43EC-9518-1181A807507D}">
      <dsp:nvSpPr>
        <dsp:cNvPr id="0" name=""/>
        <dsp:cNvSpPr/>
      </dsp:nvSpPr>
      <dsp:spPr>
        <a:xfrm>
          <a:off x="6111941" y="1638682"/>
          <a:ext cx="1605339" cy="624035"/>
        </a:xfrm>
        <a:custGeom>
          <a:avLst/>
          <a:gdLst/>
          <a:ahLst/>
          <a:cxnLst/>
          <a:rect l="0" t="0" r="0" b="0"/>
          <a:pathLst>
            <a:path>
              <a:moveTo>
                <a:pt x="0" y="0"/>
              </a:moveTo>
              <a:lnTo>
                <a:pt x="0" y="481940"/>
              </a:lnTo>
              <a:lnTo>
                <a:pt x="1605339" y="481940"/>
              </a:lnTo>
              <a:lnTo>
                <a:pt x="1605339" y="6240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85FB16-F7A0-457A-AF9E-F840A2ACB0D7}">
      <dsp:nvSpPr>
        <dsp:cNvPr id="0" name=""/>
        <dsp:cNvSpPr/>
      </dsp:nvSpPr>
      <dsp:spPr>
        <a:xfrm>
          <a:off x="6066221" y="1638682"/>
          <a:ext cx="91440" cy="624035"/>
        </a:xfrm>
        <a:custGeom>
          <a:avLst/>
          <a:gdLst/>
          <a:ahLst/>
          <a:cxnLst/>
          <a:rect l="0" t="0" r="0" b="0"/>
          <a:pathLst>
            <a:path>
              <a:moveTo>
                <a:pt x="45720" y="0"/>
              </a:moveTo>
              <a:lnTo>
                <a:pt x="45720" y="481940"/>
              </a:lnTo>
              <a:lnTo>
                <a:pt x="46328" y="481940"/>
              </a:lnTo>
              <a:lnTo>
                <a:pt x="46328" y="6240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F5C8C7-503F-472A-B395-663F67309D4A}">
      <dsp:nvSpPr>
        <dsp:cNvPr id="0" name=""/>
        <dsp:cNvSpPr/>
      </dsp:nvSpPr>
      <dsp:spPr>
        <a:xfrm>
          <a:off x="4555103" y="1638682"/>
          <a:ext cx="1556837" cy="591231"/>
        </a:xfrm>
        <a:custGeom>
          <a:avLst/>
          <a:gdLst/>
          <a:ahLst/>
          <a:cxnLst/>
          <a:rect l="0" t="0" r="0" b="0"/>
          <a:pathLst>
            <a:path>
              <a:moveTo>
                <a:pt x="1556837" y="0"/>
              </a:moveTo>
              <a:lnTo>
                <a:pt x="1556837" y="449136"/>
              </a:lnTo>
              <a:lnTo>
                <a:pt x="0" y="449136"/>
              </a:lnTo>
              <a:lnTo>
                <a:pt x="0" y="5912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929DBF-1D9F-4C50-AF3C-7506B618CAD4}">
      <dsp:nvSpPr>
        <dsp:cNvPr id="0" name=""/>
        <dsp:cNvSpPr/>
      </dsp:nvSpPr>
      <dsp:spPr>
        <a:xfrm>
          <a:off x="3942205" y="676644"/>
          <a:ext cx="2169735" cy="285392"/>
        </a:xfrm>
        <a:custGeom>
          <a:avLst/>
          <a:gdLst/>
          <a:ahLst/>
          <a:cxnLst/>
          <a:rect l="0" t="0" r="0" b="0"/>
          <a:pathLst>
            <a:path>
              <a:moveTo>
                <a:pt x="0" y="0"/>
              </a:moveTo>
              <a:lnTo>
                <a:pt x="0" y="143297"/>
              </a:lnTo>
              <a:lnTo>
                <a:pt x="2169735" y="143297"/>
              </a:lnTo>
              <a:lnTo>
                <a:pt x="2169735" y="2853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6D2073-0B41-4652-ADF2-CD9B02C08CD1}">
      <dsp:nvSpPr>
        <dsp:cNvPr id="0" name=""/>
        <dsp:cNvSpPr/>
      </dsp:nvSpPr>
      <dsp:spPr>
        <a:xfrm>
          <a:off x="1957342" y="2599517"/>
          <a:ext cx="176252" cy="1396405"/>
        </a:xfrm>
        <a:custGeom>
          <a:avLst/>
          <a:gdLst/>
          <a:ahLst/>
          <a:cxnLst/>
          <a:rect l="0" t="0" r="0" b="0"/>
          <a:pathLst>
            <a:path>
              <a:moveTo>
                <a:pt x="0" y="0"/>
              </a:moveTo>
              <a:lnTo>
                <a:pt x="0" y="1396405"/>
              </a:lnTo>
              <a:lnTo>
                <a:pt x="176252" y="13964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479227-A383-4B5A-9902-6B627833BB30}">
      <dsp:nvSpPr>
        <dsp:cNvPr id="0" name=""/>
        <dsp:cNvSpPr/>
      </dsp:nvSpPr>
      <dsp:spPr>
        <a:xfrm>
          <a:off x="1957342" y="2599517"/>
          <a:ext cx="176252" cy="2158402"/>
        </a:xfrm>
        <a:custGeom>
          <a:avLst/>
          <a:gdLst/>
          <a:ahLst/>
          <a:cxnLst/>
          <a:rect l="0" t="0" r="0" b="0"/>
          <a:pathLst>
            <a:path>
              <a:moveTo>
                <a:pt x="0" y="0"/>
              </a:moveTo>
              <a:lnTo>
                <a:pt x="0" y="2158402"/>
              </a:lnTo>
              <a:lnTo>
                <a:pt x="176252" y="21584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4DEC5F-F4E1-4C9B-AA61-BCF612398720}">
      <dsp:nvSpPr>
        <dsp:cNvPr id="0" name=""/>
        <dsp:cNvSpPr/>
      </dsp:nvSpPr>
      <dsp:spPr>
        <a:xfrm>
          <a:off x="1957342" y="2599517"/>
          <a:ext cx="202993" cy="622513"/>
        </a:xfrm>
        <a:custGeom>
          <a:avLst/>
          <a:gdLst/>
          <a:ahLst/>
          <a:cxnLst/>
          <a:rect l="0" t="0" r="0" b="0"/>
          <a:pathLst>
            <a:path>
              <a:moveTo>
                <a:pt x="0" y="0"/>
              </a:moveTo>
              <a:lnTo>
                <a:pt x="0" y="622513"/>
              </a:lnTo>
              <a:lnTo>
                <a:pt x="202993" y="6225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4FC5BC-A749-498F-B5FC-7D38594A8886}">
      <dsp:nvSpPr>
        <dsp:cNvPr id="0" name=""/>
        <dsp:cNvSpPr/>
      </dsp:nvSpPr>
      <dsp:spPr>
        <a:xfrm>
          <a:off x="1679918" y="1638682"/>
          <a:ext cx="818740" cy="284190"/>
        </a:xfrm>
        <a:custGeom>
          <a:avLst/>
          <a:gdLst/>
          <a:ahLst/>
          <a:cxnLst/>
          <a:rect l="0" t="0" r="0" b="0"/>
          <a:pathLst>
            <a:path>
              <a:moveTo>
                <a:pt x="0" y="0"/>
              </a:moveTo>
              <a:lnTo>
                <a:pt x="0" y="142095"/>
              </a:lnTo>
              <a:lnTo>
                <a:pt x="818740" y="142095"/>
              </a:lnTo>
              <a:lnTo>
                <a:pt x="818740" y="2841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89DE81-D16A-408C-8861-B930A45F8BE8}">
      <dsp:nvSpPr>
        <dsp:cNvPr id="0" name=""/>
        <dsp:cNvSpPr/>
      </dsp:nvSpPr>
      <dsp:spPr>
        <a:xfrm>
          <a:off x="319862" y="2599517"/>
          <a:ext cx="202993" cy="1583348"/>
        </a:xfrm>
        <a:custGeom>
          <a:avLst/>
          <a:gdLst/>
          <a:ahLst/>
          <a:cxnLst/>
          <a:rect l="0" t="0" r="0" b="0"/>
          <a:pathLst>
            <a:path>
              <a:moveTo>
                <a:pt x="0" y="0"/>
              </a:moveTo>
              <a:lnTo>
                <a:pt x="0" y="1583348"/>
              </a:lnTo>
              <a:lnTo>
                <a:pt x="202993" y="15833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BDC0D3-2E8E-4AF4-8DE4-0BA4D07DF03B}">
      <dsp:nvSpPr>
        <dsp:cNvPr id="0" name=""/>
        <dsp:cNvSpPr/>
      </dsp:nvSpPr>
      <dsp:spPr>
        <a:xfrm>
          <a:off x="319862" y="2599517"/>
          <a:ext cx="155641" cy="634401"/>
        </a:xfrm>
        <a:custGeom>
          <a:avLst/>
          <a:gdLst/>
          <a:ahLst/>
          <a:cxnLst/>
          <a:rect l="0" t="0" r="0" b="0"/>
          <a:pathLst>
            <a:path>
              <a:moveTo>
                <a:pt x="0" y="0"/>
              </a:moveTo>
              <a:lnTo>
                <a:pt x="0" y="634401"/>
              </a:lnTo>
              <a:lnTo>
                <a:pt x="155641" y="6344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A0FC9C-48E2-4C64-9717-9B405D260583}">
      <dsp:nvSpPr>
        <dsp:cNvPr id="0" name=""/>
        <dsp:cNvSpPr/>
      </dsp:nvSpPr>
      <dsp:spPr>
        <a:xfrm>
          <a:off x="861178" y="1638682"/>
          <a:ext cx="818740" cy="284190"/>
        </a:xfrm>
        <a:custGeom>
          <a:avLst/>
          <a:gdLst/>
          <a:ahLst/>
          <a:cxnLst/>
          <a:rect l="0" t="0" r="0" b="0"/>
          <a:pathLst>
            <a:path>
              <a:moveTo>
                <a:pt x="818740" y="0"/>
              </a:moveTo>
              <a:lnTo>
                <a:pt x="818740" y="142095"/>
              </a:lnTo>
              <a:lnTo>
                <a:pt x="0" y="142095"/>
              </a:lnTo>
              <a:lnTo>
                <a:pt x="0" y="2841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F24483-6501-439B-A1C1-0C197BCC7977}">
      <dsp:nvSpPr>
        <dsp:cNvPr id="0" name=""/>
        <dsp:cNvSpPr/>
      </dsp:nvSpPr>
      <dsp:spPr>
        <a:xfrm>
          <a:off x="1679918" y="676644"/>
          <a:ext cx="2262287" cy="285392"/>
        </a:xfrm>
        <a:custGeom>
          <a:avLst/>
          <a:gdLst/>
          <a:ahLst/>
          <a:cxnLst/>
          <a:rect l="0" t="0" r="0" b="0"/>
          <a:pathLst>
            <a:path>
              <a:moveTo>
                <a:pt x="2262287" y="0"/>
              </a:moveTo>
              <a:lnTo>
                <a:pt x="2262287" y="143297"/>
              </a:lnTo>
              <a:lnTo>
                <a:pt x="0" y="143297"/>
              </a:lnTo>
              <a:lnTo>
                <a:pt x="0" y="2853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AC1AC0-82D8-40A8-87B0-003FF3C0589E}">
      <dsp:nvSpPr>
        <dsp:cNvPr id="0" name=""/>
        <dsp:cNvSpPr/>
      </dsp:nvSpPr>
      <dsp:spPr>
        <a:xfrm>
          <a:off x="3265560" y="0"/>
          <a:ext cx="1353289" cy="6766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solidFill>
                <a:sysClr val="windowText" lastClr="000000"/>
              </a:solidFill>
            </a:rPr>
            <a:t>studies</a:t>
          </a:r>
        </a:p>
      </dsp:txBody>
      <dsp:txXfrm>
        <a:off x="3265560" y="0"/>
        <a:ext cx="1353289" cy="676644"/>
      </dsp:txXfrm>
    </dsp:sp>
    <dsp:sp modelId="{95F90BCA-7617-4DCD-80E7-C958A1FCAC39}">
      <dsp:nvSpPr>
        <dsp:cNvPr id="0" name=""/>
        <dsp:cNvSpPr/>
      </dsp:nvSpPr>
      <dsp:spPr>
        <a:xfrm>
          <a:off x="1003273" y="962037"/>
          <a:ext cx="1353289" cy="6766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solidFill>
                <a:sysClr val="windowText" lastClr="000000"/>
              </a:solidFill>
            </a:rPr>
            <a:t>experiments</a:t>
          </a:r>
        </a:p>
      </dsp:txBody>
      <dsp:txXfrm>
        <a:off x="1003273" y="962037"/>
        <a:ext cx="1353289" cy="676644"/>
      </dsp:txXfrm>
    </dsp:sp>
    <dsp:sp modelId="{E400DF5A-4E96-4DFD-B0D5-ABF0F12C91ED}">
      <dsp:nvSpPr>
        <dsp:cNvPr id="0" name=""/>
        <dsp:cNvSpPr/>
      </dsp:nvSpPr>
      <dsp:spPr>
        <a:xfrm>
          <a:off x="184533" y="1922872"/>
          <a:ext cx="1353289" cy="6766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solidFill>
                <a:srgbClr val="0000FF"/>
              </a:solidFill>
            </a:rPr>
            <a:t>randomized</a:t>
          </a:r>
        </a:p>
      </dsp:txBody>
      <dsp:txXfrm>
        <a:off x="184533" y="1922872"/>
        <a:ext cx="1353289" cy="676644"/>
      </dsp:txXfrm>
    </dsp:sp>
    <dsp:sp modelId="{7739B508-2475-49D4-9241-4E21B37296D0}">
      <dsp:nvSpPr>
        <dsp:cNvPr id="0" name=""/>
        <dsp:cNvSpPr/>
      </dsp:nvSpPr>
      <dsp:spPr>
        <a:xfrm>
          <a:off x="475504" y="2895597"/>
          <a:ext cx="1353289" cy="6766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solidFill>
                <a:srgbClr val="0000FF"/>
              </a:solidFill>
            </a:rPr>
            <a:t>parallel groups</a:t>
          </a:r>
        </a:p>
      </dsp:txBody>
      <dsp:txXfrm>
        <a:off x="475504" y="2895597"/>
        <a:ext cx="1353289" cy="676644"/>
      </dsp:txXfrm>
    </dsp:sp>
    <dsp:sp modelId="{7B86B4B2-ECDF-4C0D-A2EE-01E48AB9DD32}">
      <dsp:nvSpPr>
        <dsp:cNvPr id="0" name=""/>
        <dsp:cNvSpPr/>
      </dsp:nvSpPr>
      <dsp:spPr>
        <a:xfrm>
          <a:off x="522855" y="3844543"/>
          <a:ext cx="1353289" cy="6766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0" kern="1200" dirty="0">
              <a:solidFill>
                <a:srgbClr val="0000FF"/>
              </a:solidFill>
            </a:rPr>
            <a:t>crossover</a:t>
          </a:r>
        </a:p>
      </dsp:txBody>
      <dsp:txXfrm>
        <a:off x="522855" y="3844543"/>
        <a:ext cx="1353289" cy="676644"/>
      </dsp:txXfrm>
    </dsp:sp>
    <dsp:sp modelId="{D36A6854-CB6A-48FE-B1F1-A63968A91674}">
      <dsp:nvSpPr>
        <dsp:cNvPr id="0" name=""/>
        <dsp:cNvSpPr/>
      </dsp:nvSpPr>
      <dsp:spPr>
        <a:xfrm>
          <a:off x="1822013" y="1922872"/>
          <a:ext cx="1353289" cy="6766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solidFill>
                <a:sysClr val="windowText" lastClr="000000"/>
              </a:solidFill>
            </a:rPr>
            <a:t>non randomized</a:t>
          </a:r>
        </a:p>
      </dsp:txBody>
      <dsp:txXfrm>
        <a:off x="1822013" y="1922872"/>
        <a:ext cx="1353289" cy="676644"/>
      </dsp:txXfrm>
    </dsp:sp>
    <dsp:sp modelId="{0F0EE8E9-A412-4C04-BD6E-3C1A4377D3F2}">
      <dsp:nvSpPr>
        <dsp:cNvPr id="0" name=""/>
        <dsp:cNvSpPr/>
      </dsp:nvSpPr>
      <dsp:spPr>
        <a:xfrm>
          <a:off x="2160336" y="2883708"/>
          <a:ext cx="1353289" cy="6766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solidFill>
                <a:sysClr val="windowText" lastClr="000000"/>
              </a:solidFill>
            </a:rPr>
            <a:t>parallel groups</a:t>
          </a:r>
        </a:p>
      </dsp:txBody>
      <dsp:txXfrm>
        <a:off x="2160336" y="2883708"/>
        <a:ext cx="1353289" cy="676644"/>
      </dsp:txXfrm>
    </dsp:sp>
    <dsp:sp modelId="{0D461410-D450-4A71-B872-CCD4AE934459}">
      <dsp:nvSpPr>
        <dsp:cNvPr id="0" name=""/>
        <dsp:cNvSpPr/>
      </dsp:nvSpPr>
      <dsp:spPr>
        <a:xfrm>
          <a:off x="2133595" y="4419597"/>
          <a:ext cx="1353289" cy="6766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0" kern="1200">
              <a:solidFill>
                <a:sysClr val="windowText" lastClr="000000"/>
              </a:solidFill>
            </a:rPr>
            <a:t>before-afte</a:t>
          </a:r>
          <a:r>
            <a:rPr lang="en-US" sz="1700" kern="1200">
              <a:solidFill>
                <a:sysClr val="windowText" lastClr="000000"/>
              </a:solidFill>
            </a:rPr>
            <a:t>r</a:t>
          </a:r>
        </a:p>
      </dsp:txBody>
      <dsp:txXfrm>
        <a:off x="2133595" y="4419597"/>
        <a:ext cx="1353289" cy="676644"/>
      </dsp:txXfrm>
    </dsp:sp>
    <dsp:sp modelId="{0CE20E29-454C-43D4-B1DA-7667FD4B3FE3}">
      <dsp:nvSpPr>
        <dsp:cNvPr id="0" name=""/>
        <dsp:cNvSpPr/>
      </dsp:nvSpPr>
      <dsp:spPr>
        <a:xfrm>
          <a:off x="2133595" y="3657600"/>
          <a:ext cx="1353289" cy="6766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0" kern="1200" dirty="0" smtClean="0">
              <a:solidFill>
                <a:schemeClr val="tx1"/>
              </a:solidFill>
            </a:rPr>
            <a:t>historical controls</a:t>
          </a:r>
          <a:endParaRPr lang="en-US" sz="1700" b="0" kern="1200" dirty="0">
            <a:solidFill>
              <a:schemeClr val="tx1"/>
            </a:solidFill>
          </a:endParaRPr>
        </a:p>
      </dsp:txBody>
      <dsp:txXfrm>
        <a:off x="2133595" y="3657600"/>
        <a:ext cx="1353289" cy="676644"/>
      </dsp:txXfrm>
    </dsp:sp>
    <dsp:sp modelId="{0F670981-D66A-496B-A119-77142D1A5B16}">
      <dsp:nvSpPr>
        <dsp:cNvPr id="0" name=""/>
        <dsp:cNvSpPr/>
      </dsp:nvSpPr>
      <dsp:spPr>
        <a:xfrm>
          <a:off x="5334003" y="962037"/>
          <a:ext cx="1555876" cy="6766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solidFill>
                <a:sysClr val="windowText" lastClr="000000"/>
              </a:solidFill>
            </a:rPr>
            <a:t>observational</a:t>
          </a:r>
        </a:p>
      </dsp:txBody>
      <dsp:txXfrm>
        <a:off x="5334003" y="962037"/>
        <a:ext cx="1555876" cy="676644"/>
      </dsp:txXfrm>
    </dsp:sp>
    <dsp:sp modelId="{7122E562-BC6C-4592-AD67-2B189039C9D2}">
      <dsp:nvSpPr>
        <dsp:cNvPr id="0" name=""/>
        <dsp:cNvSpPr/>
      </dsp:nvSpPr>
      <dsp:spPr>
        <a:xfrm>
          <a:off x="3878458" y="2229913"/>
          <a:ext cx="1353289" cy="6766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0" kern="1200">
              <a:solidFill>
                <a:sysClr val="windowText" lastClr="000000"/>
              </a:solidFill>
            </a:rPr>
            <a:t>cohort</a:t>
          </a:r>
        </a:p>
      </dsp:txBody>
      <dsp:txXfrm>
        <a:off x="3878458" y="2229913"/>
        <a:ext cx="1353289" cy="676644"/>
      </dsp:txXfrm>
    </dsp:sp>
    <dsp:sp modelId="{DAB25F04-0A10-4D18-9826-D666FDAE0700}">
      <dsp:nvSpPr>
        <dsp:cNvPr id="0" name=""/>
        <dsp:cNvSpPr/>
      </dsp:nvSpPr>
      <dsp:spPr>
        <a:xfrm>
          <a:off x="5435905" y="2262717"/>
          <a:ext cx="1353289" cy="6766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solidFill>
                <a:sysClr val="windowText" lastClr="000000"/>
              </a:solidFill>
            </a:rPr>
            <a:t>cross sectional</a:t>
          </a:r>
        </a:p>
      </dsp:txBody>
      <dsp:txXfrm>
        <a:off x="5435905" y="2262717"/>
        <a:ext cx="1353289" cy="676644"/>
      </dsp:txXfrm>
    </dsp:sp>
    <dsp:sp modelId="{9E35EDDC-5816-4561-89A5-E7487F97479E}">
      <dsp:nvSpPr>
        <dsp:cNvPr id="0" name=""/>
        <dsp:cNvSpPr/>
      </dsp:nvSpPr>
      <dsp:spPr>
        <a:xfrm>
          <a:off x="7040636" y="2262717"/>
          <a:ext cx="1353289" cy="6766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solidFill>
                <a:sysClr val="windowText" lastClr="000000"/>
              </a:solidFill>
            </a:rPr>
            <a:t>case control</a:t>
          </a:r>
        </a:p>
      </dsp:txBody>
      <dsp:txXfrm>
        <a:off x="7040636" y="2262717"/>
        <a:ext cx="1353289" cy="676644"/>
      </dsp:txXfrm>
    </dsp:sp>
    <dsp:sp modelId="{E89ABA17-A2EE-497E-B521-0628A4ED9380}">
      <dsp:nvSpPr>
        <dsp:cNvPr id="0" name=""/>
        <dsp:cNvSpPr/>
      </dsp:nvSpPr>
      <dsp:spPr>
        <a:xfrm>
          <a:off x="7040636" y="1211895"/>
          <a:ext cx="1353289" cy="6766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ysClr val="windowText" lastClr="000000"/>
              </a:solidFill>
            </a:rPr>
            <a:t>diagnostic validation</a:t>
          </a:r>
          <a:endParaRPr lang="en-US" sz="1700" kern="1200" dirty="0">
            <a:solidFill>
              <a:sysClr val="windowText" lastClr="000000"/>
            </a:solidFill>
          </a:endParaRPr>
        </a:p>
      </dsp:txBody>
      <dsp:txXfrm>
        <a:off x="7040636" y="1211895"/>
        <a:ext cx="1353289" cy="67664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2DD8C02-9773-4285-BDAB-8DE85173F6FF}" type="datetimeFigureOut">
              <a:rPr lang="en-US"/>
              <a:pPr>
                <a:defRPr/>
              </a:pPr>
              <a:t>5/24/2022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50D6F9B-2203-4319-9BCB-0CDB0B5499D4}" type="slidenum">
              <a:rPr lang="en-US"/>
              <a:pPr>
                <a:defRPr/>
              </a:pPr>
              <a:t>‹#›</a:t>
            </a:fld>
            <a:endParaRPr lang="en-US"/>
          </a:p>
        </p:txBody>
      </p:sp>
    </p:spTree>
    <p:extLst>
      <p:ext uri="{BB962C8B-B14F-4D97-AF65-F5344CB8AC3E}">
        <p14:creationId xmlns:p14="http://schemas.microsoft.com/office/powerpoint/2010/main" val="3225951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2998D6D-7126-4952-A69B-F79E11DA5A52}" type="datetimeFigureOut">
              <a:rPr lang="en-US"/>
              <a:pPr>
                <a:defRPr/>
              </a:pPr>
              <a:t>5/24/2022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CCCFEA2-738B-4924-B07C-7149DA74FEB9}" type="slidenum">
              <a:rPr lang="en-US"/>
              <a:pPr>
                <a:defRPr/>
              </a:pPr>
              <a:t>‹#›</a:t>
            </a:fld>
            <a:endParaRPr lang="en-US"/>
          </a:p>
        </p:txBody>
      </p:sp>
    </p:spTree>
    <p:extLst>
      <p:ext uri="{BB962C8B-B14F-4D97-AF65-F5344CB8AC3E}">
        <p14:creationId xmlns:p14="http://schemas.microsoft.com/office/powerpoint/2010/main" val="27172838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CCCFEA2-738B-4924-B07C-7149DA74FEB9}" type="slidenum">
              <a:rPr lang="en-US" smtClean="0"/>
              <a:pPr>
                <a:defRPr/>
              </a:pPr>
              <a:t>39</a:t>
            </a:fld>
            <a:endParaRPr lang="en-US"/>
          </a:p>
        </p:txBody>
      </p:sp>
    </p:spTree>
    <p:extLst>
      <p:ext uri="{BB962C8B-B14F-4D97-AF65-F5344CB8AC3E}">
        <p14:creationId xmlns:p14="http://schemas.microsoft.com/office/powerpoint/2010/main" val="24964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CCFEA2-738B-4924-B07C-7149DA74FEB9}" type="slidenum">
              <a:rPr lang="en-US" smtClean="0"/>
              <a:pPr>
                <a:defRPr/>
              </a:pPr>
              <a:t>64</a:t>
            </a:fld>
            <a:endParaRPr lang="en-US"/>
          </a:p>
        </p:txBody>
      </p:sp>
    </p:spTree>
    <p:extLst>
      <p:ext uri="{BB962C8B-B14F-4D97-AF65-F5344CB8AC3E}">
        <p14:creationId xmlns:p14="http://schemas.microsoft.com/office/powerpoint/2010/main" val="551477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DE33B-3FE2-480D-8DDB-DA8CBCDD0FD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652193-342C-4A87-8747-192A13D1A6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6FD38F-D52C-4474-973D-1B03FDA0C40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EEBF17-D475-49F3-84A4-EE8BCBAF064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D4541A-CD20-45C6-B30C-53569009614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E5F66A0-96D9-400C-9D1A-274ACDE954D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83C651-EAB7-4E38-B803-A07E063A31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5C6452-CA96-4378-9110-FAFB105E911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B939C-C66A-473C-B37C-CC7E0993061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85A20F-91FB-423A-87D3-DC951FB8DB0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4CB8E0-8F55-490F-B625-95160DFA6FD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090CE4-E1E8-4D8F-B810-177862CE015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E0D637-620E-49C5-8398-EC1E3B01FCE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26ACA4-38ED-45D5-B9A0-814F89F9CE9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ECA875-4BDA-4F27-9231-C475F1C84AF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B0F0178-09E4-4429-A573-1B0F8278B2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22.e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4.emf"/><Relationship Id="rId4" Type="http://schemas.openxmlformats.org/officeDocument/2006/relationships/image" Target="../media/image23.wmf"/></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5.e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content.nejm.org/content/vol347/issue16/images/large/05f2.jpe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n.wikipedia.org/wiki/File:Length_time_bias.sv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nytimes.com/2012/08/20/opinion/testing-standard-medical-practices.html?src=recg&amp;pagewanted=print"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763000" cy="5638800"/>
          </a:xfrm>
        </p:spPr>
        <p:txBody>
          <a:bodyPr/>
          <a:lstStyle/>
          <a:p>
            <a:r>
              <a:rPr lang="en-US" u="sng" dirty="0" smtClean="0">
                <a:solidFill>
                  <a:srgbClr val="FF0000"/>
                </a:solidFill>
              </a:rPr>
              <a:t>Biostatistics review </a:t>
            </a:r>
            <a:r>
              <a:rPr lang="en-US" sz="2400" u="sng" dirty="0">
                <a:solidFill>
                  <a:srgbClr val="FF0000"/>
                </a:solidFill>
              </a:rPr>
              <a:t/>
            </a:r>
            <a:br>
              <a:rPr lang="en-US" sz="2400" u="sng" dirty="0">
                <a:solidFill>
                  <a:srgbClr val="FF0000"/>
                </a:solidFill>
              </a:rPr>
            </a:br>
            <a:r>
              <a:rPr lang="en-US" dirty="0"/>
              <a:t/>
            </a:r>
            <a:br>
              <a:rPr lang="en-US" dirty="0"/>
            </a:br>
            <a:r>
              <a:rPr lang="en-US" sz="3600" dirty="0" smtClean="0"/>
              <a:t>Jeff Gornbein, </a:t>
            </a:r>
            <a:r>
              <a:rPr lang="en-US" sz="3600" dirty="0" err="1" smtClean="0"/>
              <a:t>Dr</a:t>
            </a:r>
            <a:r>
              <a:rPr lang="en-US" sz="3600" dirty="0" smtClean="0"/>
              <a:t> PH</a:t>
            </a:r>
            <a:br>
              <a:rPr lang="en-US" sz="3600" dirty="0" smtClean="0"/>
            </a:br>
            <a:r>
              <a:rPr lang="en-US" sz="3200" dirty="0" err="1" smtClean="0"/>
              <a:t>Depts</a:t>
            </a:r>
            <a:r>
              <a:rPr lang="en-US" sz="3200" dirty="0" smtClean="0"/>
              <a:t> of Medicine (GIM) &amp; Computational Medicine (formerly Biomathematics)</a:t>
            </a:r>
            <a:br>
              <a:rPr lang="en-US" sz="3200" dirty="0" smtClean="0"/>
            </a:br>
            <a:r>
              <a:rPr lang="en-US" sz="3200" dirty="0" smtClean="0"/>
              <a:t>David Geffen School of Medicine at UCLA</a:t>
            </a:r>
            <a:r>
              <a:rPr lang="en-US" sz="3600" dirty="0" smtClean="0"/>
              <a:t/>
            </a:r>
            <a:br>
              <a:rPr lang="en-US" sz="3600" dirty="0" smtClean="0"/>
            </a:br>
            <a:r>
              <a:rPr lang="en-US" sz="3600" dirty="0" smtClean="0"/>
              <a:t>310-392-7381</a:t>
            </a:r>
            <a:br>
              <a:rPr lang="en-US" sz="3600" dirty="0" smtClean="0"/>
            </a:br>
            <a:r>
              <a:rPr lang="en-US" sz="3600" dirty="0" smtClean="0"/>
              <a:t>gornbein@g.ucla.edu</a:t>
            </a:r>
            <a:endParaRPr lang="en-US" sz="3600" dirty="0"/>
          </a:p>
        </p:txBody>
      </p:sp>
      <p:sp>
        <p:nvSpPr>
          <p:cNvPr id="4" name="Slide Number Placeholder 3"/>
          <p:cNvSpPr>
            <a:spLocks noGrp="1"/>
          </p:cNvSpPr>
          <p:nvPr>
            <p:ph type="sldNum" sz="quarter" idx="12"/>
          </p:nvPr>
        </p:nvSpPr>
        <p:spPr/>
        <p:txBody>
          <a:bodyPr/>
          <a:lstStyle/>
          <a:p>
            <a:pPr>
              <a:defRPr/>
            </a:pPr>
            <a:fld id="{383DE33B-3FE2-480D-8DDB-DA8CBCDD0FD4}" type="slidenum">
              <a:rPr lang="en-US" smtClean="0"/>
              <a:pPr>
                <a:defRPr/>
              </a:pPr>
              <a:t>1</a:t>
            </a:fld>
            <a:endParaRPr lang="en-US"/>
          </a:p>
        </p:txBody>
      </p:sp>
    </p:spTree>
    <p:extLst>
      <p:ext uri="{BB962C8B-B14F-4D97-AF65-F5344CB8AC3E}">
        <p14:creationId xmlns:p14="http://schemas.microsoft.com/office/powerpoint/2010/main" val="973244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3"/>
          <p:cNvSpPr>
            <a:spLocks noGrp="1" noChangeArrowheads="1"/>
          </p:cNvSpPr>
          <p:nvPr>
            <p:ph type="body" idx="1"/>
          </p:nvPr>
        </p:nvSpPr>
        <p:spPr>
          <a:xfrm>
            <a:off x="457200" y="457200"/>
            <a:ext cx="8229600" cy="5943600"/>
          </a:xfrm>
        </p:spPr>
        <p:txBody>
          <a:bodyPr/>
          <a:lstStyle/>
          <a:p>
            <a:pPr algn="ctr" eaLnBrk="1" hangingPunct="1">
              <a:lnSpc>
                <a:spcPct val="80000"/>
              </a:lnSpc>
              <a:buFontTx/>
              <a:buNone/>
            </a:pPr>
            <a:r>
              <a:rPr lang="en-US" sz="2000" dirty="0" smtClean="0"/>
              <a:t>Working definition of </a:t>
            </a:r>
            <a:r>
              <a:rPr lang="en-US" sz="2000" b="1" u="sng" dirty="0" smtClean="0"/>
              <a:t>causality</a:t>
            </a:r>
            <a:r>
              <a:rPr lang="en-US" sz="2000" dirty="0" smtClean="0"/>
              <a:t> (or efficacy)</a:t>
            </a:r>
          </a:p>
          <a:p>
            <a:pPr algn="ctr" eaLnBrk="1" hangingPunct="1">
              <a:lnSpc>
                <a:spcPct val="80000"/>
              </a:lnSpc>
              <a:buFontTx/>
              <a:buNone/>
            </a:pPr>
            <a:r>
              <a:rPr lang="en-US" sz="2000" b="1" dirty="0" smtClean="0"/>
              <a:t>  The requirement for "proof"    </a:t>
            </a:r>
          </a:p>
          <a:p>
            <a:pPr eaLnBrk="1" hangingPunct="1">
              <a:lnSpc>
                <a:spcPct val="80000"/>
              </a:lnSpc>
              <a:buFontTx/>
              <a:buNone/>
            </a:pPr>
            <a:r>
              <a:rPr lang="en-US" sz="2000" b="1" dirty="0" smtClean="0"/>
              <a:t>Definition</a:t>
            </a:r>
            <a:r>
              <a:rPr lang="en-US" sz="2000" dirty="0" smtClean="0"/>
              <a:t>: We say that “X causes Y” when, all other factors associated with the outcome held constant, a change in predictor X, the "cause" (more frequently) leads to a change in the outcome (or effect) Y.  This usually implies a temporal ordering (the cause must happen before the effect) and/or a dose response (the higher the dose of ionizing radiation the higher the probability of getting cancer. So, to establish causality (for disease) or efficacy (for a treatment) there are at least four requirements:</a:t>
            </a:r>
          </a:p>
          <a:p>
            <a:pPr marL="0" indent="0">
              <a:buNone/>
            </a:pPr>
            <a:r>
              <a:rPr lang="en-US" sz="2000" b="1" dirty="0" smtClean="0"/>
              <a:t>  </a:t>
            </a:r>
            <a:r>
              <a:rPr lang="en-US" sz="2000" b="1" dirty="0"/>
              <a:t>I. Changes in “X” are associated with changes in “</a:t>
            </a:r>
            <a:r>
              <a:rPr lang="en-US" sz="2000" b="1" dirty="0" smtClean="0"/>
              <a:t>Y”</a:t>
            </a:r>
            <a:endParaRPr lang="en-US" sz="2000" dirty="0"/>
          </a:p>
          <a:p>
            <a:pPr marL="0" indent="0">
              <a:buNone/>
            </a:pPr>
            <a:r>
              <a:rPr lang="en-US" sz="2000" b="1" dirty="0" smtClean="0"/>
              <a:t> II</a:t>
            </a:r>
            <a:r>
              <a:rPr lang="en-US" sz="2000" b="1" dirty="0"/>
              <a:t>. </a:t>
            </a:r>
            <a:r>
              <a:rPr lang="en-US" sz="2000" b="1" dirty="0" smtClean="0"/>
              <a:t>Correct temporal ordering </a:t>
            </a:r>
            <a:r>
              <a:rPr lang="en-US" sz="2000" b="1" dirty="0"/>
              <a:t>(cause X comes before effect Y). </a:t>
            </a:r>
            <a:r>
              <a:rPr lang="en-US" sz="2000" b="1" dirty="0" smtClean="0"/>
              <a:t>   </a:t>
            </a:r>
          </a:p>
          <a:p>
            <a:pPr marL="0" indent="0">
              <a:buNone/>
            </a:pPr>
            <a:r>
              <a:rPr lang="en-US" sz="2000" b="1" dirty="0"/>
              <a:t> </a:t>
            </a:r>
            <a:r>
              <a:rPr lang="en-US" sz="2000" b="1" dirty="0" smtClean="0"/>
              <a:t>        </a:t>
            </a:r>
            <a:r>
              <a:rPr lang="en-US" sz="2000" dirty="0" smtClean="0"/>
              <a:t>Challenging </a:t>
            </a:r>
            <a:r>
              <a:rPr lang="en-US" sz="2000" dirty="0"/>
              <a:t>in observational </a:t>
            </a:r>
            <a:r>
              <a:rPr lang="en-US" sz="2000" dirty="0" smtClean="0"/>
              <a:t>studies</a:t>
            </a:r>
          </a:p>
          <a:p>
            <a:pPr marL="0" indent="0">
              <a:buNone/>
            </a:pPr>
            <a:r>
              <a:rPr lang="en-US" sz="2000" b="1" dirty="0" smtClean="0"/>
              <a:t> III.  </a:t>
            </a:r>
            <a:r>
              <a:rPr lang="en-US" sz="2000" b="1" dirty="0"/>
              <a:t>A</a:t>
            </a:r>
            <a:r>
              <a:rPr lang="en-US" sz="2000" b="1" dirty="0" smtClean="0"/>
              <a:t>ssociation </a:t>
            </a:r>
            <a:r>
              <a:rPr lang="en-US" sz="2000" b="1" dirty="0"/>
              <a:t>between X and Y must not be due to chance alone. </a:t>
            </a:r>
            <a:r>
              <a:rPr lang="en-US" sz="2000" dirty="0"/>
              <a:t>This is where inferential statistics (p values, Cis) are useful. </a:t>
            </a:r>
            <a:endParaRPr lang="en-US" sz="2000" dirty="0" smtClean="0"/>
          </a:p>
          <a:p>
            <a:pPr marL="0" indent="0">
              <a:buNone/>
            </a:pPr>
            <a:r>
              <a:rPr lang="en-US" sz="2000" b="1" dirty="0" smtClean="0"/>
              <a:t> IV</a:t>
            </a:r>
            <a:r>
              <a:rPr lang="en-US" sz="2000" b="1" dirty="0"/>
              <a:t>. All other effects on Y that are associated with X must be controlled. For comparing X=groups, this implies that the comparison groups must be comparable (no bias, no confounding). </a:t>
            </a:r>
            <a:r>
              <a:rPr lang="en-US" sz="2000" b="1" dirty="0" smtClean="0"/>
              <a:t>   </a:t>
            </a:r>
            <a:r>
              <a:rPr lang="en-US" sz="2000" dirty="0" smtClean="0"/>
              <a:t>Will </a:t>
            </a:r>
            <a:r>
              <a:rPr lang="en-US" sz="2000" dirty="0"/>
              <a:t>not happen </a:t>
            </a:r>
            <a:r>
              <a:rPr lang="en-US" sz="2000" dirty="0" smtClean="0"/>
              <a:t>without </a:t>
            </a:r>
            <a:r>
              <a:rPr lang="en-US" sz="2000" dirty="0"/>
              <a:t>proper design.  </a:t>
            </a:r>
            <a:r>
              <a:rPr lang="en-US" sz="2000" dirty="0" smtClean="0"/>
              <a:t> </a:t>
            </a:r>
          </a:p>
        </p:txBody>
      </p:sp>
      <p:sp>
        <p:nvSpPr>
          <p:cNvPr id="16387" name="Slide Number Placeholder 2"/>
          <p:cNvSpPr>
            <a:spLocks noGrp="1"/>
          </p:cNvSpPr>
          <p:nvPr>
            <p:ph type="sldNum" sz="quarter" idx="12"/>
          </p:nvPr>
        </p:nvSpPr>
        <p:spPr>
          <a:noFill/>
        </p:spPr>
        <p:txBody>
          <a:bodyPr/>
          <a:lstStyle/>
          <a:p>
            <a:fld id="{08CEDBFA-236F-4520-A972-5C12B28454B6}"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060" name="Group 124"/>
          <p:cNvGraphicFramePr>
            <a:graphicFrameLocks noGrp="1"/>
          </p:cNvGraphicFramePr>
          <p:nvPr>
            <p:ph/>
          </p:nvPr>
        </p:nvGraphicFramePr>
        <p:xfrm>
          <a:off x="304800" y="1676400"/>
          <a:ext cx="8534400" cy="3857627"/>
        </p:xfrm>
        <a:graphic>
          <a:graphicData uri="http://schemas.openxmlformats.org/drawingml/2006/table">
            <a:tbl>
              <a:tblPr/>
              <a:tblGrid>
                <a:gridCol w="1812925">
                  <a:extLst>
                    <a:ext uri="{9D8B030D-6E8A-4147-A177-3AD203B41FA5}">
                      <a16:colId xmlns:a16="http://schemas.microsoft.com/office/drawing/2014/main" xmlns="" val="20000"/>
                    </a:ext>
                  </a:extLst>
                </a:gridCol>
                <a:gridCol w="1358900">
                  <a:extLst>
                    <a:ext uri="{9D8B030D-6E8A-4147-A177-3AD203B41FA5}">
                      <a16:colId xmlns:a16="http://schemas.microsoft.com/office/drawing/2014/main" xmlns="" val="20001"/>
                    </a:ext>
                  </a:extLst>
                </a:gridCol>
                <a:gridCol w="1628775">
                  <a:extLst>
                    <a:ext uri="{9D8B030D-6E8A-4147-A177-3AD203B41FA5}">
                      <a16:colId xmlns:a16="http://schemas.microsoft.com/office/drawing/2014/main" xmlns="" val="20002"/>
                    </a:ext>
                  </a:extLst>
                </a:gridCol>
                <a:gridCol w="927100">
                  <a:extLst>
                    <a:ext uri="{9D8B030D-6E8A-4147-A177-3AD203B41FA5}">
                      <a16:colId xmlns:a16="http://schemas.microsoft.com/office/drawing/2014/main" xmlns="" val="20003"/>
                    </a:ext>
                  </a:extLst>
                </a:gridCol>
                <a:gridCol w="1404938">
                  <a:extLst>
                    <a:ext uri="{9D8B030D-6E8A-4147-A177-3AD203B41FA5}">
                      <a16:colId xmlns:a16="http://schemas.microsoft.com/office/drawing/2014/main" xmlns="" val="20004"/>
                    </a:ext>
                  </a:extLst>
                </a:gridCol>
                <a:gridCol w="1401762">
                  <a:extLst>
                    <a:ext uri="{9D8B030D-6E8A-4147-A177-3AD203B41FA5}">
                      <a16:colId xmlns:a16="http://schemas.microsoft.com/office/drawing/2014/main" xmlns="" val="20005"/>
                    </a:ext>
                  </a:extLst>
                </a:gridCol>
              </a:tblGrid>
              <a:tr h="911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disease</a:t>
                      </a: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no disease</a:t>
                      </a: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risk</a:t>
                      </a: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odds</a:t>
                      </a: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5873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exposed</a:t>
                      </a:r>
                      <a:endParaRPr kumimoji="0" lang="en-US" sz="2400" b="0" i="0" u="none" strike="noStrike" cap="none" normalizeH="0" baseline="0" smtClean="0">
                        <a:ln>
                          <a:noFill/>
                        </a:ln>
                        <a:solidFill>
                          <a:schemeClr val="tx1"/>
                        </a:solidFill>
                        <a:effectLst/>
                        <a:latin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50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950</a:t>
                      </a: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1000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0.050</a:t>
                      </a: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0.053</a:t>
                      </a: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6302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unexposed</a:t>
                      </a:r>
                      <a:endParaRPr kumimoji="0" lang="en-US" sz="2400" b="0" i="0" u="none" strike="noStrike" cap="none" normalizeH="0" baseline="0" smtClean="0">
                        <a:ln>
                          <a:noFill/>
                        </a:ln>
                        <a:solidFill>
                          <a:schemeClr val="tx1"/>
                        </a:solidFill>
                        <a:effectLst/>
                        <a:latin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200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8550</a:t>
                      </a: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8750</a:t>
                      </a:r>
                      <a:endParaRPr kumimoji="0" lang="en-US"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0.0228</a:t>
                      </a: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0.0234</a:t>
                      </a: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614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charset="0"/>
                        </a:rPr>
                        <a:t>250</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Arial" charset="0"/>
                        </a:rPr>
                        <a:t>9500</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9750</a:t>
                      </a: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5953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Arial" charset="0"/>
                        </a:rPr>
                        <a:t>OC use (P)</a:t>
                      </a: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Arial" charset="0"/>
                        </a:rPr>
                        <a:t>20%</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Arial" charset="0"/>
                        </a:rPr>
                        <a:t>10%</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RR</a:t>
                      </a: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OR</a:t>
                      </a: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3300"/>
                          </a:solidFill>
                          <a:effectLst/>
                          <a:latin typeface="Arial" charset="0"/>
                          <a:cs typeface="Arial" charset="0"/>
                        </a:rPr>
                        <a:t>2.188</a:t>
                      </a:r>
                      <a:endParaRPr kumimoji="0" lang="en-US" sz="2400" b="0" i="0" u="none" strike="noStrike" cap="none" normalizeH="0" baseline="0" smtClean="0">
                        <a:ln>
                          <a:noFill/>
                        </a:ln>
                        <a:solidFill>
                          <a:srgbClr val="FF3300"/>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3300"/>
                          </a:solidFill>
                          <a:effectLst/>
                          <a:latin typeface="Arial" charset="0"/>
                          <a:cs typeface="Arial" charset="0"/>
                        </a:rPr>
                        <a:t>2.250</a:t>
                      </a:r>
                      <a:endParaRPr kumimoji="0" lang="en-US" sz="2400" b="0" i="0" u="none" strike="noStrike" cap="none" normalizeH="0" baseline="0" smtClean="0">
                        <a:ln>
                          <a:noFill/>
                        </a:ln>
                        <a:solidFill>
                          <a:srgbClr val="FF3300"/>
                        </a:solidFill>
                        <a:effectLst/>
                        <a:latin typeface="Arial"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38955" name="Text Box 114"/>
          <p:cNvSpPr txBox="1">
            <a:spLocks noChangeArrowheads="1"/>
          </p:cNvSpPr>
          <p:nvPr/>
        </p:nvSpPr>
        <p:spPr bwMode="auto">
          <a:xfrm>
            <a:off x="914400" y="609600"/>
            <a:ext cx="7315200" cy="1004888"/>
          </a:xfrm>
          <a:prstGeom prst="rect">
            <a:avLst/>
          </a:prstGeom>
          <a:noFill/>
          <a:ln w="9525">
            <a:noFill/>
            <a:miter lim="800000"/>
            <a:headEnd/>
            <a:tailEnd/>
          </a:ln>
        </p:spPr>
        <p:txBody>
          <a:bodyPr>
            <a:spAutoFit/>
          </a:bodyPr>
          <a:lstStyle/>
          <a:p>
            <a:pPr algn="ctr">
              <a:spcBef>
                <a:spcPct val="50000"/>
              </a:spcBef>
            </a:pPr>
            <a:r>
              <a:rPr lang="en-US" sz="2400" b="1"/>
              <a:t>Oral Contraceptive exposure vs Cancer</a:t>
            </a:r>
          </a:p>
          <a:p>
            <a:pPr algn="ctr">
              <a:spcBef>
                <a:spcPct val="50000"/>
              </a:spcBef>
            </a:pPr>
            <a:r>
              <a:rPr lang="en-US" sz="2400" b="1"/>
              <a:t>Prospective study (unbiased est of pop)</a:t>
            </a:r>
          </a:p>
        </p:txBody>
      </p:sp>
      <p:sp>
        <p:nvSpPr>
          <p:cNvPr id="38956" name="Slide Number Placeholder 3"/>
          <p:cNvSpPr>
            <a:spLocks noGrp="1"/>
          </p:cNvSpPr>
          <p:nvPr>
            <p:ph type="sldNum" sz="quarter" idx="12"/>
          </p:nvPr>
        </p:nvSpPr>
        <p:spPr>
          <a:noFill/>
        </p:spPr>
        <p:txBody>
          <a:bodyPr/>
          <a:lstStyle/>
          <a:p>
            <a:fld id="{AD5BFE2C-3720-4929-A22B-8E61C61863BA}" type="slidenum">
              <a:rPr lang="en-US" smtClean="0"/>
              <a:pPr/>
              <a:t>100</a:t>
            </a:fld>
            <a:endParaRPr lang="en-US" smtClean="0"/>
          </a:p>
        </p:txBody>
      </p:sp>
    </p:spTree>
    <p:extLst>
      <p:ext uri="{BB962C8B-B14F-4D97-AF65-F5344CB8AC3E}">
        <p14:creationId xmlns:p14="http://schemas.microsoft.com/office/powerpoint/2010/main" val="259975467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57200" y="609600"/>
            <a:ext cx="8229600" cy="5516563"/>
          </a:xfrm>
        </p:spPr>
        <p:txBody>
          <a:bodyPr/>
          <a:lstStyle/>
          <a:p>
            <a:pPr algn="ctr" eaLnBrk="1" hangingPunct="1">
              <a:buFontTx/>
              <a:buNone/>
            </a:pPr>
            <a:r>
              <a:rPr lang="en-US" b="1" smtClean="0"/>
              <a:t>Ratios and differences</a:t>
            </a:r>
          </a:p>
          <a:p>
            <a:pPr algn="ctr" eaLnBrk="1" hangingPunct="1">
              <a:buFontTx/>
              <a:buNone/>
            </a:pPr>
            <a:endParaRPr lang="en-US" sz="2400" smtClean="0"/>
          </a:p>
          <a:p>
            <a:pPr algn="ctr" eaLnBrk="1" hangingPunct="1">
              <a:buFontTx/>
              <a:buNone/>
            </a:pPr>
            <a:r>
              <a:rPr lang="en-US" smtClean="0"/>
              <a:t>For rare events or diseases</a:t>
            </a:r>
          </a:p>
          <a:p>
            <a:pPr algn="ctr" eaLnBrk="1" hangingPunct="1">
              <a:buFontTx/>
              <a:buNone/>
            </a:pPr>
            <a:r>
              <a:rPr lang="en-US" smtClean="0"/>
              <a:t>  P</a:t>
            </a:r>
            <a:r>
              <a:rPr lang="en-US" baseline="-25000" smtClean="0"/>
              <a:t>e=</a:t>
            </a:r>
            <a:r>
              <a:rPr lang="en-US" smtClean="0"/>
              <a:t>1/10,000,  P</a:t>
            </a:r>
            <a:r>
              <a:rPr lang="en-US" baseline="-25000" smtClean="0"/>
              <a:t>u</a:t>
            </a:r>
            <a:r>
              <a:rPr lang="en-US" smtClean="0"/>
              <a:t>= 1/100,000</a:t>
            </a:r>
          </a:p>
          <a:p>
            <a:pPr algn="ctr" eaLnBrk="1" hangingPunct="1">
              <a:buFontTx/>
              <a:buNone/>
            </a:pPr>
            <a:r>
              <a:rPr lang="en-US" smtClean="0"/>
              <a:t>  RR = 10,  risk difference = 9/100,000</a:t>
            </a:r>
          </a:p>
          <a:p>
            <a:pPr algn="ctr" eaLnBrk="1" hangingPunct="1">
              <a:buFontTx/>
              <a:buNone/>
            </a:pPr>
            <a:r>
              <a:rPr lang="en-US" smtClean="0"/>
              <a:t>Misleading to only report ratio and not actual risks. </a:t>
            </a:r>
          </a:p>
        </p:txBody>
      </p:sp>
      <p:sp>
        <p:nvSpPr>
          <p:cNvPr id="39939" name="Slide Number Placeholder 2"/>
          <p:cNvSpPr>
            <a:spLocks noGrp="1"/>
          </p:cNvSpPr>
          <p:nvPr>
            <p:ph type="sldNum" sz="quarter" idx="12"/>
          </p:nvPr>
        </p:nvSpPr>
        <p:spPr>
          <a:noFill/>
        </p:spPr>
        <p:txBody>
          <a:bodyPr/>
          <a:lstStyle/>
          <a:p>
            <a:fld id="{4F6B2815-A681-4229-9A58-6006157110F9}" type="slidenum">
              <a:rPr lang="en-US" smtClean="0"/>
              <a:pPr/>
              <a:t>101</a:t>
            </a:fld>
            <a:endParaRPr lang="en-US" smtClean="0"/>
          </a:p>
        </p:txBody>
      </p:sp>
    </p:spTree>
    <p:extLst>
      <p:ext uri="{BB962C8B-B14F-4D97-AF65-F5344CB8AC3E}">
        <p14:creationId xmlns:p14="http://schemas.microsoft.com/office/powerpoint/2010/main" val="276247081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Odds-case control study</a:t>
            </a:r>
          </a:p>
        </p:txBody>
      </p:sp>
      <p:graphicFrame>
        <p:nvGraphicFramePr>
          <p:cNvPr id="43122" name="Group 114"/>
          <p:cNvGraphicFramePr>
            <a:graphicFrameLocks noGrp="1"/>
          </p:cNvGraphicFramePr>
          <p:nvPr>
            <p:ph idx="1"/>
          </p:nvPr>
        </p:nvGraphicFramePr>
        <p:xfrm>
          <a:off x="457200" y="1219200"/>
          <a:ext cx="8229600" cy="4800603"/>
        </p:xfrm>
        <a:graphic>
          <a:graphicData uri="http://schemas.openxmlformats.org/drawingml/2006/table">
            <a:tbl>
              <a:tblPr/>
              <a:tblGrid>
                <a:gridCol w="2752725">
                  <a:extLst>
                    <a:ext uri="{9D8B030D-6E8A-4147-A177-3AD203B41FA5}">
                      <a16:colId xmlns:a16="http://schemas.microsoft.com/office/drawing/2014/main" xmlns="" val="20000"/>
                    </a:ext>
                  </a:extLst>
                </a:gridCol>
                <a:gridCol w="2738438">
                  <a:extLst>
                    <a:ext uri="{9D8B030D-6E8A-4147-A177-3AD203B41FA5}">
                      <a16:colId xmlns:a16="http://schemas.microsoft.com/office/drawing/2014/main" xmlns="" val="20001"/>
                    </a:ext>
                  </a:extLst>
                </a:gridCol>
                <a:gridCol w="2738437">
                  <a:extLst>
                    <a:ext uri="{9D8B030D-6E8A-4147-A177-3AD203B41FA5}">
                      <a16:colId xmlns:a16="http://schemas.microsoft.com/office/drawing/2014/main" xmlns="" val="20002"/>
                    </a:ext>
                  </a:extLst>
                </a:gridCol>
              </a:tblGrid>
              <a:tr h="59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cancer</a:t>
                      </a: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cs typeface="Arial" charset="0"/>
                        </a:rPr>
                        <a:t>No cancer</a:t>
                      </a:r>
                      <a:endParaRPr kumimoji="0" lang="en-US" sz="3200" b="0"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619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cs typeface="Arial" charset="0"/>
                        </a:rPr>
                        <a:t>OC</a:t>
                      </a:r>
                      <a:endParaRPr kumimoji="0" lang="en-US" sz="3200" b="0" i="0" u="none" strike="noStrike" cap="none" normalizeH="0" baseline="0" smtClean="0">
                        <a:ln>
                          <a:noFill/>
                        </a:ln>
                        <a:solidFill>
                          <a:schemeClr val="tx1"/>
                        </a:solidFill>
                        <a:effectLst/>
                        <a:latin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cs typeface="Arial" charset="0"/>
                        </a:rPr>
                        <a:t>100</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cs typeface="Arial" charset="0"/>
                        </a:rPr>
                        <a:t>5</a:t>
                      </a:r>
                      <a:endParaRPr kumimoji="0" lang="en-US" sz="32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5969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cs typeface="Arial" charset="0"/>
                        </a:rPr>
                        <a:t>no OC</a:t>
                      </a:r>
                      <a:endParaRPr kumimoji="0" lang="en-US" sz="3200" b="0" i="0" u="none" strike="noStrike" cap="none" normalizeH="0" baseline="0" smtClean="0">
                        <a:ln>
                          <a:noFill/>
                        </a:ln>
                        <a:solidFill>
                          <a:schemeClr val="tx1"/>
                        </a:solidFill>
                        <a:effectLst/>
                        <a:latin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cs typeface="Arial" charset="0"/>
                        </a:rPr>
                        <a:t>400</a:t>
                      </a:r>
                      <a:endParaRPr kumimoji="0" lang="en-US" sz="3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cs typeface="Arial" charset="0"/>
                        </a:rPr>
                        <a:t>45</a:t>
                      </a:r>
                      <a:endParaRPr kumimoji="0" lang="en-US" sz="32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9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cs typeface="Arial" charset="0"/>
                        </a:rPr>
                        <a:t>500</a:t>
                      </a:r>
                      <a:endParaRPr kumimoji="0" lang="en-US" sz="3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cs typeface="Arial" charset="0"/>
                        </a:rPr>
                        <a:t>50</a:t>
                      </a:r>
                      <a:endParaRPr kumimoji="0" lang="en-US" sz="32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3"/>
                  </a:ext>
                </a:extLst>
              </a:tr>
              <a:tr h="280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5969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3200" b="0" i="1" u="none" strike="noStrike" cap="none" normalizeH="0" baseline="0" smtClean="0">
                          <a:ln>
                            <a:noFill/>
                          </a:ln>
                          <a:solidFill>
                            <a:schemeClr val="tx1"/>
                          </a:solidFill>
                          <a:effectLst/>
                          <a:latin typeface="Arial" charset="0"/>
                          <a:cs typeface="Arial" charset="0"/>
                        </a:rPr>
                        <a:t>OC use (P)</a:t>
                      </a:r>
                      <a:endParaRPr kumimoji="0" lang="en-US" sz="3200" b="0" i="1"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3200" b="0" i="1" u="none" strike="noStrike" cap="none" normalizeH="0" baseline="0" smtClean="0">
                          <a:ln>
                            <a:noFill/>
                          </a:ln>
                          <a:solidFill>
                            <a:schemeClr val="tx1"/>
                          </a:solidFill>
                          <a:effectLst/>
                          <a:latin typeface="Arial" charset="0"/>
                          <a:cs typeface="Arial" charset="0"/>
                        </a:rPr>
                        <a:t>20%</a:t>
                      </a:r>
                      <a:endParaRPr kumimoji="0" lang="en-US" sz="3200" b="0" i="1"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3200" b="0" i="1" u="none" strike="noStrike" cap="none" normalizeH="0" baseline="0" smtClean="0">
                          <a:ln>
                            <a:noFill/>
                          </a:ln>
                          <a:solidFill>
                            <a:schemeClr val="tx1"/>
                          </a:solidFill>
                          <a:effectLst/>
                          <a:latin typeface="Arial" charset="0"/>
                          <a:cs typeface="Arial" charset="0"/>
                        </a:rPr>
                        <a:t>10%</a:t>
                      </a:r>
                      <a:endParaRPr kumimoji="0" lang="en-US" sz="3200" b="0" i="1"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5"/>
                  </a:ext>
                </a:extLst>
              </a:tr>
              <a:tr h="280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6"/>
                  </a:ext>
                </a:extLst>
              </a:tr>
              <a:tr h="5969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cs typeface="Arial" charset="0"/>
                        </a:rPr>
                        <a:t>Odds (O)</a:t>
                      </a:r>
                      <a:endParaRPr kumimoji="0" lang="en-US" sz="32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cs typeface="Arial" charset="0"/>
                        </a:rPr>
                        <a:t>0.25</a:t>
                      </a:r>
                      <a:endParaRPr kumimoji="0" lang="en-US" sz="32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cs typeface="Arial" charset="0"/>
                        </a:rPr>
                        <a:t>0.11</a:t>
                      </a:r>
                      <a:endParaRPr kumimoji="0" lang="en-US" sz="32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7"/>
                  </a:ext>
                </a:extLst>
              </a:tr>
              <a:tr h="5953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cs typeface="Arial" charset="0"/>
                        </a:rPr>
                        <a:t>OR</a:t>
                      </a:r>
                      <a:endParaRPr kumimoji="0" lang="en-US" sz="32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cs typeface="Arial" charset="0"/>
                        </a:rPr>
                        <a:t>2.25</a:t>
                      </a:r>
                      <a:endParaRPr kumimoji="0" lang="en-US" sz="3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40995" name="Slide Number Placeholder 3"/>
          <p:cNvSpPr>
            <a:spLocks noGrp="1"/>
          </p:cNvSpPr>
          <p:nvPr>
            <p:ph type="sldNum" sz="quarter" idx="12"/>
          </p:nvPr>
        </p:nvSpPr>
        <p:spPr>
          <a:noFill/>
        </p:spPr>
        <p:txBody>
          <a:bodyPr/>
          <a:lstStyle/>
          <a:p>
            <a:fld id="{BBF325F2-A74B-48CE-83F2-C2F924EF0091}" type="slidenum">
              <a:rPr lang="en-US" smtClean="0"/>
              <a:pPr/>
              <a:t>102</a:t>
            </a:fld>
            <a:endParaRPr lang="en-US" smtClean="0"/>
          </a:p>
        </p:txBody>
      </p:sp>
    </p:spTree>
    <p:extLst>
      <p:ext uri="{BB962C8B-B14F-4D97-AF65-F5344CB8AC3E}">
        <p14:creationId xmlns:p14="http://schemas.microsoft.com/office/powerpoint/2010/main" val="65392769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304800" y="381000"/>
            <a:ext cx="8610600" cy="6096000"/>
          </a:xfrm>
        </p:spPr>
        <p:txBody>
          <a:bodyPr/>
          <a:lstStyle/>
          <a:p>
            <a:pPr algn="ctr" eaLnBrk="1" hangingPunct="1">
              <a:lnSpc>
                <a:spcPct val="80000"/>
              </a:lnSpc>
              <a:buFontTx/>
              <a:buNone/>
            </a:pPr>
            <a:r>
              <a:rPr lang="en-US" b="1" u="sng" smtClean="0"/>
              <a:t>Why use ORs?</a:t>
            </a:r>
          </a:p>
          <a:p>
            <a:pPr eaLnBrk="1" hangingPunct="1">
              <a:lnSpc>
                <a:spcPct val="80000"/>
              </a:lnSpc>
              <a:buFontTx/>
              <a:buNone/>
            </a:pPr>
            <a:r>
              <a:rPr lang="en-US" sz="2800" smtClean="0"/>
              <a:t>1.In prospective study, usually quote disease risk &amp; risk ratio (RR). </a:t>
            </a:r>
          </a:p>
          <a:p>
            <a:pPr eaLnBrk="1" hangingPunct="1">
              <a:lnSpc>
                <a:spcPct val="80000"/>
              </a:lnSpc>
              <a:buFontTx/>
              <a:buNone/>
            </a:pPr>
            <a:r>
              <a:rPr lang="en-US" sz="2800" smtClean="0"/>
              <a:t>In case-control, we always quote OR, not RR.  </a:t>
            </a:r>
          </a:p>
          <a:p>
            <a:pPr eaLnBrk="1" hangingPunct="1">
              <a:lnSpc>
                <a:spcPct val="80000"/>
              </a:lnSpc>
              <a:buFontTx/>
              <a:buNone/>
            </a:pPr>
            <a:r>
              <a:rPr lang="en-US" sz="2800" smtClean="0"/>
              <a:t>Case-control OR of exposure in disease/no disease  </a:t>
            </a:r>
          </a:p>
          <a:p>
            <a:pPr algn="ctr" eaLnBrk="1" hangingPunct="1">
              <a:lnSpc>
                <a:spcPct val="80000"/>
              </a:lnSpc>
              <a:buFontTx/>
              <a:buNone/>
            </a:pPr>
            <a:r>
              <a:rPr lang="en-US" sz="2800" b="1" smtClean="0">
                <a:solidFill>
                  <a:srgbClr val="FF3300"/>
                </a:solidFill>
              </a:rPr>
              <a:t>Equals</a:t>
            </a:r>
          </a:p>
          <a:p>
            <a:pPr eaLnBrk="1" hangingPunct="1">
              <a:lnSpc>
                <a:spcPct val="80000"/>
              </a:lnSpc>
              <a:buFontTx/>
              <a:buNone/>
            </a:pPr>
            <a:r>
              <a:rPr lang="en-US" sz="2800" b="1" smtClean="0">
                <a:solidFill>
                  <a:srgbClr val="FF3300"/>
                </a:solidFill>
              </a:rPr>
              <a:t> </a:t>
            </a:r>
            <a:r>
              <a:rPr lang="en-US" sz="2800" smtClean="0"/>
              <a:t>Prospective OR of disease in exposed/unexposed</a:t>
            </a:r>
          </a:p>
          <a:p>
            <a:pPr eaLnBrk="1" hangingPunct="1">
              <a:lnSpc>
                <a:spcPct val="80000"/>
              </a:lnSpc>
              <a:buFontTx/>
              <a:buNone/>
            </a:pPr>
            <a:r>
              <a:rPr lang="en-US" sz="2800" smtClean="0"/>
              <a:t>in population </a:t>
            </a:r>
            <a:r>
              <a:rPr lang="en-US" sz="2800" b="1" u="sng" smtClean="0"/>
              <a:t>if</a:t>
            </a:r>
            <a:r>
              <a:rPr lang="en-US" sz="2800" b="1" smtClean="0"/>
              <a:t> the probability of exposure is same as in the target population.</a:t>
            </a:r>
          </a:p>
          <a:p>
            <a:pPr algn="ctr" eaLnBrk="1" hangingPunct="1">
              <a:lnSpc>
                <a:spcPct val="80000"/>
              </a:lnSpc>
              <a:buFontTx/>
              <a:buNone/>
            </a:pPr>
            <a:r>
              <a:rPr lang="en-US" sz="2800" smtClean="0"/>
              <a:t>(Not necessarily true if there is confounding, bias). </a:t>
            </a:r>
          </a:p>
          <a:p>
            <a:pPr algn="ctr" eaLnBrk="1" hangingPunct="1">
              <a:lnSpc>
                <a:spcPct val="80000"/>
              </a:lnSpc>
              <a:buFontTx/>
              <a:buNone/>
            </a:pPr>
            <a:endParaRPr lang="en-US" sz="2800" smtClean="0"/>
          </a:p>
          <a:p>
            <a:pPr eaLnBrk="1" hangingPunct="1">
              <a:lnSpc>
                <a:spcPct val="80000"/>
              </a:lnSpc>
              <a:buFontTx/>
              <a:buNone/>
            </a:pPr>
            <a:r>
              <a:rPr lang="en-US" sz="2800" smtClean="0"/>
              <a:t>2. OR more “stable” (universal) across studies. </a:t>
            </a:r>
          </a:p>
          <a:p>
            <a:pPr eaLnBrk="1" hangingPunct="1">
              <a:lnSpc>
                <a:spcPct val="80000"/>
              </a:lnSpc>
              <a:buFontTx/>
              <a:buNone/>
            </a:pPr>
            <a:r>
              <a:rPr lang="en-US" sz="2800" smtClean="0"/>
              <a:t>If unexposed risk=20%, RR=2,  exposed risk=40%</a:t>
            </a:r>
          </a:p>
          <a:p>
            <a:pPr eaLnBrk="1" hangingPunct="1">
              <a:lnSpc>
                <a:spcPct val="80000"/>
              </a:lnSpc>
              <a:buFontTx/>
              <a:buNone/>
            </a:pPr>
            <a:r>
              <a:rPr lang="en-US" sz="2800" smtClean="0"/>
              <a:t>If unexposed risk=60%, RR can’t be 2.</a:t>
            </a:r>
          </a:p>
        </p:txBody>
      </p:sp>
      <p:sp>
        <p:nvSpPr>
          <p:cNvPr id="41987" name="Slide Number Placeholder 2"/>
          <p:cNvSpPr>
            <a:spLocks noGrp="1"/>
          </p:cNvSpPr>
          <p:nvPr>
            <p:ph type="sldNum" sz="quarter" idx="12"/>
          </p:nvPr>
        </p:nvSpPr>
        <p:spPr>
          <a:noFill/>
        </p:spPr>
        <p:txBody>
          <a:bodyPr/>
          <a:lstStyle/>
          <a:p>
            <a:fld id="{870ED6AD-9C52-41D2-92A7-F5F886FAB6B1}" type="slidenum">
              <a:rPr lang="en-US" smtClean="0"/>
              <a:pPr/>
              <a:t>103</a:t>
            </a:fld>
            <a:endParaRPr lang="en-US" smtClean="0"/>
          </a:p>
        </p:txBody>
      </p:sp>
    </p:spTree>
    <p:extLst>
      <p:ext uri="{BB962C8B-B14F-4D97-AF65-F5344CB8AC3E}">
        <p14:creationId xmlns:p14="http://schemas.microsoft.com/office/powerpoint/2010/main" val="199737668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639762"/>
          </a:xfrm>
        </p:spPr>
        <p:txBody>
          <a:bodyPr/>
          <a:lstStyle/>
          <a:p>
            <a:pPr eaLnBrk="1" hangingPunct="1"/>
            <a:r>
              <a:rPr lang="en-US" sz="3200" b="1" smtClean="0"/>
              <a:t>Independence rule for ORs</a:t>
            </a:r>
          </a:p>
        </p:txBody>
      </p:sp>
      <p:sp>
        <p:nvSpPr>
          <p:cNvPr id="43011" name="Rectangle 3"/>
          <p:cNvSpPr>
            <a:spLocks noGrp="1" noChangeArrowheads="1"/>
          </p:cNvSpPr>
          <p:nvPr>
            <p:ph type="body" idx="1"/>
          </p:nvPr>
        </p:nvSpPr>
        <p:spPr>
          <a:xfrm>
            <a:off x="457200" y="990600"/>
            <a:ext cx="8229600" cy="5105400"/>
          </a:xfrm>
        </p:spPr>
        <p:txBody>
          <a:bodyPr/>
          <a:lstStyle/>
          <a:p>
            <a:pPr eaLnBrk="1" hangingPunct="1">
              <a:lnSpc>
                <a:spcPct val="90000"/>
              </a:lnSpc>
              <a:buFontTx/>
              <a:buNone/>
            </a:pPr>
            <a:r>
              <a:rPr lang="en-US" smtClean="0"/>
              <a:t>ORs for heart attack (MI)</a:t>
            </a:r>
          </a:p>
          <a:p>
            <a:pPr eaLnBrk="1" hangingPunct="1">
              <a:lnSpc>
                <a:spcPct val="90000"/>
              </a:lnSpc>
              <a:buFontTx/>
              <a:buNone/>
            </a:pPr>
            <a:r>
              <a:rPr lang="en-US" smtClean="0"/>
              <a:t>  For smokers/non smoker:  OR = 4</a:t>
            </a:r>
          </a:p>
          <a:p>
            <a:pPr eaLnBrk="1" hangingPunct="1">
              <a:lnSpc>
                <a:spcPct val="90000"/>
              </a:lnSpc>
              <a:buFontTx/>
              <a:buNone/>
            </a:pPr>
            <a:r>
              <a:rPr lang="en-US" smtClean="0"/>
              <a:t>  For alcohol/no alcohol:   OR = 2</a:t>
            </a:r>
          </a:p>
          <a:p>
            <a:pPr eaLnBrk="1" hangingPunct="1">
              <a:lnSpc>
                <a:spcPct val="90000"/>
              </a:lnSpc>
              <a:buFontTx/>
              <a:buNone/>
            </a:pPr>
            <a:endParaRPr lang="en-US" sz="1200" smtClean="0"/>
          </a:p>
          <a:p>
            <a:pPr algn="ctr" eaLnBrk="1" hangingPunct="1">
              <a:lnSpc>
                <a:spcPct val="90000"/>
              </a:lnSpc>
              <a:buFontTx/>
              <a:buNone/>
            </a:pPr>
            <a:r>
              <a:rPr lang="en-US" b="1" smtClean="0"/>
              <a:t>If</a:t>
            </a:r>
            <a:r>
              <a:rPr lang="en-US" smtClean="0"/>
              <a:t> </a:t>
            </a:r>
            <a:r>
              <a:rPr lang="en-US" u="sng" smtClean="0"/>
              <a:t>independent</a:t>
            </a:r>
            <a:r>
              <a:rPr lang="en-US" smtClean="0"/>
              <a:t>, OR for those who smoke </a:t>
            </a:r>
            <a:r>
              <a:rPr lang="en-US" u="sng" smtClean="0"/>
              <a:t>AND</a:t>
            </a:r>
            <a:r>
              <a:rPr lang="en-US" smtClean="0"/>
              <a:t> drink alcohol is 4 x 2 = 8 (relative to no smoke, no alcohol). </a:t>
            </a:r>
          </a:p>
          <a:p>
            <a:pPr algn="ctr" eaLnBrk="1" hangingPunct="1">
              <a:lnSpc>
                <a:spcPct val="90000"/>
              </a:lnSpc>
              <a:buFontTx/>
              <a:buNone/>
            </a:pPr>
            <a:r>
              <a:rPr lang="en-US" smtClean="0"/>
              <a:t>Only true if smoking, drinking are independent influences on MI. However, smoking &amp; drinking can be correlated with each other. </a:t>
            </a:r>
          </a:p>
        </p:txBody>
      </p:sp>
      <p:sp>
        <p:nvSpPr>
          <p:cNvPr id="43012" name="Slide Number Placeholder 3"/>
          <p:cNvSpPr>
            <a:spLocks noGrp="1"/>
          </p:cNvSpPr>
          <p:nvPr>
            <p:ph type="sldNum" sz="quarter" idx="12"/>
          </p:nvPr>
        </p:nvSpPr>
        <p:spPr>
          <a:noFill/>
        </p:spPr>
        <p:txBody>
          <a:bodyPr/>
          <a:lstStyle/>
          <a:p>
            <a:fld id="{DE012858-E86C-4FF8-988A-1301DF8AB087}" type="slidenum">
              <a:rPr lang="en-US" smtClean="0"/>
              <a:pPr/>
              <a:t>104</a:t>
            </a:fld>
            <a:endParaRPr lang="en-US" smtClean="0"/>
          </a:p>
        </p:txBody>
      </p:sp>
    </p:spTree>
    <p:extLst>
      <p:ext uri="{BB962C8B-B14F-4D97-AF65-F5344CB8AC3E}">
        <p14:creationId xmlns:p14="http://schemas.microsoft.com/office/powerpoint/2010/main" val="99401011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457200" y="228600"/>
            <a:ext cx="8229600" cy="6016625"/>
          </a:xfrm>
        </p:spPr>
        <p:txBody>
          <a:bodyPr/>
          <a:lstStyle/>
          <a:p>
            <a:pPr algn="ctr" eaLnBrk="1" hangingPunct="1">
              <a:buFontTx/>
              <a:buNone/>
            </a:pPr>
            <a:r>
              <a:rPr lang="en-US" b="1" u="sng" dirty="0" smtClean="0"/>
              <a:t>Risk Reduction</a:t>
            </a:r>
            <a:r>
              <a:rPr lang="en-US" b="1" dirty="0" smtClean="0"/>
              <a:t>   </a:t>
            </a:r>
            <a:r>
              <a:rPr lang="en-US" sz="2000" dirty="0" smtClean="0"/>
              <a:t>(clinical trials)</a:t>
            </a:r>
          </a:p>
          <a:p>
            <a:pPr algn="ctr" eaLnBrk="1" hangingPunct="1">
              <a:buFontTx/>
              <a:buNone/>
            </a:pPr>
            <a:r>
              <a:rPr lang="en-US" dirty="0" smtClean="0"/>
              <a:t>P</a:t>
            </a:r>
            <a:r>
              <a:rPr lang="en-US" baseline="-25000" dirty="0" smtClean="0"/>
              <a:t>c</a:t>
            </a:r>
            <a:r>
              <a:rPr lang="en-US" dirty="0" smtClean="0"/>
              <a:t> (like P</a:t>
            </a:r>
            <a:r>
              <a:rPr lang="en-US" baseline="-25000" dirty="0" smtClean="0"/>
              <a:t>u</a:t>
            </a:r>
            <a:r>
              <a:rPr lang="en-US" dirty="0" smtClean="0"/>
              <a:t>)=prop w/ disease in control group</a:t>
            </a:r>
          </a:p>
          <a:p>
            <a:pPr algn="ctr" eaLnBrk="1" hangingPunct="1">
              <a:buFontTx/>
              <a:buNone/>
            </a:pPr>
            <a:r>
              <a:rPr lang="en-US" dirty="0" smtClean="0"/>
              <a:t>P</a:t>
            </a:r>
            <a:r>
              <a:rPr lang="en-US" baseline="-25000" dirty="0" smtClean="0"/>
              <a:t>t</a:t>
            </a:r>
            <a:r>
              <a:rPr lang="en-US" dirty="0" smtClean="0"/>
              <a:t> (like </a:t>
            </a:r>
            <a:r>
              <a:rPr lang="en-US" dirty="0" err="1" smtClean="0"/>
              <a:t>P</a:t>
            </a:r>
            <a:r>
              <a:rPr lang="en-US" baseline="-25000" dirty="0" err="1" smtClean="0"/>
              <a:t>e</a:t>
            </a:r>
            <a:r>
              <a:rPr lang="en-US" dirty="0" smtClean="0"/>
              <a:t>)=prop w/ disease in treated group</a:t>
            </a:r>
          </a:p>
          <a:p>
            <a:pPr algn="ctr" eaLnBrk="1" hangingPunct="1">
              <a:buFontTx/>
              <a:buNone/>
            </a:pPr>
            <a:endParaRPr lang="en-US" sz="1200" dirty="0" smtClean="0"/>
          </a:p>
          <a:p>
            <a:pPr algn="ctr" eaLnBrk="1" hangingPunct="1">
              <a:buFontTx/>
              <a:buNone/>
            </a:pPr>
            <a:r>
              <a:rPr lang="en-US" dirty="0" smtClean="0"/>
              <a:t>ARR=</a:t>
            </a:r>
            <a:r>
              <a:rPr lang="en-US" u="sng" dirty="0" smtClean="0"/>
              <a:t>Absolute</a:t>
            </a:r>
            <a:r>
              <a:rPr lang="en-US" dirty="0" smtClean="0"/>
              <a:t> risk reduction=</a:t>
            </a:r>
          </a:p>
          <a:p>
            <a:pPr algn="ctr" eaLnBrk="1" hangingPunct="1">
              <a:buFontTx/>
              <a:buNone/>
            </a:pPr>
            <a:r>
              <a:rPr lang="en-US" dirty="0" smtClean="0"/>
              <a:t>       risk difference= RD=P</a:t>
            </a:r>
            <a:r>
              <a:rPr lang="en-US" baseline="-25000" dirty="0" smtClean="0"/>
              <a:t>c</a:t>
            </a:r>
            <a:r>
              <a:rPr lang="en-US" dirty="0" smtClean="0"/>
              <a:t>-P</a:t>
            </a:r>
            <a:r>
              <a:rPr lang="en-US" baseline="-25000" dirty="0" smtClean="0"/>
              <a:t>t</a:t>
            </a:r>
            <a:endParaRPr lang="en-US" dirty="0" smtClean="0"/>
          </a:p>
          <a:p>
            <a:pPr algn="ctr" eaLnBrk="1" hangingPunct="1">
              <a:buFontTx/>
              <a:buNone/>
            </a:pPr>
            <a:r>
              <a:rPr lang="en-US" dirty="0" smtClean="0"/>
              <a:t>RRR=</a:t>
            </a:r>
            <a:r>
              <a:rPr lang="en-US" u="sng" dirty="0" smtClean="0"/>
              <a:t>Relative</a:t>
            </a:r>
            <a:r>
              <a:rPr lang="en-US" dirty="0" smtClean="0"/>
              <a:t> risk reduction=(P</a:t>
            </a:r>
            <a:r>
              <a:rPr lang="en-US" baseline="-25000" dirty="0" smtClean="0"/>
              <a:t>c</a:t>
            </a:r>
            <a:r>
              <a:rPr lang="en-US" dirty="0" smtClean="0"/>
              <a:t>-P</a:t>
            </a:r>
            <a:r>
              <a:rPr lang="en-US" baseline="-25000" dirty="0" smtClean="0"/>
              <a:t>t</a:t>
            </a:r>
            <a:r>
              <a:rPr lang="en-US" dirty="0" smtClean="0"/>
              <a:t>)/P</a:t>
            </a:r>
            <a:r>
              <a:rPr lang="en-US" baseline="-25000" dirty="0" smtClean="0"/>
              <a:t>c</a:t>
            </a:r>
            <a:r>
              <a:rPr lang="en-US" dirty="0" smtClean="0"/>
              <a:t> =</a:t>
            </a:r>
          </a:p>
          <a:p>
            <a:pPr algn="ctr" eaLnBrk="1" hangingPunct="1">
              <a:buFontTx/>
              <a:buNone/>
            </a:pPr>
            <a:r>
              <a:rPr lang="en-US" dirty="0"/>
              <a:t>ARR/P</a:t>
            </a:r>
            <a:r>
              <a:rPr lang="en-US" baseline="-25000" dirty="0"/>
              <a:t>c</a:t>
            </a:r>
            <a:r>
              <a:rPr lang="en-US" dirty="0" smtClean="0"/>
              <a:t> =1- (P</a:t>
            </a:r>
            <a:r>
              <a:rPr lang="en-US" baseline="-25000" dirty="0" smtClean="0"/>
              <a:t>t</a:t>
            </a:r>
            <a:r>
              <a:rPr lang="en-US" dirty="0" smtClean="0"/>
              <a:t>/P</a:t>
            </a:r>
            <a:r>
              <a:rPr lang="en-US" baseline="-25000" dirty="0" smtClean="0"/>
              <a:t>c</a:t>
            </a:r>
            <a:r>
              <a:rPr lang="en-US" dirty="0" smtClean="0"/>
              <a:t>) = 1-RR</a:t>
            </a:r>
          </a:p>
          <a:p>
            <a:pPr algn="ctr" eaLnBrk="1" hangingPunct="1">
              <a:buFontTx/>
              <a:buNone/>
            </a:pPr>
            <a:r>
              <a:rPr lang="en-US" sz="2800" dirty="0" smtClean="0"/>
              <a:t>(RRR is also the definition of vaccine efficacy)</a:t>
            </a:r>
          </a:p>
          <a:p>
            <a:pPr algn="ctr" eaLnBrk="1" hangingPunct="1">
              <a:buFontTx/>
              <a:buNone/>
            </a:pPr>
            <a:r>
              <a:rPr lang="en-US" dirty="0" smtClean="0">
                <a:solidFill>
                  <a:srgbClr val="FF3300"/>
                </a:solidFill>
              </a:rPr>
              <a:t>NNT</a:t>
            </a:r>
            <a:r>
              <a:rPr lang="en-US" dirty="0" smtClean="0"/>
              <a:t>=number needed to treat=</a:t>
            </a:r>
            <a:r>
              <a:rPr lang="en-US" dirty="0" smtClean="0">
                <a:solidFill>
                  <a:srgbClr val="FF3300"/>
                </a:solidFill>
              </a:rPr>
              <a:t>1/ARR</a:t>
            </a:r>
            <a:endParaRPr lang="en-US" baseline="-25000" dirty="0" smtClean="0">
              <a:solidFill>
                <a:srgbClr val="FF3300"/>
              </a:solidFill>
            </a:endParaRPr>
          </a:p>
          <a:p>
            <a:pPr algn="ctr" eaLnBrk="1" hangingPunct="1">
              <a:buFontTx/>
              <a:buNone/>
            </a:pPr>
            <a:endParaRPr lang="en-US" dirty="0" smtClean="0"/>
          </a:p>
        </p:txBody>
      </p:sp>
      <p:sp>
        <p:nvSpPr>
          <p:cNvPr id="44035" name="Slide Number Placeholder 2"/>
          <p:cNvSpPr>
            <a:spLocks noGrp="1"/>
          </p:cNvSpPr>
          <p:nvPr>
            <p:ph type="sldNum" sz="quarter" idx="12"/>
          </p:nvPr>
        </p:nvSpPr>
        <p:spPr>
          <a:noFill/>
        </p:spPr>
        <p:txBody>
          <a:bodyPr/>
          <a:lstStyle/>
          <a:p>
            <a:fld id="{05B37662-2619-4938-ABDD-09DBA28642FC}" type="slidenum">
              <a:rPr lang="en-US" smtClean="0"/>
              <a:pPr/>
              <a:t>105</a:t>
            </a:fld>
            <a:endParaRPr lang="en-US" smtClean="0"/>
          </a:p>
        </p:txBody>
      </p:sp>
    </p:spTree>
    <p:extLst>
      <p:ext uri="{BB962C8B-B14F-4D97-AF65-F5344CB8AC3E}">
        <p14:creationId xmlns:p14="http://schemas.microsoft.com/office/powerpoint/2010/main" val="264597529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67"/>
            <a:ext cx="8229600" cy="944562"/>
          </a:xfrm>
        </p:spPr>
        <p:txBody>
          <a:bodyPr/>
          <a:lstStyle/>
          <a:p>
            <a:r>
              <a:rPr lang="en-US" u="sng" dirty="0" smtClean="0"/>
              <a:t>Relative risk reduction</a:t>
            </a:r>
            <a:endParaRPr lang="en-US" u="sng" dirty="0"/>
          </a:p>
        </p:txBody>
      </p:sp>
      <p:sp>
        <p:nvSpPr>
          <p:cNvPr id="3" name="Content Placeholder 2"/>
          <p:cNvSpPr>
            <a:spLocks noGrp="1"/>
          </p:cNvSpPr>
          <p:nvPr>
            <p:ph idx="1"/>
          </p:nvPr>
        </p:nvSpPr>
        <p:spPr>
          <a:xfrm>
            <a:off x="304800" y="970229"/>
            <a:ext cx="8686800" cy="5506771"/>
          </a:xfrm>
        </p:spPr>
        <p:txBody>
          <a:bodyPr/>
          <a:lstStyle/>
          <a:p>
            <a:pPr marL="0" indent="0">
              <a:buNone/>
            </a:pPr>
            <a:r>
              <a:rPr lang="en-US" dirty="0" smtClean="0"/>
              <a:t>      Pfizer COVID vaccine trial:</a:t>
            </a:r>
          </a:p>
          <a:p>
            <a:pPr marL="0" indent="0">
              <a:buNone/>
            </a:pPr>
            <a:r>
              <a:rPr lang="en-US" dirty="0" smtClean="0"/>
              <a:t> </a:t>
            </a:r>
            <a:r>
              <a:rPr lang="en-US" sz="2800" dirty="0" smtClean="0"/>
              <a:t>P</a:t>
            </a:r>
            <a:r>
              <a:rPr lang="en-US" sz="2800" baseline="-25000" dirty="0" smtClean="0"/>
              <a:t>c</a:t>
            </a:r>
            <a:r>
              <a:rPr lang="en-US" sz="2800" dirty="0" smtClean="0"/>
              <a:t>=850/22685=3.75%, Q</a:t>
            </a:r>
            <a:r>
              <a:rPr lang="en-US" sz="2800" baseline="-25000" dirty="0" smtClean="0"/>
              <a:t>c</a:t>
            </a:r>
            <a:r>
              <a:rPr lang="en-US" sz="2800" dirty="0" smtClean="0"/>
              <a:t>=96.25%   no vaccine</a:t>
            </a:r>
          </a:p>
          <a:p>
            <a:pPr marL="0" indent="0">
              <a:buNone/>
            </a:pPr>
            <a:r>
              <a:rPr lang="en-US" sz="2800" dirty="0" smtClean="0"/>
              <a:t> P</a:t>
            </a:r>
            <a:r>
              <a:rPr lang="en-US" sz="2800" baseline="-25000" dirty="0" smtClean="0"/>
              <a:t>t</a:t>
            </a:r>
            <a:r>
              <a:rPr lang="en-US" sz="2800" dirty="0" smtClean="0"/>
              <a:t> =  77/23621=0.33%, </a:t>
            </a:r>
            <a:r>
              <a:rPr lang="en-US" sz="2800" dirty="0" err="1" smtClean="0"/>
              <a:t>Q</a:t>
            </a:r>
            <a:r>
              <a:rPr lang="en-US" sz="2800" baseline="-25000" dirty="0" err="1" smtClean="0"/>
              <a:t>t</a:t>
            </a:r>
            <a:r>
              <a:rPr lang="en-US" sz="2800" dirty="0" smtClean="0"/>
              <a:t>=99.67%   with vaccine</a:t>
            </a:r>
          </a:p>
          <a:p>
            <a:pPr marL="0" indent="0">
              <a:buNone/>
            </a:pPr>
            <a:r>
              <a:rPr lang="en-US" dirty="0"/>
              <a:t> </a:t>
            </a:r>
            <a:r>
              <a:rPr lang="en-US" dirty="0" smtClean="0"/>
              <a:t>  P</a:t>
            </a:r>
            <a:r>
              <a:rPr lang="en-US" baseline="-25000" dirty="0" smtClean="0"/>
              <a:t>c</a:t>
            </a:r>
            <a:r>
              <a:rPr lang="en-US" dirty="0" smtClean="0"/>
              <a:t>-P</a:t>
            </a:r>
            <a:r>
              <a:rPr lang="en-US" baseline="-25000" dirty="0"/>
              <a:t>t</a:t>
            </a:r>
            <a:r>
              <a:rPr lang="en-US" dirty="0" smtClean="0"/>
              <a:t>=3.42%,  RRR=3.42% /3.75%=91.3%</a:t>
            </a:r>
          </a:p>
          <a:p>
            <a:pPr marL="0" indent="0">
              <a:buNone/>
            </a:pPr>
            <a:endParaRPr lang="en-US" sz="1200" dirty="0" smtClean="0"/>
          </a:p>
          <a:p>
            <a:pPr marL="0" indent="0">
              <a:buNone/>
            </a:pPr>
            <a:r>
              <a:rPr lang="en-US" dirty="0" smtClean="0"/>
              <a:t>                 = “efficacy” </a:t>
            </a:r>
          </a:p>
          <a:p>
            <a:pPr marL="0" indent="0">
              <a:buNone/>
            </a:pPr>
            <a:endParaRPr lang="en-US" dirty="0"/>
          </a:p>
          <a:p>
            <a:pPr marL="0" indent="0">
              <a:buNone/>
            </a:pPr>
            <a:endParaRPr lang="en-US" dirty="0" smtClean="0"/>
          </a:p>
          <a:p>
            <a:pPr marL="0" indent="0">
              <a:buNone/>
            </a:pPr>
            <a:r>
              <a:rPr lang="en-US" dirty="0"/>
              <a:t> </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3776D506-5B9F-40C5-B081-02CE72D77101}" type="slidenum">
              <a:rPr lang="en-US" smtClean="0"/>
              <a:pPr>
                <a:defRPr/>
              </a:pPr>
              <a:t>106</a:t>
            </a:fld>
            <a:endParaRPr lang="en-US"/>
          </a:p>
        </p:txBody>
      </p:sp>
    </p:spTree>
    <p:extLst>
      <p:ext uri="{BB962C8B-B14F-4D97-AF65-F5344CB8AC3E}">
        <p14:creationId xmlns:p14="http://schemas.microsoft.com/office/powerpoint/2010/main" val="372160773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457200" y="533400"/>
            <a:ext cx="8229600" cy="5867400"/>
          </a:xfrm>
        </p:spPr>
        <p:txBody>
          <a:bodyPr/>
          <a:lstStyle/>
          <a:p>
            <a:pPr algn="ctr" eaLnBrk="1" hangingPunct="1">
              <a:buFontTx/>
              <a:buNone/>
            </a:pPr>
            <a:r>
              <a:rPr lang="en-US" b="1" u="sng" dirty="0"/>
              <a:t>NNT – number needed to treat (or harm)</a:t>
            </a:r>
          </a:p>
          <a:p>
            <a:pPr algn="ctr" eaLnBrk="1" hangingPunct="1">
              <a:buFontTx/>
              <a:buNone/>
            </a:pPr>
            <a:r>
              <a:rPr lang="en-US" sz="2000" dirty="0"/>
              <a:t>(clinical trials)</a:t>
            </a:r>
          </a:p>
          <a:p>
            <a:pPr algn="ctr" eaLnBrk="1" hangingPunct="1">
              <a:buFontTx/>
              <a:buNone/>
            </a:pPr>
            <a:r>
              <a:rPr lang="en-US" b="1" u="sng" dirty="0" smtClean="0"/>
              <a:t>Example</a:t>
            </a:r>
          </a:p>
          <a:p>
            <a:pPr algn="ctr" eaLnBrk="1" hangingPunct="1">
              <a:buFontTx/>
              <a:buNone/>
            </a:pPr>
            <a:r>
              <a:rPr lang="en-US" dirty="0" smtClean="0"/>
              <a:t>P</a:t>
            </a:r>
            <a:r>
              <a:rPr lang="en-US" baseline="-25000" dirty="0" smtClean="0"/>
              <a:t>c</a:t>
            </a:r>
            <a:r>
              <a:rPr lang="en-US" dirty="0" smtClean="0"/>
              <a:t>=0.36=36%,     P</a:t>
            </a:r>
            <a:r>
              <a:rPr lang="en-US" baseline="-25000" dirty="0" smtClean="0"/>
              <a:t>t</a:t>
            </a:r>
            <a:r>
              <a:rPr lang="en-US" dirty="0" smtClean="0"/>
              <a:t>=0.34=34%</a:t>
            </a:r>
          </a:p>
          <a:p>
            <a:pPr algn="ctr" eaLnBrk="1" hangingPunct="1">
              <a:buFontTx/>
              <a:buNone/>
            </a:pPr>
            <a:r>
              <a:rPr lang="en-US" dirty="0" smtClean="0"/>
              <a:t>ARR=RD=0.02=2%</a:t>
            </a:r>
          </a:p>
          <a:p>
            <a:pPr algn="ctr" eaLnBrk="1" hangingPunct="1">
              <a:buFontTx/>
              <a:buNone/>
            </a:pPr>
            <a:r>
              <a:rPr lang="en-US" dirty="0" smtClean="0"/>
              <a:t>RRR=0.2/0.36 = 5.5%  </a:t>
            </a:r>
            <a:r>
              <a:rPr lang="en-US" sz="2400" dirty="0" smtClean="0"/>
              <a:t>(a percent of a percent)</a:t>
            </a:r>
          </a:p>
          <a:p>
            <a:pPr algn="ctr" eaLnBrk="1" hangingPunct="1">
              <a:buFontTx/>
              <a:buNone/>
            </a:pPr>
            <a:r>
              <a:rPr lang="en-US" b="1" dirty="0" smtClean="0"/>
              <a:t>NNT = 1/0.02 = 50</a:t>
            </a:r>
          </a:p>
          <a:p>
            <a:pPr algn="ctr" eaLnBrk="1" hangingPunct="1">
              <a:buFontTx/>
              <a:buNone/>
            </a:pPr>
            <a:endParaRPr lang="en-US" sz="1600" b="1" dirty="0" smtClean="0"/>
          </a:p>
          <a:p>
            <a:pPr eaLnBrk="1" hangingPunct="1">
              <a:buFontTx/>
              <a:buNone/>
            </a:pPr>
            <a:r>
              <a:rPr lang="en-US" dirty="0" smtClean="0"/>
              <a:t>So 50 patients must be given the treatment to cure one additional disease case.</a:t>
            </a:r>
          </a:p>
          <a:p>
            <a:pPr algn="ctr" eaLnBrk="1" hangingPunct="1">
              <a:buFontTx/>
              <a:buNone/>
            </a:pPr>
            <a:r>
              <a:rPr lang="en-US" dirty="0" smtClean="0"/>
              <a:t>Can be extended to more complex stats. </a:t>
            </a:r>
          </a:p>
        </p:txBody>
      </p:sp>
      <p:sp>
        <p:nvSpPr>
          <p:cNvPr id="45059" name="Slide Number Placeholder 2"/>
          <p:cNvSpPr>
            <a:spLocks noGrp="1"/>
          </p:cNvSpPr>
          <p:nvPr>
            <p:ph type="sldNum" sz="quarter" idx="12"/>
          </p:nvPr>
        </p:nvSpPr>
        <p:spPr>
          <a:noFill/>
        </p:spPr>
        <p:txBody>
          <a:bodyPr/>
          <a:lstStyle/>
          <a:p>
            <a:fld id="{3F5A0DE3-06AE-452F-8165-25DC33BE1BDF}" type="slidenum">
              <a:rPr lang="en-US" smtClean="0"/>
              <a:pPr/>
              <a:t>107</a:t>
            </a:fld>
            <a:endParaRPr lang="en-US" smtClean="0"/>
          </a:p>
        </p:txBody>
      </p:sp>
    </p:spTree>
    <p:extLst>
      <p:ext uri="{BB962C8B-B14F-4D97-AF65-F5344CB8AC3E}">
        <p14:creationId xmlns:p14="http://schemas.microsoft.com/office/powerpoint/2010/main" val="240858071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Summary-Ratios</a:t>
            </a:r>
          </a:p>
        </p:txBody>
      </p:sp>
      <p:sp>
        <p:nvSpPr>
          <p:cNvPr id="47107" name="Rectangle 3"/>
          <p:cNvSpPr>
            <a:spLocks noGrp="1" noChangeArrowheads="1"/>
          </p:cNvSpPr>
          <p:nvPr>
            <p:ph type="body" idx="1"/>
          </p:nvPr>
        </p:nvSpPr>
        <p:spPr>
          <a:xfrm>
            <a:off x="457200" y="1447800"/>
            <a:ext cx="8229600" cy="4953000"/>
          </a:xfrm>
        </p:spPr>
        <p:txBody>
          <a:bodyPr/>
          <a:lstStyle/>
          <a:p>
            <a:pPr eaLnBrk="1" hangingPunct="1">
              <a:buFontTx/>
              <a:buNone/>
            </a:pPr>
            <a:r>
              <a:rPr lang="en-US" smtClean="0"/>
              <a:t>               </a:t>
            </a:r>
            <a:r>
              <a:rPr lang="en-US" u="sng" smtClean="0"/>
              <a:t>Risk</a:t>
            </a:r>
            <a:r>
              <a:rPr lang="en-US" smtClean="0"/>
              <a:t>          </a:t>
            </a:r>
            <a:r>
              <a:rPr lang="en-US" u="sng" smtClean="0"/>
              <a:t>Odds</a:t>
            </a:r>
            <a:r>
              <a:rPr lang="en-US" smtClean="0"/>
              <a:t>          </a:t>
            </a:r>
            <a:r>
              <a:rPr lang="en-US" u="sng" smtClean="0"/>
              <a:t>Hazard</a:t>
            </a:r>
          </a:p>
          <a:p>
            <a:pPr eaLnBrk="1" hangingPunct="1">
              <a:buFontTx/>
              <a:buNone/>
            </a:pPr>
            <a:r>
              <a:rPr lang="en-US" smtClean="0"/>
              <a:t>                 P                O                 h</a:t>
            </a:r>
          </a:p>
          <a:p>
            <a:pPr algn="ctr" eaLnBrk="1" hangingPunct="1">
              <a:buFontTx/>
              <a:buNone/>
            </a:pPr>
            <a:endParaRPr lang="en-US" sz="1200" smtClean="0"/>
          </a:p>
          <a:p>
            <a:pPr eaLnBrk="1" hangingPunct="1">
              <a:buFontTx/>
              <a:buNone/>
            </a:pPr>
            <a:r>
              <a:rPr lang="en-US" smtClean="0"/>
              <a:t>Ratio:  RR=P</a:t>
            </a:r>
            <a:r>
              <a:rPr lang="en-US" baseline="-25000" smtClean="0"/>
              <a:t>e</a:t>
            </a:r>
            <a:r>
              <a:rPr lang="en-US" smtClean="0"/>
              <a:t>/P</a:t>
            </a:r>
            <a:r>
              <a:rPr lang="en-US" baseline="-25000" smtClean="0"/>
              <a:t>u</a:t>
            </a:r>
            <a:r>
              <a:rPr lang="en-US" smtClean="0"/>
              <a:t>   OR=O</a:t>
            </a:r>
            <a:r>
              <a:rPr lang="en-US" baseline="-25000" smtClean="0"/>
              <a:t>e</a:t>
            </a:r>
            <a:r>
              <a:rPr lang="en-US" smtClean="0"/>
              <a:t>/O</a:t>
            </a:r>
            <a:r>
              <a:rPr lang="en-US" baseline="-25000" smtClean="0"/>
              <a:t>u</a:t>
            </a:r>
            <a:r>
              <a:rPr lang="en-US" smtClean="0"/>
              <a:t>    HR=h</a:t>
            </a:r>
            <a:r>
              <a:rPr lang="en-US" baseline="-25000" smtClean="0"/>
              <a:t>e</a:t>
            </a:r>
            <a:r>
              <a:rPr lang="en-US" smtClean="0"/>
              <a:t>/h</a:t>
            </a:r>
            <a:r>
              <a:rPr lang="en-US" baseline="-25000" smtClean="0"/>
              <a:t>u</a:t>
            </a:r>
          </a:p>
          <a:p>
            <a:pPr eaLnBrk="1" hangingPunct="1">
              <a:buFontTx/>
              <a:buNone/>
            </a:pPr>
            <a:endParaRPr lang="en-US" sz="1200" smtClean="0"/>
          </a:p>
          <a:p>
            <a:pPr eaLnBrk="1" hangingPunct="1">
              <a:buFontTx/>
              <a:buNone/>
            </a:pPr>
            <a:r>
              <a:rPr lang="en-US" smtClean="0"/>
              <a:t>All have the null value of 1.0 when there is no association. The distribution of the </a:t>
            </a:r>
            <a:r>
              <a:rPr lang="en-US" u="sng" smtClean="0"/>
              <a:t>logs </a:t>
            </a:r>
            <a:r>
              <a:rPr lang="en-US" smtClean="0"/>
              <a:t>of their ratios from study to study are usually bell curve shaped around the true log scale value. </a:t>
            </a:r>
          </a:p>
          <a:p>
            <a:pPr eaLnBrk="1" hangingPunct="1">
              <a:buFontTx/>
              <a:buNone/>
            </a:pPr>
            <a:endParaRPr lang="en-US" baseline="-25000" smtClean="0"/>
          </a:p>
        </p:txBody>
      </p:sp>
      <p:sp>
        <p:nvSpPr>
          <p:cNvPr id="47108" name="Slide Number Placeholder 3"/>
          <p:cNvSpPr>
            <a:spLocks noGrp="1"/>
          </p:cNvSpPr>
          <p:nvPr>
            <p:ph type="sldNum" sz="quarter" idx="12"/>
          </p:nvPr>
        </p:nvSpPr>
        <p:spPr>
          <a:noFill/>
        </p:spPr>
        <p:txBody>
          <a:bodyPr/>
          <a:lstStyle/>
          <a:p>
            <a:fld id="{6572FA6D-25F8-4FB1-885D-EFF3D645AF5F}" type="slidenum">
              <a:rPr lang="en-US" smtClean="0"/>
              <a:pPr/>
              <a:t>108</a:t>
            </a:fld>
            <a:endParaRPr lang="en-US" smtClean="0"/>
          </a:p>
        </p:txBody>
      </p:sp>
    </p:spTree>
    <p:extLst>
      <p:ext uri="{BB962C8B-B14F-4D97-AF65-F5344CB8AC3E}">
        <p14:creationId xmlns:p14="http://schemas.microsoft.com/office/powerpoint/2010/main" val="24429365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93" name="Group 41"/>
          <p:cNvGraphicFramePr>
            <a:graphicFrameLocks noGrp="1"/>
          </p:cNvGraphicFramePr>
          <p:nvPr>
            <p:ph/>
          </p:nvPr>
        </p:nvGraphicFramePr>
        <p:xfrm>
          <a:off x="457200" y="1143000"/>
          <a:ext cx="8229600" cy="2133600"/>
        </p:xfrm>
        <a:graphic>
          <a:graphicData uri="http://schemas.openxmlformats.org/drawingml/2006/table">
            <a:tbl>
              <a:tblPr/>
              <a:tblGrid>
                <a:gridCol w="2514600">
                  <a:extLst>
                    <a:ext uri="{9D8B030D-6E8A-4147-A177-3AD203B41FA5}">
                      <a16:colId xmlns:a16="http://schemas.microsoft.com/office/drawing/2014/main" xmlns="" val="20000"/>
                    </a:ext>
                  </a:extLst>
                </a:gridCol>
                <a:gridCol w="2819400">
                  <a:extLst>
                    <a:ext uri="{9D8B030D-6E8A-4147-A177-3AD203B41FA5}">
                      <a16:colId xmlns:a16="http://schemas.microsoft.com/office/drawing/2014/main" xmlns="" val="20001"/>
                    </a:ext>
                  </a:extLst>
                </a:gridCol>
                <a:gridCol w="2895600">
                  <a:extLst>
                    <a:ext uri="{9D8B030D-6E8A-4147-A177-3AD203B41FA5}">
                      <a16:colId xmlns:a16="http://schemas.microsoft.com/office/drawing/2014/main" xmlns="" val="20002"/>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True-disease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True-No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Test-positive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3300"/>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Test-negative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3300"/>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48152" name="Text Box 28"/>
          <p:cNvSpPr txBox="1">
            <a:spLocks noChangeArrowheads="1"/>
          </p:cNvSpPr>
          <p:nvPr/>
        </p:nvSpPr>
        <p:spPr bwMode="auto">
          <a:xfrm>
            <a:off x="1981200" y="457200"/>
            <a:ext cx="5410200" cy="579438"/>
          </a:xfrm>
          <a:prstGeom prst="rect">
            <a:avLst/>
          </a:prstGeom>
          <a:noFill/>
          <a:ln w="9525">
            <a:noFill/>
            <a:miter lim="800000"/>
            <a:headEnd/>
            <a:tailEnd/>
          </a:ln>
        </p:spPr>
        <p:txBody>
          <a:bodyPr>
            <a:spAutoFit/>
          </a:bodyPr>
          <a:lstStyle/>
          <a:p>
            <a:pPr algn="ctr">
              <a:spcBef>
                <a:spcPct val="50000"/>
              </a:spcBef>
            </a:pPr>
            <a:r>
              <a:rPr lang="en-US" sz="3200" b="1"/>
              <a:t>Sensitivity and Specificity</a:t>
            </a:r>
          </a:p>
        </p:txBody>
      </p:sp>
      <p:sp>
        <p:nvSpPr>
          <p:cNvPr id="48153" name="Text Box 37"/>
          <p:cNvSpPr txBox="1">
            <a:spLocks noChangeArrowheads="1"/>
          </p:cNvSpPr>
          <p:nvPr/>
        </p:nvSpPr>
        <p:spPr bwMode="auto">
          <a:xfrm>
            <a:off x="609600" y="3505200"/>
            <a:ext cx="7924800" cy="2900363"/>
          </a:xfrm>
          <a:prstGeom prst="rect">
            <a:avLst/>
          </a:prstGeom>
          <a:noFill/>
          <a:ln w="9525">
            <a:noFill/>
            <a:miter lim="800000"/>
            <a:headEnd/>
            <a:tailEnd/>
          </a:ln>
        </p:spPr>
        <p:txBody>
          <a:bodyPr>
            <a:spAutoFit/>
          </a:bodyPr>
          <a:lstStyle/>
          <a:p>
            <a:pPr algn="ctr">
              <a:spcBef>
                <a:spcPct val="50000"/>
              </a:spcBef>
            </a:pPr>
            <a:r>
              <a:rPr lang="en-US" sz="2800"/>
              <a:t>Sensitivity=</a:t>
            </a:r>
            <a:r>
              <a:rPr lang="en-US" sz="2800">
                <a:solidFill>
                  <a:srgbClr val="FF3300"/>
                </a:solidFill>
              </a:rPr>
              <a:t>a</a:t>
            </a:r>
            <a:r>
              <a:rPr lang="en-US" sz="2800"/>
              <a:t>/(a+c),   false negative=c/(a+c)</a:t>
            </a:r>
          </a:p>
          <a:p>
            <a:pPr algn="ctr">
              <a:spcBef>
                <a:spcPct val="50000"/>
              </a:spcBef>
            </a:pPr>
            <a:r>
              <a:rPr lang="en-US" sz="2800"/>
              <a:t>Specificity=</a:t>
            </a:r>
            <a:r>
              <a:rPr lang="en-US" sz="2800">
                <a:solidFill>
                  <a:srgbClr val="FF3300"/>
                </a:solidFill>
              </a:rPr>
              <a:t>d</a:t>
            </a:r>
            <a:r>
              <a:rPr lang="en-US" sz="2800"/>
              <a:t>/(b+d),  false positive=b/(b+d)</a:t>
            </a:r>
          </a:p>
          <a:p>
            <a:pPr algn="ctr">
              <a:spcBef>
                <a:spcPct val="50000"/>
              </a:spcBef>
            </a:pPr>
            <a:r>
              <a:rPr lang="en-US" sz="2800"/>
              <a:t>Positive predictive value=PPV=a/(a+b) * </a:t>
            </a:r>
          </a:p>
          <a:p>
            <a:pPr algn="ctr">
              <a:spcBef>
                <a:spcPct val="50000"/>
              </a:spcBef>
            </a:pPr>
            <a:r>
              <a:rPr lang="en-US" sz="2800"/>
              <a:t>Negative predictive value=NPV=d/(c+d) *</a:t>
            </a:r>
          </a:p>
          <a:p>
            <a:pPr algn="ctr">
              <a:spcBef>
                <a:spcPct val="50000"/>
              </a:spcBef>
            </a:pPr>
            <a:r>
              <a:rPr lang="en-US" sz="2000"/>
              <a:t>* Depends on disease prevalence-not just attribute of test</a:t>
            </a:r>
          </a:p>
        </p:txBody>
      </p:sp>
      <p:sp>
        <p:nvSpPr>
          <p:cNvPr id="48154" name="Slide Number Placeholder 4"/>
          <p:cNvSpPr>
            <a:spLocks noGrp="1"/>
          </p:cNvSpPr>
          <p:nvPr>
            <p:ph type="sldNum" sz="quarter" idx="12"/>
          </p:nvPr>
        </p:nvSpPr>
        <p:spPr>
          <a:noFill/>
        </p:spPr>
        <p:txBody>
          <a:bodyPr/>
          <a:lstStyle/>
          <a:p>
            <a:fld id="{A3BB9479-E177-4664-914E-63BE39F9BAD3}" type="slidenum">
              <a:rPr lang="en-US" smtClean="0"/>
              <a:pPr/>
              <a:t>109</a:t>
            </a:fld>
            <a:endParaRPr lang="en-US" smtClean="0"/>
          </a:p>
        </p:txBody>
      </p:sp>
    </p:spTree>
    <p:extLst>
      <p:ext uri="{BB962C8B-B14F-4D97-AF65-F5344CB8AC3E}">
        <p14:creationId xmlns:p14="http://schemas.microsoft.com/office/powerpoint/2010/main" val="2369876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Austin Bradford Hill</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48356" y="1657953"/>
            <a:ext cx="3447288" cy="4410456"/>
          </a:xfrm>
        </p:spPr>
      </p:pic>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11</a:t>
            </a:fld>
            <a:endParaRPr lang="en-US"/>
          </a:p>
        </p:txBody>
      </p:sp>
    </p:spTree>
    <p:extLst>
      <p:ext uri="{BB962C8B-B14F-4D97-AF65-F5344CB8AC3E}">
        <p14:creationId xmlns:p14="http://schemas.microsoft.com/office/powerpoint/2010/main" val="341372379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457200" y="228600"/>
            <a:ext cx="8229600" cy="5897563"/>
          </a:xfrm>
        </p:spPr>
        <p:txBody>
          <a:bodyPr/>
          <a:lstStyle/>
          <a:p>
            <a:pPr algn="ctr" eaLnBrk="1" hangingPunct="1">
              <a:buFontTx/>
              <a:buNone/>
            </a:pPr>
            <a:r>
              <a:rPr lang="en-US" u="sng" smtClean="0"/>
              <a:t>Sensitivity, Specificity, Accuracy</a:t>
            </a:r>
          </a:p>
          <a:p>
            <a:pPr eaLnBrk="1" hangingPunct="1">
              <a:buFontTx/>
              <a:buNone/>
            </a:pPr>
            <a:endParaRPr lang="en-US" sz="1600" u="sng" smtClean="0"/>
          </a:p>
          <a:p>
            <a:pPr algn="ctr" eaLnBrk="1" hangingPunct="1">
              <a:buFontTx/>
              <a:buNone/>
            </a:pPr>
            <a:r>
              <a:rPr lang="en-US" smtClean="0"/>
              <a:t>Accuracy = </a:t>
            </a:r>
            <a:r>
              <a:rPr lang="en-US" smtClean="0">
                <a:solidFill>
                  <a:srgbClr val="FF3300"/>
                </a:solidFill>
              </a:rPr>
              <a:t>W</a:t>
            </a:r>
            <a:r>
              <a:rPr lang="en-US" smtClean="0"/>
              <a:t> Sensitivity + (1-</a:t>
            </a:r>
            <a:r>
              <a:rPr lang="en-US" smtClean="0">
                <a:solidFill>
                  <a:srgbClr val="FF3300"/>
                </a:solidFill>
              </a:rPr>
              <a:t>W</a:t>
            </a:r>
            <a:r>
              <a:rPr lang="en-US" smtClean="0"/>
              <a:t>) Specificity</a:t>
            </a:r>
          </a:p>
          <a:p>
            <a:pPr algn="ctr" eaLnBrk="1" hangingPunct="1">
              <a:buFontTx/>
              <a:buNone/>
            </a:pPr>
            <a:r>
              <a:rPr lang="en-US" smtClean="0"/>
              <a:t>  where 0 &lt; </a:t>
            </a:r>
            <a:r>
              <a:rPr lang="en-US" smtClean="0">
                <a:solidFill>
                  <a:srgbClr val="FF3300"/>
                </a:solidFill>
              </a:rPr>
              <a:t>W</a:t>
            </a:r>
            <a:r>
              <a:rPr lang="en-US" smtClean="0"/>
              <a:t> &lt; 1. </a:t>
            </a:r>
          </a:p>
          <a:p>
            <a:pPr algn="ctr" eaLnBrk="1" hangingPunct="1">
              <a:buFontTx/>
              <a:buNone/>
            </a:pPr>
            <a:r>
              <a:rPr lang="en-US" smtClean="0"/>
              <a:t>Often </a:t>
            </a:r>
            <a:r>
              <a:rPr lang="en-US" smtClean="0">
                <a:solidFill>
                  <a:srgbClr val="FF3300"/>
                </a:solidFill>
              </a:rPr>
              <a:t>W=0.5</a:t>
            </a:r>
            <a:r>
              <a:rPr lang="en-US" smtClean="0"/>
              <a:t> (unweighted accuracy)</a:t>
            </a:r>
          </a:p>
          <a:p>
            <a:pPr algn="ctr" eaLnBrk="1" hangingPunct="1">
              <a:buFontTx/>
              <a:buNone/>
            </a:pPr>
            <a:endParaRPr lang="en-US" smtClean="0"/>
          </a:p>
          <a:p>
            <a:pPr algn="ctr" eaLnBrk="1" hangingPunct="1">
              <a:buFontTx/>
              <a:buNone/>
            </a:pPr>
            <a:r>
              <a:rPr lang="en-US" smtClean="0"/>
              <a:t>We wish to maximize accuracy=minimize misclassification = 1- Accuracy</a:t>
            </a:r>
          </a:p>
          <a:p>
            <a:pPr algn="ctr" eaLnBrk="1" hangingPunct="1">
              <a:buFontTx/>
              <a:buNone/>
            </a:pPr>
            <a:r>
              <a:rPr lang="en-US" smtClean="0"/>
              <a:t>Choose W depending on “costs”.</a:t>
            </a:r>
          </a:p>
        </p:txBody>
      </p:sp>
      <p:sp>
        <p:nvSpPr>
          <p:cNvPr id="49155" name="Slide Number Placeholder 2"/>
          <p:cNvSpPr>
            <a:spLocks noGrp="1"/>
          </p:cNvSpPr>
          <p:nvPr>
            <p:ph type="sldNum" sz="quarter" idx="12"/>
          </p:nvPr>
        </p:nvSpPr>
        <p:spPr>
          <a:noFill/>
        </p:spPr>
        <p:txBody>
          <a:bodyPr/>
          <a:lstStyle/>
          <a:p>
            <a:fld id="{FFB97D62-C99D-4DB7-8CEB-810E992D3CAA}" type="slidenum">
              <a:rPr lang="en-US" smtClean="0"/>
              <a:pPr/>
              <a:t>110</a:t>
            </a:fld>
            <a:endParaRPr lang="en-US" smtClean="0"/>
          </a:p>
        </p:txBody>
      </p:sp>
    </p:spTree>
    <p:extLst>
      <p:ext uri="{BB962C8B-B14F-4D97-AF65-F5344CB8AC3E}">
        <p14:creationId xmlns:p14="http://schemas.microsoft.com/office/powerpoint/2010/main" val="382686504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4"/>
          <p:cNvGraphicFramePr>
            <a:graphicFrameLocks noGrp="1" noChangeAspect="1"/>
          </p:cNvGraphicFramePr>
          <p:nvPr>
            <p:ph/>
          </p:nvPr>
        </p:nvGraphicFramePr>
        <p:xfrm>
          <a:off x="1143000" y="2057400"/>
          <a:ext cx="6781800" cy="3810000"/>
        </p:xfrm>
        <a:graphic>
          <a:graphicData uri="http://schemas.openxmlformats.org/presentationml/2006/ole">
            <mc:AlternateContent xmlns:mc="http://schemas.openxmlformats.org/markup-compatibility/2006">
              <mc:Choice xmlns:v="urn:schemas-microsoft-com:vml" Requires="v">
                <p:oleObj spid="_x0000_s5168" name="Chart" r:id="rId3" imgW="2981249" imgH="1781251" progId="Excel.Sheet.8">
                  <p:embed/>
                </p:oleObj>
              </mc:Choice>
              <mc:Fallback>
                <p:oleObj name="Chart" r:id="rId3" imgW="2981249" imgH="1781251" progId="Excel.Sheet.8">
                  <p:embed/>
                  <p:pic>
                    <p:nvPicPr>
                      <p:cNvPr id="0" name=""/>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57400"/>
                        <a:ext cx="6781800" cy="38100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5123" name="Text Box 6"/>
          <p:cNvSpPr txBox="1">
            <a:spLocks noChangeArrowheads="1"/>
          </p:cNvSpPr>
          <p:nvPr/>
        </p:nvSpPr>
        <p:spPr bwMode="auto">
          <a:xfrm>
            <a:off x="228600" y="838200"/>
            <a:ext cx="8915400" cy="946150"/>
          </a:xfrm>
          <a:prstGeom prst="rect">
            <a:avLst/>
          </a:prstGeom>
          <a:noFill/>
          <a:ln w="9525">
            <a:noFill/>
            <a:miter lim="800000"/>
            <a:headEnd/>
            <a:tailEnd/>
          </a:ln>
        </p:spPr>
        <p:txBody>
          <a:bodyPr>
            <a:spAutoFit/>
          </a:bodyPr>
          <a:lstStyle/>
          <a:p>
            <a:pPr algn="ctr">
              <a:spcBef>
                <a:spcPct val="50000"/>
              </a:spcBef>
            </a:pPr>
            <a:r>
              <a:rPr lang="en-US" sz="2800" b="1"/>
              <a:t>ROC curve–choose continuous data cutpoint (threshold) for highest accuracy, best “separation”</a:t>
            </a:r>
          </a:p>
        </p:txBody>
      </p:sp>
      <p:sp>
        <p:nvSpPr>
          <p:cNvPr id="5124" name="Slide Number Placeholder 3"/>
          <p:cNvSpPr>
            <a:spLocks noGrp="1"/>
          </p:cNvSpPr>
          <p:nvPr>
            <p:ph type="sldNum" sz="quarter" idx="12"/>
          </p:nvPr>
        </p:nvSpPr>
        <p:spPr>
          <a:noFill/>
        </p:spPr>
        <p:txBody>
          <a:bodyPr/>
          <a:lstStyle/>
          <a:p>
            <a:fld id="{49EF6E6A-B91C-4939-B64B-FACA14DB73ED}" type="slidenum">
              <a:rPr lang="en-US" smtClean="0"/>
              <a:pPr/>
              <a:t>111</a:t>
            </a:fld>
            <a:endParaRPr lang="en-US" smtClean="0"/>
          </a:p>
        </p:txBody>
      </p:sp>
    </p:spTree>
    <p:extLst>
      <p:ext uri="{BB962C8B-B14F-4D97-AF65-F5344CB8AC3E}">
        <p14:creationId xmlns:p14="http://schemas.microsoft.com/office/powerpoint/2010/main" val="230594417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457200"/>
            <a:ext cx="8229600" cy="609600"/>
          </a:xfrm>
        </p:spPr>
        <p:txBody>
          <a:bodyPr/>
          <a:lstStyle/>
          <a:p>
            <a:pPr eaLnBrk="1" hangingPunct="1"/>
            <a:r>
              <a:rPr lang="en-US" sz="4000" smtClean="0"/>
              <a:t>“Modern” format for ROC</a:t>
            </a:r>
          </a:p>
        </p:txBody>
      </p:sp>
      <p:sp>
        <p:nvSpPr>
          <p:cNvPr id="6148" name="Rectangle 5"/>
          <p:cNvSpPr>
            <a:spLocks noChangeArrowheads="1"/>
          </p:cNvSpPr>
          <p:nvPr/>
        </p:nvSpPr>
        <p:spPr bwMode="auto">
          <a:xfrm>
            <a:off x="0" y="1652588"/>
            <a:ext cx="9144000" cy="0"/>
          </a:xfrm>
          <a:prstGeom prst="rect">
            <a:avLst/>
          </a:prstGeom>
          <a:noFill/>
          <a:ln w="9525">
            <a:noFill/>
            <a:miter lim="800000"/>
            <a:headEnd/>
            <a:tailEnd/>
          </a:ln>
        </p:spPr>
        <p:txBody>
          <a:bodyPr wrap="none" anchor="ctr">
            <a:spAutoFit/>
          </a:bodyPr>
          <a:lstStyle/>
          <a:p>
            <a:endParaRPr lang="en-US"/>
          </a:p>
        </p:txBody>
      </p:sp>
      <p:graphicFrame>
        <p:nvGraphicFramePr>
          <p:cNvPr id="6146" name="Object 4"/>
          <p:cNvGraphicFramePr>
            <a:graphicFrameLocks noChangeAspect="1"/>
          </p:cNvGraphicFramePr>
          <p:nvPr/>
        </p:nvGraphicFramePr>
        <p:xfrm>
          <a:off x="381000" y="1676400"/>
          <a:ext cx="4162425" cy="3886200"/>
        </p:xfrm>
        <a:graphic>
          <a:graphicData uri="http://schemas.openxmlformats.org/presentationml/2006/ole">
            <mc:AlternateContent xmlns:mc="http://schemas.openxmlformats.org/markup-compatibility/2006">
              <mc:Choice xmlns:v="urn:schemas-microsoft-com:vml" Requires="v">
                <p:oleObj spid="_x0000_s6192" name="Chart" r:id="rId3" imgW="4171950" imgH="3562350" progId="Excel.Sheet.8">
                  <p:embed/>
                </p:oleObj>
              </mc:Choice>
              <mc:Fallback>
                <p:oleObj name="Chart" r:id="rId3" imgW="4171950" imgH="356235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4162425" cy="388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49" name="Picture 6"/>
          <p:cNvPicPr>
            <a:picLocks noChangeAspect="1" noChangeArrowheads="1"/>
          </p:cNvPicPr>
          <p:nvPr/>
        </p:nvPicPr>
        <p:blipFill>
          <a:blip r:embed="rId5" cstate="print"/>
          <a:srcRect/>
          <a:stretch>
            <a:fillRect/>
          </a:stretch>
        </p:blipFill>
        <p:spPr bwMode="auto">
          <a:xfrm>
            <a:off x="4495800" y="1676400"/>
            <a:ext cx="4191000" cy="3895725"/>
          </a:xfrm>
          <a:prstGeom prst="rect">
            <a:avLst/>
          </a:prstGeom>
          <a:noFill/>
          <a:ln w="9525">
            <a:noFill/>
            <a:miter lim="800000"/>
            <a:headEnd/>
            <a:tailEnd/>
          </a:ln>
        </p:spPr>
      </p:pic>
      <p:sp>
        <p:nvSpPr>
          <p:cNvPr id="6150" name="Text Box 7"/>
          <p:cNvSpPr txBox="1">
            <a:spLocks noChangeArrowheads="1"/>
          </p:cNvSpPr>
          <p:nvPr/>
        </p:nvSpPr>
        <p:spPr bwMode="auto">
          <a:xfrm>
            <a:off x="457200" y="5638800"/>
            <a:ext cx="7848600" cy="854075"/>
          </a:xfrm>
          <a:prstGeom prst="rect">
            <a:avLst/>
          </a:prstGeom>
          <a:noFill/>
          <a:ln w="9525">
            <a:noFill/>
            <a:miter lim="800000"/>
            <a:headEnd/>
            <a:tailEnd/>
          </a:ln>
        </p:spPr>
        <p:txBody>
          <a:bodyPr>
            <a:spAutoFit/>
          </a:bodyPr>
          <a:lstStyle/>
          <a:p>
            <a:pPr algn="ctr">
              <a:spcBef>
                <a:spcPct val="50000"/>
              </a:spcBef>
            </a:pPr>
            <a:r>
              <a:rPr lang="en-US" sz="2000" dirty="0"/>
              <a:t>Highest accuracy is NOT necessarily where </a:t>
            </a:r>
            <a:r>
              <a:rPr lang="en-US" sz="2000" dirty="0" err="1"/>
              <a:t>sens</a:t>
            </a:r>
            <a:r>
              <a:rPr lang="en-US" sz="2000" dirty="0"/>
              <a:t>=spec, </a:t>
            </a:r>
          </a:p>
          <a:p>
            <a:pPr algn="ctr">
              <a:spcBef>
                <a:spcPct val="50000"/>
              </a:spcBef>
            </a:pPr>
            <a:r>
              <a:rPr lang="en-US" sz="2000" dirty="0" smtClean="0"/>
              <a:t>(only </a:t>
            </a:r>
            <a:r>
              <a:rPr lang="en-US" sz="2000" dirty="0"/>
              <a:t>when </a:t>
            </a:r>
            <a:r>
              <a:rPr lang="en-US" sz="2000" dirty="0" smtClean="0"/>
              <a:t>SD</a:t>
            </a:r>
            <a:r>
              <a:rPr lang="en-US" sz="2000" baseline="-25000" dirty="0" smtClean="0"/>
              <a:t>1</a:t>
            </a:r>
            <a:r>
              <a:rPr lang="en-US" sz="2000" dirty="0" smtClean="0"/>
              <a:t>=SD</a:t>
            </a:r>
            <a:r>
              <a:rPr lang="en-US" sz="2000" baseline="-25000" dirty="0" smtClean="0"/>
              <a:t>2</a:t>
            </a:r>
            <a:r>
              <a:rPr lang="en-US" sz="2000" dirty="0" smtClean="0"/>
              <a:t>)</a:t>
            </a:r>
            <a:endParaRPr lang="en-US" sz="2000" baseline="-25000" dirty="0"/>
          </a:p>
        </p:txBody>
      </p:sp>
      <p:sp>
        <p:nvSpPr>
          <p:cNvPr id="6151" name="Slide Number Placeholder 6"/>
          <p:cNvSpPr>
            <a:spLocks noGrp="1"/>
          </p:cNvSpPr>
          <p:nvPr>
            <p:ph type="sldNum" sz="quarter" idx="12"/>
          </p:nvPr>
        </p:nvSpPr>
        <p:spPr>
          <a:noFill/>
        </p:spPr>
        <p:txBody>
          <a:bodyPr/>
          <a:lstStyle/>
          <a:p>
            <a:fld id="{119425BA-8DFC-4454-A902-82F0C97DB462}" type="slidenum">
              <a:rPr lang="en-US" smtClean="0"/>
              <a:pPr/>
              <a:t>112</a:t>
            </a:fld>
            <a:endParaRPr lang="en-US" smtClean="0"/>
          </a:p>
        </p:txBody>
      </p:sp>
    </p:spTree>
    <p:extLst>
      <p:ext uri="{BB962C8B-B14F-4D97-AF65-F5344CB8AC3E}">
        <p14:creationId xmlns:p14="http://schemas.microsoft.com/office/powerpoint/2010/main" val="417588781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Grp="1" noChangeArrowheads="1"/>
          </p:cNvSpPr>
          <p:nvPr>
            <p:ph type="title"/>
          </p:nvPr>
        </p:nvSpPr>
        <p:spPr/>
        <p:txBody>
          <a:bodyPr/>
          <a:lstStyle/>
          <a:p>
            <a:pPr eaLnBrk="1" hangingPunct="1"/>
            <a:r>
              <a:rPr lang="en-US" sz="3600" dirty="0" smtClean="0"/>
              <a:t>“Traditional” ROC</a:t>
            </a:r>
            <a:br>
              <a:rPr lang="en-US" sz="3600" dirty="0" smtClean="0"/>
            </a:br>
            <a:r>
              <a:rPr lang="en-US" sz="2800" dirty="0" smtClean="0"/>
              <a:t>(not recommended-hard to label </a:t>
            </a:r>
            <a:r>
              <a:rPr lang="en-US" sz="2800" dirty="0" err="1" smtClean="0"/>
              <a:t>cutpoints</a:t>
            </a:r>
            <a:r>
              <a:rPr lang="en-US" sz="2800" dirty="0" smtClean="0"/>
              <a:t>)</a:t>
            </a:r>
          </a:p>
        </p:txBody>
      </p:sp>
      <p:graphicFrame>
        <p:nvGraphicFramePr>
          <p:cNvPr id="7170" name="Object 4"/>
          <p:cNvGraphicFramePr>
            <a:graphicFrameLocks noGrp="1" noChangeAspect="1"/>
          </p:cNvGraphicFramePr>
          <p:nvPr>
            <p:ph idx="1"/>
            <p:extLst/>
          </p:nvPr>
        </p:nvGraphicFramePr>
        <p:xfrm>
          <a:off x="685800" y="1600200"/>
          <a:ext cx="7829550" cy="4419600"/>
        </p:xfrm>
        <a:graphic>
          <a:graphicData uri="http://schemas.openxmlformats.org/presentationml/2006/ole">
            <mc:AlternateContent xmlns:mc="http://schemas.openxmlformats.org/markup-compatibility/2006">
              <mc:Choice xmlns:v="urn:schemas-microsoft-com:vml" Requires="v">
                <p:oleObj spid="_x0000_s7216" name="Worksheet" r:id="rId3" imgW="5133877" imgH="2533680" progId="Excel.Sheet.8">
                  <p:embed/>
                </p:oleObj>
              </mc:Choice>
              <mc:Fallback>
                <p:oleObj name="Worksheet" r:id="rId3" imgW="5133877" imgH="2533680" progId="Excel.Sheet.8">
                  <p:embed/>
                  <p:pic>
                    <p:nvPicPr>
                      <p:cNvPr id="0" name=""/>
                      <p:cNvPicPr>
                        <a:picLocks noChangeAspect="1" noChangeArrowheads="1"/>
                      </p:cNvPicPr>
                      <p:nvPr/>
                    </p:nvPicPr>
                    <p:blipFill>
                      <a:blip r:embed="rId4"/>
                      <a:srcRect/>
                      <a:stretch>
                        <a:fillRect/>
                      </a:stretch>
                    </p:blipFill>
                    <p:spPr bwMode="auto">
                      <a:xfrm>
                        <a:off x="685800" y="1600200"/>
                        <a:ext cx="7829550" cy="4419600"/>
                      </a:xfrm>
                      <a:prstGeom prst="rect">
                        <a:avLst/>
                      </a:prstGeom>
                      <a:noFill/>
                      <a:ln>
                        <a:noFill/>
                      </a:ln>
                      <a:effectLst/>
                      <a:extLst/>
                    </p:spPr>
                  </p:pic>
                </p:oleObj>
              </mc:Fallback>
            </mc:AlternateContent>
          </a:graphicData>
        </a:graphic>
      </p:graphicFrame>
      <p:sp>
        <p:nvSpPr>
          <p:cNvPr id="7172" name="Slide Number Placeholder 3"/>
          <p:cNvSpPr>
            <a:spLocks noGrp="1"/>
          </p:cNvSpPr>
          <p:nvPr>
            <p:ph type="sldNum" sz="quarter" idx="12"/>
          </p:nvPr>
        </p:nvSpPr>
        <p:spPr>
          <a:noFill/>
        </p:spPr>
        <p:txBody>
          <a:bodyPr/>
          <a:lstStyle/>
          <a:p>
            <a:fld id="{B3289FDE-B28D-41B4-B0FD-4BB25874AECE}" type="slidenum">
              <a:rPr lang="en-US" smtClean="0"/>
              <a:pPr/>
              <a:t>113</a:t>
            </a:fld>
            <a:endParaRPr lang="en-US" smtClean="0"/>
          </a:p>
        </p:txBody>
      </p:sp>
    </p:spTree>
    <p:extLst>
      <p:ext uri="{BB962C8B-B14F-4D97-AF65-F5344CB8AC3E}">
        <p14:creationId xmlns:p14="http://schemas.microsoft.com/office/powerpoint/2010/main" val="209708375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457200" y="533400"/>
            <a:ext cx="8229600" cy="5592763"/>
          </a:xfrm>
        </p:spPr>
        <p:txBody>
          <a:bodyPr/>
          <a:lstStyle/>
          <a:p>
            <a:pPr algn="ctr" eaLnBrk="1" hangingPunct="1">
              <a:lnSpc>
                <a:spcPct val="90000"/>
              </a:lnSpc>
              <a:buFontTx/>
              <a:buNone/>
            </a:pPr>
            <a:r>
              <a:rPr lang="en-US" b="1" u="sng" dirty="0" smtClean="0"/>
              <a:t>C (concordance) statistic for ROC</a:t>
            </a:r>
            <a:endParaRPr lang="en-US" b="1" dirty="0" smtClean="0"/>
          </a:p>
          <a:p>
            <a:pPr algn="ctr" eaLnBrk="1" hangingPunct="1">
              <a:lnSpc>
                <a:spcPct val="90000"/>
              </a:lnSpc>
              <a:buFontTx/>
              <a:buNone/>
            </a:pPr>
            <a:r>
              <a:rPr lang="en-US" dirty="0" smtClean="0"/>
              <a:t>C = area under the “traditional” ROC curve</a:t>
            </a:r>
          </a:p>
          <a:p>
            <a:pPr algn="ctr" eaLnBrk="1" hangingPunct="1">
              <a:lnSpc>
                <a:spcPct val="90000"/>
              </a:lnSpc>
              <a:buFontTx/>
              <a:buNone/>
            </a:pPr>
            <a:r>
              <a:rPr lang="en-US" dirty="0" smtClean="0"/>
              <a:t>0.5 (bad) &lt; C &lt; 1.0 (good)</a:t>
            </a:r>
          </a:p>
          <a:p>
            <a:pPr algn="ctr" eaLnBrk="1" hangingPunct="1">
              <a:lnSpc>
                <a:spcPct val="90000"/>
              </a:lnSpc>
              <a:buFontTx/>
              <a:buNone/>
            </a:pPr>
            <a:r>
              <a:rPr lang="en-US" dirty="0" smtClean="0"/>
              <a:t>If </a:t>
            </a:r>
            <a:r>
              <a:rPr lang="en-US" dirty="0" err="1" smtClean="0"/>
              <a:t>n</a:t>
            </a:r>
            <a:r>
              <a:rPr lang="en-US" baseline="-25000" dirty="0" err="1" smtClean="0"/>
              <a:t>d</a:t>
            </a:r>
            <a:r>
              <a:rPr lang="en-US" dirty="0" smtClean="0"/>
              <a:t>=</a:t>
            </a:r>
            <a:r>
              <a:rPr lang="en-US" dirty="0" err="1" smtClean="0"/>
              <a:t>a+c</a:t>
            </a:r>
            <a:r>
              <a:rPr lang="en-US" dirty="0" smtClean="0"/>
              <a:t> true </a:t>
            </a:r>
            <a:r>
              <a:rPr lang="en-US" dirty="0" err="1" smtClean="0"/>
              <a:t>num</a:t>
            </a:r>
            <a:r>
              <a:rPr lang="en-US" dirty="0" smtClean="0"/>
              <a:t> w/disease</a:t>
            </a:r>
          </a:p>
          <a:p>
            <a:pPr algn="ctr" eaLnBrk="1" hangingPunct="1">
              <a:lnSpc>
                <a:spcPct val="90000"/>
              </a:lnSpc>
              <a:buFontTx/>
              <a:buNone/>
            </a:pPr>
            <a:r>
              <a:rPr lang="en-US" dirty="0" err="1" smtClean="0"/>
              <a:t>n</a:t>
            </a:r>
            <a:r>
              <a:rPr lang="en-US" baseline="-25000" dirty="0" err="1" smtClean="0"/>
              <a:t>nd</a:t>
            </a:r>
            <a:r>
              <a:rPr lang="en-US" dirty="0" smtClean="0"/>
              <a:t>=</a:t>
            </a:r>
            <a:r>
              <a:rPr lang="en-US" dirty="0" err="1" smtClean="0"/>
              <a:t>b+d</a:t>
            </a:r>
            <a:r>
              <a:rPr lang="en-US" dirty="0" smtClean="0"/>
              <a:t> true </a:t>
            </a:r>
            <a:r>
              <a:rPr lang="en-US" dirty="0" err="1" smtClean="0"/>
              <a:t>num</a:t>
            </a:r>
            <a:r>
              <a:rPr lang="en-US" dirty="0" smtClean="0"/>
              <a:t> w/o disease </a:t>
            </a:r>
          </a:p>
          <a:p>
            <a:pPr algn="ctr" eaLnBrk="1" hangingPunct="1">
              <a:lnSpc>
                <a:spcPct val="90000"/>
              </a:lnSpc>
              <a:buFontTx/>
              <a:buNone/>
            </a:pPr>
            <a:r>
              <a:rPr lang="en-US" dirty="0" smtClean="0"/>
              <a:t>From all possible </a:t>
            </a:r>
            <a:r>
              <a:rPr lang="en-US" dirty="0" err="1" smtClean="0"/>
              <a:t>n</a:t>
            </a:r>
            <a:r>
              <a:rPr lang="en-US" baseline="-25000" dirty="0" err="1" smtClean="0"/>
              <a:t>d</a:t>
            </a:r>
            <a:r>
              <a:rPr lang="en-US" dirty="0" smtClean="0"/>
              <a:t> x </a:t>
            </a:r>
            <a:r>
              <a:rPr lang="en-US" dirty="0" err="1" smtClean="0"/>
              <a:t>n</a:t>
            </a:r>
            <a:r>
              <a:rPr lang="en-US" baseline="-25000" dirty="0" err="1" smtClean="0"/>
              <a:t>nd</a:t>
            </a:r>
            <a:r>
              <a:rPr lang="en-US" dirty="0" smtClean="0"/>
              <a:t> pairs with one diseased and one not, call a pair “concordant” if diseased is positive and non diseased is negative. </a:t>
            </a:r>
          </a:p>
          <a:p>
            <a:pPr algn="ctr" eaLnBrk="1" hangingPunct="1">
              <a:lnSpc>
                <a:spcPct val="90000"/>
              </a:lnSpc>
              <a:buFontTx/>
              <a:buNone/>
            </a:pPr>
            <a:r>
              <a:rPr lang="en-US" dirty="0" smtClean="0"/>
              <a:t>C is the proportion of the pairs that are </a:t>
            </a:r>
            <a:r>
              <a:rPr lang="en-US" u="sng" dirty="0" smtClean="0"/>
              <a:t>concordant</a:t>
            </a:r>
            <a:r>
              <a:rPr lang="en-US" dirty="0" smtClean="0"/>
              <a:t>. </a:t>
            </a:r>
            <a:endParaRPr lang="en-US" baseline="-25000" dirty="0" smtClean="0"/>
          </a:p>
        </p:txBody>
      </p:sp>
      <p:sp>
        <p:nvSpPr>
          <p:cNvPr id="50179" name="Slide Number Placeholder 2"/>
          <p:cNvSpPr>
            <a:spLocks noGrp="1"/>
          </p:cNvSpPr>
          <p:nvPr>
            <p:ph type="sldNum" sz="quarter" idx="12"/>
          </p:nvPr>
        </p:nvSpPr>
        <p:spPr>
          <a:noFill/>
        </p:spPr>
        <p:txBody>
          <a:bodyPr/>
          <a:lstStyle/>
          <a:p>
            <a:fld id="{9F769E5B-C43A-418D-8F5A-6700E2D17E09}" type="slidenum">
              <a:rPr lang="en-US" smtClean="0"/>
              <a:pPr/>
              <a:t>114</a:t>
            </a:fld>
            <a:endParaRPr lang="en-US" smtClean="0"/>
          </a:p>
        </p:txBody>
      </p:sp>
    </p:spTree>
    <p:extLst>
      <p:ext uri="{BB962C8B-B14F-4D97-AF65-F5344CB8AC3E}">
        <p14:creationId xmlns:p14="http://schemas.microsoft.com/office/powerpoint/2010/main" val="379134299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82594"/>
            <a:ext cx="8229600" cy="792162"/>
          </a:xfrm>
        </p:spPr>
        <p:txBody>
          <a:bodyPr/>
          <a:lstStyle/>
          <a:p>
            <a:pPr eaLnBrk="1" hangingPunct="1"/>
            <a:r>
              <a:rPr lang="en-US" sz="3200" u="sng" dirty="0" smtClean="0"/>
              <a:t>Positive and Negative predictive value</a:t>
            </a:r>
          </a:p>
        </p:txBody>
      </p:sp>
      <p:sp>
        <p:nvSpPr>
          <p:cNvPr id="51203" name="Rectangle 3"/>
          <p:cNvSpPr>
            <a:spLocks noGrp="1" noChangeArrowheads="1"/>
          </p:cNvSpPr>
          <p:nvPr>
            <p:ph type="body" idx="1"/>
          </p:nvPr>
        </p:nvSpPr>
        <p:spPr>
          <a:xfrm>
            <a:off x="304800" y="990600"/>
            <a:ext cx="8610600" cy="5486400"/>
          </a:xfrm>
        </p:spPr>
        <p:txBody>
          <a:bodyPr/>
          <a:lstStyle/>
          <a:p>
            <a:pPr algn="ctr" eaLnBrk="1" hangingPunct="1">
              <a:lnSpc>
                <a:spcPct val="80000"/>
              </a:lnSpc>
              <a:buFontTx/>
              <a:buNone/>
            </a:pPr>
            <a:r>
              <a:rPr lang="en-US" sz="2000" dirty="0" smtClean="0"/>
              <a:t>Positive predictive value (PPV) &amp; negative predictive value (NPV) </a:t>
            </a:r>
          </a:p>
          <a:p>
            <a:pPr algn="ctr" eaLnBrk="1" hangingPunct="1">
              <a:lnSpc>
                <a:spcPct val="80000"/>
              </a:lnSpc>
              <a:buFontTx/>
              <a:buNone/>
            </a:pPr>
            <a:r>
              <a:rPr lang="en-US" sz="2000" dirty="0" smtClean="0"/>
              <a:t>depend on sensitivity (</a:t>
            </a:r>
            <a:r>
              <a:rPr lang="en-US" sz="2000" dirty="0" err="1" smtClean="0"/>
              <a:t>sens</a:t>
            </a:r>
            <a:r>
              <a:rPr lang="en-US" sz="2000" dirty="0" smtClean="0"/>
              <a:t>), specificity (spec) </a:t>
            </a:r>
            <a:r>
              <a:rPr lang="en-US" sz="2000" b="1" u="sng" dirty="0" smtClean="0">
                <a:solidFill>
                  <a:srgbClr val="FF3300"/>
                </a:solidFill>
              </a:rPr>
              <a:t>&amp; disease prevalence (P).</a:t>
            </a:r>
          </a:p>
          <a:p>
            <a:pPr algn="ctr" eaLnBrk="1" hangingPunct="1">
              <a:lnSpc>
                <a:spcPct val="80000"/>
              </a:lnSpc>
              <a:buFontTx/>
              <a:buNone/>
            </a:pPr>
            <a:endParaRPr lang="en-US" sz="2000" dirty="0" smtClean="0">
              <a:solidFill>
                <a:srgbClr val="FF3300"/>
              </a:solidFill>
            </a:endParaRPr>
          </a:p>
          <a:p>
            <a:pPr algn="ctr" eaLnBrk="1" hangingPunct="1">
              <a:lnSpc>
                <a:spcPct val="80000"/>
              </a:lnSpc>
              <a:buFontTx/>
              <a:buNone/>
            </a:pPr>
            <a:r>
              <a:rPr lang="en-US" sz="2000" dirty="0" smtClean="0"/>
              <a:t>  Sensitivity and specificity do NOT depend on disease prevalence.</a:t>
            </a:r>
          </a:p>
          <a:p>
            <a:pPr algn="ctr" eaLnBrk="1" hangingPunct="1">
              <a:lnSpc>
                <a:spcPct val="80000"/>
              </a:lnSpc>
              <a:buFontTx/>
              <a:buNone/>
            </a:pPr>
            <a:endParaRPr lang="en-US" sz="2000" dirty="0" smtClean="0"/>
          </a:p>
          <a:p>
            <a:pPr algn="ctr" eaLnBrk="1" hangingPunct="1">
              <a:lnSpc>
                <a:spcPct val="80000"/>
              </a:lnSpc>
              <a:buFontTx/>
              <a:buNone/>
            </a:pPr>
            <a:r>
              <a:rPr lang="en-US" sz="2000" dirty="0" smtClean="0"/>
              <a:t>Can only compute  PPV=a/(</a:t>
            </a:r>
            <a:r>
              <a:rPr lang="en-US" sz="2000" dirty="0" err="1" smtClean="0"/>
              <a:t>a+b</a:t>
            </a:r>
            <a:r>
              <a:rPr lang="en-US" sz="2000" dirty="0" smtClean="0"/>
              <a:t>) &amp; NPV=d/(</a:t>
            </a:r>
            <a:r>
              <a:rPr lang="en-US" sz="2000" dirty="0" err="1" smtClean="0"/>
              <a:t>c+d</a:t>
            </a:r>
            <a:r>
              <a:rPr lang="en-US" sz="2000" dirty="0" smtClean="0"/>
              <a:t>)  when disease prevalence  P = (</a:t>
            </a:r>
            <a:r>
              <a:rPr lang="en-US" sz="2000" dirty="0" err="1" smtClean="0"/>
              <a:t>a+c</a:t>
            </a:r>
            <a:r>
              <a:rPr lang="en-US" sz="2000" dirty="0" smtClean="0"/>
              <a:t>)/(</a:t>
            </a:r>
            <a:r>
              <a:rPr lang="en-US" sz="2000" dirty="0" err="1" smtClean="0"/>
              <a:t>a+b+c+d</a:t>
            </a:r>
            <a:r>
              <a:rPr lang="en-US" sz="2000" dirty="0" smtClean="0"/>
              <a:t>) = (</a:t>
            </a:r>
            <a:r>
              <a:rPr lang="en-US" sz="2000" dirty="0" err="1" smtClean="0"/>
              <a:t>a+c</a:t>
            </a:r>
            <a:r>
              <a:rPr lang="en-US" sz="2000" dirty="0" smtClean="0"/>
              <a:t>)/n</a:t>
            </a:r>
          </a:p>
          <a:p>
            <a:pPr eaLnBrk="1" hangingPunct="1">
              <a:lnSpc>
                <a:spcPct val="80000"/>
              </a:lnSpc>
              <a:buFontTx/>
              <a:buNone/>
            </a:pPr>
            <a:endParaRPr lang="en-US" sz="2000" u="sng" dirty="0" smtClean="0"/>
          </a:p>
          <a:p>
            <a:pPr algn="ctr" eaLnBrk="1" hangingPunct="1">
              <a:lnSpc>
                <a:spcPct val="80000"/>
              </a:lnSpc>
              <a:buFontTx/>
              <a:buNone/>
            </a:pPr>
            <a:r>
              <a:rPr lang="en-US" sz="1600" u="sng" dirty="0" smtClean="0"/>
              <a:t> </a:t>
            </a:r>
            <a:r>
              <a:rPr lang="en-US" sz="2400" u="sng" dirty="0" smtClean="0"/>
              <a:t>Bayes formulas for PPV and NPV</a:t>
            </a:r>
          </a:p>
          <a:p>
            <a:pPr algn="ctr" eaLnBrk="1" hangingPunct="1">
              <a:lnSpc>
                <a:spcPct val="80000"/>
              </a:lnSpc>
              <a:buFontTx/>
              <a:buNone/>
            </a:pPr>
            <a:r>
              <a:rPr lang="en-US" sz="2000" dirty="0" smtClean="0"/>
              <a:t>Let </a:t>
            </a:r>
            <a:r>
              <a:rPr lang="en-US" sz="2000" dirty="0" smtClean="0">
                <a:solidFill>
                  <a:srgbClr val="FF0000"/>
                </a:solidFill>
              </a:rPr>
              <a:t>P</a:t>
            </a:r>
            <a:r>
              <a:rPr lang="en-US" sz="2000" dirty="0" smtClean="0"/>
              <a:t> = prevalence of disease</a:t>
            </a:r>
          </a:p>
          <a:p>
            <a:pPr algn="ctr" eaLnBrk="1" hangingPunct="1">
              <a:lnSpc>
                <a:spcPct val="80000"/>
              </a:lnSpc>
              <a:buFontTx/>
              <a:buNone/>
            </a:pPr>
            <a:endParaRPr lang="en-US" sz="2000" dirty="0" smtClean="0"/>
          </a:p>
          <a:p>
            <a:pPr algn="ctr" eaLnBrk="1" hangingPunct="1">
              <a:lnSpc>
                <a:spcPct val="80000"/>
              </a:lnSpc>
              <a:buFontTx/>
              <a:buNone/>
            </a:pPr>
            <a:r>
              <a:rPr lang="en-US" sz="2000" dirty="0" smtClean="0"/>
              <a:t>PPV =  test true </a:t>
            </a:r>
            <a:r>
              <a:rPr lang="en-US" sz="2000" dirty="0" err="1" smtClean="0"/>
              <a:t>pos</a:t>
            </a:r>
            <a:r>
              <a:rPr lang="en-US" sz="2000" dirty="0" smtClean="0"/>
              <a:t>/ (test true </a:t>
            </a:r>
            <a:r>
              <a:rPr lang="en-US" sz="2000" dirty="0" err="1" smtClean="0"/>
              <a:t>pos</a:t>
            </a:r>
            <a:r>
              <a:rPr lang="en-US" sz="2000" dirty="0" smtClean="0"/>
              <a:t> + test false </a:t>
            </a:r>
            <a:r>
              <a:rPr lang="en-US" sz="2000" dirty="0" err="1" smtClean="0"/>
              <a:t>pos</a:t>
            </a:r>
            <a:r>
              <a:rPr lang="en-US" sz="2000" dirty="0" smtClean="0"/>
              <a:t>) = </a:t>
            </a:r>
          </a:p>
          <a:p>
            <a:pPr algn="ctr" eaLnBrk="1" hangingPunct="1">
              <a:lnSpc>
                <a:spcPct val="80000"/>
              </a:lnSpc>
              <a:buFontTx/>
              <a:buNone/>
            </a:pPr>
            <a:r>
              <a:rPr lang="en-US" sz="2000" dirty="0" smtClean="0"/>
              <a:t>      </a:t>
            </a:r>
            <a:r>
              <a:rPr lang="en-US" sz="2000" dirty="0" err="1" smtClean="0"/>
              <a:t>sens</a:t>
            </a:r>
            <a:r>
              <a:rPr lang="en-US" sz="2000" dirty="0" smtClean="0"/>
              <a:t> x </a:t>
            </a:r>
            <a:r>
              <a:rPr lang="en-US" sz="2000" dirty="0" smtClean="0">
                <a:solidFill>
                  <a:srgbClr val="FF0000"/>
                </a:solidFill>
              </a:rPr>
              <a:t>P</a:t>
            </a:r>
            <a:r>
              <a:rPr lang="en-US" sz="2000" dirty="0" smtClean="0"/>
              <a:t> /  [ </a:t>
            </a:r>
            <a:r>
              <a:rPr lang="en-US" sz="2000" dirty="0" err="1" smtClean="0"/>
              <a:t>sens</a:t>
            </a:r>
            <a:r>
              <a:rPr lang="en-US" sz="2000" dirty="0" smtClean="0"/>
              <a:t> x </a:t>
            </a:r>
            <a:r>
              <a:rPr lang="en-US" sz="2000" dirty="0" smtClean="0">
                <a:solidFill>
                  <a:srgbClr val="FF0000"/>
                </a:solidFill>
              </a:rPr>
              <a:t>P</a:t>
            </a:r>
            <a:r>
              <a:rPr lang="en-US" sz="2000" dirty="0" smtClean="0"/>
              <a:t> + (1- spec) x (1-</a:t>
            </a:r>
            <a:r>
              <a:rPr lang="en-US" sz="2000" dirty="0" smtClean="0">
                <a:solidFill>
                  <a:srgbClr val="FF0000"/>
                </a:solidFill>
              </a:rPr>
              <a:t>P</a:t>
            </a:r>
            <a:r>
              <a:rPr lang="en-US" sz="2000" dirty="0" smtClean="0"/>
              <a:t>) ] </a:t>
            </a:r>
          </a:p>
          <a:p>
            <a:pPr algn="ctr" eaLnBrk="1" hangingPunct="1">
              <a:lnSpc>
                <a:spcPct val="80000"/>
              </a:lnSpc>
              <a:buFontTx/>
              <a:buNone/>
            </a:pPr>
            <a:endParaRPr lang="en-US" sz="2000" dirty="0" smtClean="0"/>
          </a:p>
          <a:p>
            <a:pPr algn="ctr" eaLnBrk="1" hangingPunct="1">
              <a:lnSpc>
                <a:spcPct val="80000"/>
              </a:lnSpc>
              <a:buFontTx/>
              <a:buNone/>
            </a:pPr>
            <a:r>
              <a:rPr lang="en-US" sz="2000" dirty="0" smtClean="0"/>
              <a:t>NPV = test true </a:t>
            </a:r>
            <a:r>
              <a:rPr lang="en-US" sz="2000" dirty="0" err="1" smtClean="0"/>
              <a:t>neg</a:t>
            </a:r>
            <a:r>
              <a:rPr lang="en-US" sz="2000" dirty="0" smtClean="0"/>
              <a:t>/ (test true </a:t>
            </a:r>
            <a:r>
              <a:rPr lang="en-US" sz="2000" dirty="0" err="1" smtClean="0"/>
              <a:t>neg</a:t>
            </a:r>
            <a:r>
              <a:rPr lang="en-US" sz="2000" dirty="0" smtClean="0"/>
              <a:t> + test false </a:t>
            </a:r>
            <a:r>
              <a:rPr lang="en-US" sz="2000" dirty="0" err="1" smtClean="0"/>
              <a:t>neg</a:t>
            </a:r>
            <a:r>
              <a:rPr lang="en-US" sz="2000" dirty="0" smtClean="0"/>
              <a:t>) = </a:t>
            </a:r>
          </a:p>
          <a:p>
            <a:pPr algn="ctr" eaLnBrk="1" hangingPunct="1">
              <a:lnSpc>
                <a:spcPct val="80000"/>
              </a:lnSpc>
              <a:buFontTx/>
              <a:buNone/>
            </a:pPr>
            <a:r>
              <a:rPr lang="en-US" sz="2000" dirty="0" smtClean="0"/>
              <a:t>   spec x (1-</a:t>
            </a:r>
            <a:r>
              <a:rPr lang="en-US" sz="2000" dirty="0" smtClean="0">
                <a:solidFill>
                  <a:srgbClr val="FF0000"/>
                </a:solidFill>
              </a:rPr>
              <a:t>P</a:t>
            </a:r>
            <a:r>
              <a:rPr lang="en-US" sz="2000" dirty="0" smtClean="0"/>
              <a:t>) / [ spec x (1-</a:t>
            </a:r>
            <a:r>
              <a:rPr lang="en-US" sz="2000" dirty="0" smtClean="0">
                <a:solidFill>
                  <a:srgbClr val="FF0000"/>
                </a:solidFill>
              </a:rPr>
              <a:t>P</a:t>
            </a:r>
            <a:r>
              <a:rPr lang="en-US" sz="2000" dirty="0" smtClean="0"/>
              <a:t>) + (1-sens) x </a:t>
            </a:r>
            <a:r>
              <a:rPr lang="en-US" sz="2000" dirty="0" smtClean="0">
                <a:solidFill>
                  <a:srgbClr val="FF0000"/>
                </a:solidFill>
              </a:rPr>
              <a:t>P</a:t>
            </a:r>
            <a:r>
              <a:rPr lang="en-US" sz="2000" dirty="0" smtClean="0"/>
              <a:t> ] </a:t>
            </a:r>
          </a:p>
          <a:p>
            <a:pPr algn="ctr" eaLnBrk="1" hangingPunct="1">
              <a:lnSpc>
                <a:spcPct val="80000"/>
              </a:lnSpc>
              <a:buFontTx/>
              <a:buNone/>
            </a:pPr>
            <a:endParaRPr lang="en-US" sz="2000" dirty="0" smtClean="0"/>
          </a:p>
          <a:p>
            <a:pPr algn="ctr" eaLnBrk="1" hangingPunct="1">
              <a:lnSpc>
                <a:spcPct val="80000"/>
              </a:lnSpc>
              <a:buFontTx/>
              <a:buNone/>
            </a:pPr>
            <a:r>
              <a:rPr lang="en-US" sz="2000" dirty="0" smtClean="0">
                <a:solidFill>
                  <a:srgbClr val="FF3300"/>
                </a:solidFill>
              </a:rPr>
              <a:t>But don’t have to use these formulas – there is an easier way</a:t>
            </a:r>
          </a:p>
        </p:txBody>
      </p:sp>
      <p:sp>
        <p:nvSpPr>
          <p:cNvPr id="51204" name="Slide Number Placeholder 3"/>
          <p:cNvSpPr>
            <a:spLocks noGrp="1"/>
          </p:cNvSpPr>
          <p:nvPr>
            <p:ph type="sldNum" sz="quarter" idx="12"/>
          </p:nvPr>
        </p:nvSpPr>
        <p:spPr>
          <a:noFill/>
        </p:spPr>
        <p:txBody>
          <a:bodyPr/>
          <a:lstStyle/>
          <a:p>
            <a:fld id="{A24DF15E-85CE-4366-9B8C-A097718A6A88}" type="slidenum">
              <a:rPr lang="en-US" smtClean="0"/>
              <a:pPr/>
              <a:t>115</a:t>
            </a:fld>
            <a:endParaRPr lang="en-US" smtClean="0"/>
          </a:p>
        </p:txBody>
      </p:sp>
    </p:spTree>
    <p:extLst>
      <p:ext uri="{BB962C8B-B14F-4D97-AF65-F5344CB8AC3E}">
        <p14:creationId xmlns:p14="http://schemas.microsoft.com/office/powerpoint/2010/main" val="176761016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715962"/>
          </a:xfrm>
        </p:spPr>
        <p:txBody>
          <a:bodyPr/>
          <a:lstStyle/>
          <a:p>
            <a:pPr eaLnBrk="1" hangingPunct="1"/>
            <a:r>
              <a:rPr lang="en-US" sz="4000" dirty="0" smtClean="0"/>
              <a:t>Example with formula</a:t>
            </a:r>
          </a:p>
        </p:txBody>
      </p:sp>
      <p:graphicFrame>
        <p:nvGraphicFramePr>
          <p:cNvPr id="58520" name="Group 152"/>
          <p:cNvGraphicFramePr>
            <a:graphicFrameLocks noGrp="1"/>
          </p:cNvGraphicFramePr>
          <p:nvPr>
            <p:ph idx="1"/>
          </p:nvPr>
        </p:nvGraphicFramePr>
        <p:xfrm>
          <a:off x="457200" y="1219200"/>
          <a:ext cx="8077200" cy="2484120"/>
        </p:xfrm>
        <a:graphic>
          <a:graphicData uri="http://schemas.openxmlformats.org/drawingml/2006/table">
            <a:tbl>
              <a:tblPr/>
              <a:tblGrid>
                <a:gridCol w="2438400">
                  <a:extLst>
                    <a:ext uri="{9D8B030D-6E8A-4147-A177-3AD203B41FA5}">
                      <a16:colId xmlns:a16="http://schemas.microsoft.com/office/drawing/2014/main" xmlns="" val="20000"/>
                    </a:ext>
                  </a:extLst>
                </a:gridCol>
                <a:gridCol w="1897063">
                  <a:extLst>
                    <a:ext uri="{9D8B030D-6E8A-4147-A177-3AD203B41FA5}">
                      <a16:colId xmlns:a16="http://schemas.microsoft.com/office/drawing/2014/main" xmlns="" val="20001"/>
                    </a:ext>
                  </a:extLst>
                </a:gridCol>
                <a:gridCol w="2217737">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disease</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no disease</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Total</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09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Test positive</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0" lang="en-US" sz="3200" b="1" i="0" u="none" strike="noStrike" cap="none" normalizeH="0" baseline="0" smtClean="0">
                          <a:ln>
                            <a:noFill/>
                          </a:ln>
                          <a:solidFill>
                            <a:schemeClr val="tx1"/>
                          </a:solidFill>
                          <a:effectLst/>
                          <a:latin typeface="Times New Roman" pitchFamily="18" charset="0"/>
                          <a:cs typeface="Times New Roman" pitchFamily="18" charset="0"/>
                        </a:rPr>
                        <a:t>95</a:t>
                      </a:r>
                      <a:endParaRPr kumimoji="0" lang="en-US" sz="32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115</a:t>
                      </a:r>
                      <a:endParaRPr kumimoji="0" lang="en-US" sz="32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09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Test negative</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32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0" lang="en-US" sz="3200" b="1" i="0" u="none" strike="noStrike" cap="none" normalizeH="0" baseline="0" smtClean="0">
                          <a:ln>
                            <a:noFill/>
                          </a:ln>
                          <a:solidFill>
                            <a:schemeClr val="tx1"/>
                          </a:solidFill>
                          <a:effectLst/>
                          <a:latin typeface="Times New Roman" pitchFamily="18" charset="0"/>
                          <a:cs typeface="Times New Roman" pitchFamily="18" charset="0"/>
                        </a:rPr>
                        <a:t>1980</a:t>
                      </a:r>
                      <a:endParaRPr kumimoji="0" lang="en-US"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1985</a:t>
                      </a:r>
                      <a:endParaRPr kumimoji="0" lang="en-US" sz="3200" b="0" i="0" u="none" strike="noStrike" cap="none" normalizeH="0" baseline="0" smtClean="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33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Total</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2000</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2100</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52266" name="Rectangle 153"/>
          <p:cNvSpPr>
            <a:spLocks noChangeArrowheads="1"/>
          </p:cNvSpPr>
          <p:nvPr/>
        </p:nvSpPr>
        <p:spPr bwMode="auto">
          <a:xfrm>
            <a:off x="533400" y="3879850"/>
            <a:ext cx="7639050" cy="2289175"/>
          </a:xfrm>
          <a:prstGeom prst="rect">
            <a:avLst/>
          </a:prstGeom>
          <a:noFill/>
          <a:ln w="9525">
            <a:noFill/>
            <a:miter lim="800000"/>
            <a:headEnd/>
            <a:tailEnd/>
          </a:ln>
        </p:spPr>
        <p:txBody>
          <a:bodyPr anchor="ctr">
            <a:spAutoFit/>
          </a:bodyPr>
          <a:lstStyle/>
          <a:p>
            <a:pPr algn="ctr">
              <a:tabLst>
                <a:tab pos="-457200" algn="l"/>
              </a:tabLst>
            </a:pPr>
            <a:r>
              <a:rPr lang="en-US"/>
              <a:t>    Sens = 95/100=0.95,  Spec= 1980/2000 = 0.99, </a:t>
            </a:r>
          </a:p>
          <a:p>
            <a:pPr algn="ctr">
              <a:tabLst>
                <a:tab pos="-457200" algn="l"/>
              </a:tabLst>
            </a:pPr>
            <a:r>
              <a:rPr lang="en-US"/>
              <a:t>Disease prevalence=P = 100/2100 = 0.0476</a:t>
            </a:r>
          </a:p>
          <a:p>
            <a:pPr algn="ctr">
              <a:tabLst>
                <a:tab pos="-457200" algn="l"/>
              </a:tabLst>
            </a:pPr>
            <a:endParaRPr lang="en-US"/>
          </a:p>
          <a:p>
            <a:pPr algn="ctr">
              <a:tabLst>
                <a:tab pos="-457200" algn="l"/>
              </a:tabLst>
            </a:pPr>
            <a:r>
              <a:rPr lang="en-US"/>
              <a:t>     PPV = (0.95 x 0.0476) / [ 0.95 x 0.0476 + 0.01 x 0.9524 ] = 0.826</a:t>
            </a:r>
          </a:p>
          <a:p>
            <a:pPr algn="ctr">
              <a:tabLst>
                <a:tab pos="-457200" algn="l"/>
              </a:tabLst>
            </a:pPr>
            <a:r>
              <a:rPr lang="en-US"/>
              <a:t>     PPV = 95/115=0.826</a:t>
            </a:r>
          </a:p>
          <a:p>
            <a:pPr algn="ctr">
              <a:tabLst>
                <a:tab pos="-457200" algn="l"/>
              </a:tabLst>
            </a:pPr>
            <a:r>
              <a:rPr lang="en-US"/>
              <a:t>    </a:t>
            </a:r>
          </a:p>
          <a:p>
            <a:pPr algn="ctr">
              <a:tabLst>
                <a:tab pos="-457200" algn="l"/>
              </a:tabLst>
            </a:pPr>
            <a:r>
              <a:rPr lang="en-US"/>
              <a:t>    NPV = (0.99 x 0.9524) / [0.99 x 0.9524 + 0.05 x 0.0476] = 0.9974</a:t>
            </a:r>
          </a:p>
          <a:p>
            <a:pPr algn="ctr">
              <a:tabLst>
                <a:tab pos="-457200" algn="l"/>
              </a:tabLst>
            </a:pPr>
            <a:r>
              <a:rPr lang="en-US"/>
              <a:t>     NPV = 1980/1985 = 0.9974</a:t>
            </a:r>
          </a:p>
        </p:txBody>
      </p:sp>
      <p:sp>
        <p:nvSpPr>
          <p:cNvPr id="52267" name="Slide Number Placeholder 4"/>
          <p:cNvSpPr>
            <a:spLocks noGrp="1"/>
          </p:cNvSpPr>
          <p:nvPr>
            <p:ph type="sldNum" sz="quarter" idx="12"/>
          </p:nvPr>
        </p:nvSpPr>
        <p:spPr>
          <a:noFill/>
        </p:spPr>
        <p:txBody>
          <a:bodyPr/>
          <a:lstStyle/>
          <a:p>
            <a:fld id="{CDA42E16-0BCB-46D9-97CD-D05059700F6F}" type="slidenum">
              <a:rPr lang="en-US" smtClean="0"/>
              <a:pPr/>
              <a:t>116</a:t>
            </a:fld>
            <a:endParaRPr lang="en-US" smtClean="0"/>
          </a:p>
        </p:txBody>
      </p:sp>
    </p:spTree>
    <p:extLst>
      <p:ext uri="{BB962C8B-B14F-4D97-AF65-F5344CB8AC3E}">
        <p14:creationId xmlns:p14="http://schemas.microsoft.com/office/powerpoint/2010/main" val="2348233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715962"/>
          </a:xfrm>
        </p:spPr>
        <p:txBody>
          <a:bodyPr/>
          <a:lstStyle/>
          <a:p>
            <a:r>
              <a:rPr lang="en-US" u="sng" smtClean="0"/>
              <a:t>Bradford Hill “causation” criteria</a:t>
            </a:r>
          </a:p>
        </p:txBody>
      </p:sp>
      <p:sp>
        <p:nvSpPr>
          <p:cNvPr id="17411" name="Content Placeholder 2"/>
          <p:cNvSpPr>
            <a:spLocks noGrp="1"/>
          </p:cNvSpPr>
          <p:nvPr>
            <p:ph idx="1"/>
          </p:nvPr>
        </p:nvSpPr>
        <p:spPr>
          <a:xfrm>
            <a:off x="152400" y="990600"/>
            <a:ext cx="8839200" cy="5638800"/>
          </a:xfrm>
        </p:spPr>
        <p:txBody>
          <a:bodyPr/>
          <a:lstStyle/>
          <a:p>
            <a:pPr>
              <a:buFontTx/>
              <a:buNone/>
            </a:pPr>
            <a:r>
              <a:rPr lang="en-US" sz="1500" dirty="0" smtClean="0"/>
              <a:t>1. </a:t>
            </a:r>
            <a:r>
              <a:rPr lang="en-US" sz="1500" b="1" dirty="0" smtClean="0"/>
              <a:t>Consistency:</a:t>
            </a:r>
            <a:r>
              <a:rPr lang="en-US" sz="1500" dirty="0" smtClean="0"/>
              <a:t> Same finding observed by different persons in different places with different samples </a:t>
            </a:r>
          </a:p>
          <a:p>
            <a:pPr>
              <a:buFontTx/>
              <a:buNone/>
            </a:pPr>
            <a:endParaRPr lang="en-US" sz="1500" dirty="0" smtClean="0"/>
          </a:p>
          <a:p>
            <a:pPr>
              <a:buFontTx/>
              <a:buNone/>
            </a:pPr>
            <a:r>
              <a:rPr lang="en-US" sz="1500" dirty="0" smtClean="0"/>
              <a:t>2. </a:t>
            </a:r>
            <a:r>
              <a:rPr lang="en-US" sz="1500" b="1" dirty="0" smtClean="0"/>
              <a:t>Specificity</a:t>
            </a:r>
            <a:r>
              <a:rPr lang="en-US" sz="1500" dirty="0" smtClean="0"/>
              <a:t>: Causation is likely if seen in a very specific population at a specific site and disease with no other likely explanation. The more specific an association between a factor and an effect is, the bigger the probability of a causal relationship. </a:t>
            </a:r>
          </a:p>
          <a:p>
            <a:pPr>
              <a:buFontTx/>
              <a:buNone/>
            </a:pPr>
            <a:endParaRPr lang="en-US" sz="1500" dirty="0" smtClean="0"/>
          </a:p>
          <a:p>
            <a:pPr>
              <a:buFontTx/>
              <a:buNone/>
            </a:pPr>
            <a:r>
              <a:rPr lang="en-US" sz="1500" dirty="0" smtClean="0"/>
              <a:t>3. </a:t>
            </a:r>
            <a:r>
              <a:rPr lang="en-US" sz="1500" b="1" dirty="0" smtClean="0"/>
              <a:t>Temporality</a:t>
            </a:r>
            <a:r>
              <a:rPr lang="en-US" sz="1500" dirty="0" smtClean="0"/>
              <a:t>: The effect has to occur after the cause. If there is an expected delay between the cause and expected effect, then the effect must occur after that delay. </a:t>
            </a:r>
          </a:p>
          <a:p>
            <a:pPr>
              <a:buFontTx/>
              <a:buNone/>
            </a:pPr>
            <a:endParaRPr lang="en-US" sz="1500" dirty="0" smtClean="0"/>
          </a:p>
          <a:p>
            <a:pPr>
              <a:buFontTx/>
              <a:buNone/>
            </a:pPr>
            <a:r>
              <a:rPr lang="en-US" sz="1500" dirty="0" smtClean="0"/>
              <a:t>4. </a:t>
            </a:r>
            <a:r>
              <a:rPr lang="en-US" sz="1500" b="1" dirty="0" smtClean="0"/>
              <a:t>Biological gradient</a:t>
            </a:r>
            <a:r>
              <a:rPr lang="en-US" sz="1500" dirty="0" smtClean="0"/>
              <a:t>: Greater exposure should generally lead to greater incidence. However, in some cases, the mere presence of the factor can trigger the effect. In other cases, an inverse proportion is observed: greater exposure leads to lower incidence. </a:t>
            </a:r>
            <a:r>
              <a:rPr lang="en-US" sz="1500" i="1" dirty="0" smtClean="0"/>
              <a:t>Sometimes called the “dose-response” effect. Can be “U” shaped (Or inverse U shaped- peak). </a:t>
            </a:r>
            <a:endParaRPr lang="en-US" sz="1500" dirty="0" smtClean="0"/>
          </a:p>
          <a:p>
            <a:pPr>
              <a:buFontTx/>
              <a:buNone/>
            </a:pPr>
            <a:endParaRPr lang="en-US" sz="1500" dirty="0" smtClean="0"/>
          </a:p>
          <a:p>
            <a:pPr>
              <a:buFontTx/>
              <a:buNone/>
            </a:pPr>
            <a:r>
              <a:rPr lang="en-US" sz="1500" dirty="0" smtClean="0"/>
              <a:t>5. </a:t>
            </a:r>
            <a:r>
              <a:rPr lang="en-US" sz="1500" b="1" dirty="0" smtClean="0"/>
              <a:t>Plausibility:</a:t>
            </a:r>
            <a:r>
              <a:rPr lang="en-US" sz="1500" dirty="0" smtClean="0"/>
              <a:t> A plausible mechanism between cause and effect is helpful, but not required. </a:t>
            </a:r>
          </a:p>
          <a:p>
            <a:pPr>
              <a:buFontTx/>
              <a:buNone/>
            </a:pPr>
            <a:r>
              <a:rPr lang="en-US" sz="1500" dirty="0" smtClean="0"/>
              <a:t> </a:t>
            </a:r>
          </a:p>
          <a:p>
            <a:pPr>
              <a:buFontTx/>
              <a:buNone/>
            </a:pPr>
            <a:r>
              <a:rPr lang="en-US" sz="1500" dirty="0" smtClean="0"/>
              <a:t>6. </a:t>
            </a:r>
            <a:r>
              <a:rPr lang="en-US" sz="1500" b="1" dirty="0" smtClean="0"/>
              <a:t>Coherence:</a:t>
            </a:r>
            <a:r>
              <a:rPr lang="en-US" sz="1500" dirty="0" smtClean="0"/>
              <a:t> There is coherence (agreement) between epidemiological and laboratory findings . </a:t>
            </a:r>
          </a:p>
          <a:p>
            <a:endParaRPr lang="en-US" sz="1500" dirty="0" smtClean="0"/>
          </a:p>
          <a:p>
            <a:pPr>
              <a:buFontTx/>
              <a:buNone/>
            </a:pPr>
            <a:r>
              <a:rPr lang="en-US" sz="1500" dirty="0" smtClean="0"/>
              <a:t>7. </a:t>
            </a:r>
            <a:r>
              <a:rPr lang="en-US" sz="1500" b="1" dirty="0" smtClean="0"/>
              <a:t>Experiment</a:t>
            </a:r>
            <a:r>
              <a:rPr lang="en-US" sz="1500" dirty="0" smtClean="0"/>
              <a:t>: Relationship can be investigated in an experiment. Not always possible. </a:t>
            </a:r>
          </a:p>
          <a:p>
            <a:pPr>
              <a:buFontTx/>
              <a:buNone/>
            </a:pPr>
            <a:endParaRPr lang="en-US" sz="1500" dirty="0" smtClean="0"/>
          </a:p>
          <a:p>
            <a:pPr>
              <a:buFontTx/>
              <a:buNone/>
            </a:pPr>
            <a:r>
              <a:rPr lang="en-US" sz="1500" dirty="0" smtClean="0"/>
              <a:t>8. </a:t>
            </a:r>
            <a:r>
              <a:rPr lang="en-US" sz="1500" b="1" dirty="0" smtClean="0"/>
              <a:t>Analogy:</a:t>
            </a:r>
            <a:r>
              <a:rPr lang="en-US" sz="1500" dirty="0" smtClean="0"/>
              <a:t> The effect of similar factors may be considered. </a:t>
            </a:r>
          </a:p>
          <a:p>
            <a:endParaRPr lang="en-US" sz="1500" dirty="0" smtClean="0"/>
          </a:p>
        </p:txBody>
      </p:sp>
      <p:sp>
        <p:nvSpPr>
          <p:cNvPr id="17412" name="Slide Number Placeholder 3"/>
          <p:cNvSpPr>
            <a:spLocks noGrp="1"/>
          </p:cNvSpPr>
          <p:nvPr>
            <p:ph type="sldNum" sz="quarter" idx="12"/>
          </p:nvPr>
        </p:nvSpPr>
        <p:spPr>
          <a:noFill/>
        </p:spPr>
        <p:txBody>
          <a:bodyPr/>
          <a:lstStyle/>
          <a:p>
            <a:fld id="{EB96C9ED-18C4-4193-8263-79FE9919C893}"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232372" y="36214"/>
            <a:ext cx="8915400" cy="6593186"/>
          </a:xfrm>
        </p:spPr>
        <p:txBody>
          <a:bodyPr/>
          <a:lstStyle/>
          <a:p>
            <a:pPr marL="609600" indent="-609600" eaLnBrk="1" hangingPunct="1">
              <a:lnSpc>
                <a:spcPct val="90000"/>
              </a:lnSpc>
              <a:buFontTx/>
              <a:buNone/>
            </a:pPr>
            <a:r>
              <a:rPr lang="en-US" dirty="0" smtClean="0"/>
              <a:t>                </a:t>
            </a:r>
            <a:r>
              <a:rPr lang="en-US" b="1" u="sng" dirty="0" smtClean="0"/>
              <a:t>Confounding- important</a:t>
            </a:r>
            <a:r>
              <a:rPr lang="en-US" b="1" dirty="0" smtClean="0"/>
              <a:t> </a:t>
            </a:r>
          </a:p>
          <a:p>
            <a:pPr marL="609600" indent="-609600" eaLnBrk="1" hangingPunct="1">
              <a:lnSpc>
                <a:spcPct val="90000"/>
              </a:lnSpc>
              <a:buFontTx/>
              <a:buNone/>
            </a:pPr>
            <a:r>
              <a:rPr lang="en-US" dirty="0"/>
              <a:t> </a:t>
            </a:r>
            <a:r>
              <a:rPr lang="en-US" dirty="0" smtClean="0"/>
              <a:t> Wish to evaluate association between X &amp; Y</a:t>
            </a:r>
          </a:p>
          <a:p>
            <a:pPr marL="609600" indent="-609600" algn="ctr" eaLnBrk="1" hangingPunct="1">
              <a:lnSpc>
                <a:spcPct val="90000"/>
              </a:lnSpc>
              <a:buFontTx/>
              <a:buNone/>
            </a:pPr>
            <a:endParaRPr lang="en-US" sz="1800" dirty="0" smtClean="0"/>
          </a:p>
          <a:p>
            <a:pPr marL="609600" indent="-609600" algn="ctr" eaLnBrk="1" hangingPunct="1">
              <a:lnSpc>
                <a:spcPct val="90000"/>
              </a:lnSpc>
              <a:buFontTx/>
              <a:buNone/>
            </a:pPr>
            <a:r>
              <a:rPr lang="en-US" dirty="0" smtClean="0"/>
              <a:t>X                             outcome (Y)</a:t>
            </a:r>
          </a:p>
          <a:p>
            <a:pPr marL="609600" indent="-609600" algn="ctr" eaLnBrk="1" hangingPunct="1">
              <a:lnSpc>
                <a:spcPct val="90000"/>
              </a:lnSpc>
              <a:buFontTx/>
              <a:buNone/>
            </a:pPr>
            <a:endParaRPr lang="en-US" dirty="0" smtClean="0"/>
          </a:p>
          <a:p>
            <a:pPr marL="609600" indent="-609600" algn="ctr" eaLnBrk="1" hangingPunct="1">
              <a:lnSpc>
                <a:spcPct val="90000"/>
              </a:lnSpc>
              <a:buFontTx/>
              <a:buNone/>
            </a:pPr>
            <a:endParaRPr lang="en-US" dirty="0" smtClean="0"/>
          </a:p>
          <a:p>
            <a:pPr marL="609600" indent="-609600" eaLnBrk="1" hangingPunct="1">
              <a:lnSpc>
                <a:spcPct val="90000"/>
              </a:lnSpc>
              <a:buFontTx/>
              <a:buNone/>
            </a:pPr>
            <a:r>
              <a:rPr lang="en-US" dirty="0" smtClean="0"/>
              <a:t>                         </a:t>
            </a:r>
            <a:r>
              <a:rPr lang="en-US" dirty="0" smtClean="0">
                <a:solidFill>
                  <a:srgbClr val="0000FF"/>
                </a:solidFill>
              </a:rPr>
              <a:t>C</a:t>
            </a:r>
            <a:r>
              <a:rPr lang="en-US" dirty="0" smtClean="0"/>
              <a:t>=Confounder </a:t>
            </a:r>
          </a:p>
          <a:p>
            <a:pPr marL="609600" indent="-609600" algn="ctr" eaLnBrk="1" hangingPunct="1">
              <a:lnSpc>
                <a:spcPct val="90000"/>
              </a:lnSpc>
              <a:buFontTx/>
              <a:buNone/>
            </a:pPr>
            <a:endParaRPr lang="en-US" sz="2400" dirty="0"/>
          </a:p>
          <a:p>
            <a:pPr marL="609600" indent="-609600" algn="ctr" eaLnBrk="1" hangingPunct="1">
              <a:lnSpc>
                <a:spcPct val="90000"/>
              </a:lnSpc>
              <a:buFontTx/>
              <a:buNone/>
            </a:pPr>
            <a:r>
              <a:rPr lang="en-US" dirty="0" smtClean="0"/>
              <a:t>variable</a:t>
            </a:r>
            <a:r>
              <a:rPr lang="en-US" dirty="0" smtClean="0">
                <a:solidFill>
                  <a:srgbClr val="0000FF"/>
                </a:solidFill>
              </a:rPr>
              <a:t> C</a:t>
            </a:r>
            <a:r>
              <a:rPr lang="en-US" dirty="0" smtClean="0"/>
              <a:t> is a confounder if:</a:t>
            </a:r>
          </a:p>
          <a:p>
            <a:pPr marL="609600" indent="-609600" algn="ctr" eaLnBrk="1" hangingPunct="1">
              <a:lnSpc>
                <a:spcPct val="90000"/>
              </a:lnSpc>
              <a:buFontTx/>
              <a:buAutoNum type="arabicParenR"/>
            </a:pPr>
            <a:r>
              <a:rPr lang="en-US" dirty="0" smtClean="0"/>
              <a:t>associated with risk factor X (double arrow)</a:t>
            </a:r>
          </a:p>
          <a:p>
            <a:pPr marL="0" indent="0" algn="ctr" eaLnBrk="1" hangingPunct="1">
              <a:lnSpc>
                <a:spcPct val="90000"/>
              </a:lnSpc>
              <a:buNone/>
            </a:pPr>
            <a:r>
              <a:rPr lang="en-US" dirty="0"/>
              <a:t>b</a:t>
            </a:r>
            <a:r>
              <a:rPr lang="en-US" dirty="0" smtClean="0"/>
              <a:t>ut </a:t>
            </a:r>
            <a:r>
              <a:rPr lang="en-US" u="sng" dirty="0" smtClean="0"/>
              <a:t>not </a:t>
            </a:r>
            <a:r>
              <a:rPr lang="en-US" dirty="0" smtClean="0"/>
              <a:t>a cause of X, or caused by X </a:t>
            </a:r>
          </a:p>
          <a:p>
            <a:pPr marL="609600" indent="-609600" algn="ctr" eaLnBrk="1" hangingPunct="1">
              <a:lnSpc>
                <a:spcPct val="90000"/>
              </a:lnSpc>
              <a:buFontTx/>
              <a:buNone/>
            </a:pPr>
            <a:r>
              <a:rPr lang="en-US" dirty="0" smtClean="0"/>
              <a:t>2)  an independent risk factor for Y (single arrow pointed at Y)</a:t>
            </a:r>
          </a:p>
        </p:txBody>
      </p:sp>
      <p:sp>
        <p:nvSpPr>
          <p:cNvPr id="18435" name="Line 4"/>
          <p:cNvSpPr>
            <a:spLocks noChangeShapeType="1"/>
          </p:cNvSpPr>
          <p:nvPr/>
        </p:nvSpPr>
        <p:spPr bwMode="auto">
          <a:xfrm>
            <a:off x="2404072" y="1676400"/>
            <a:ext cx="2743200" cy="0"/>
          </a:xfrm>
          <a:prstGeom prst="line">
            <a:avLst/>
          </a:prstGeom>
          <a:noFill/>
          <a:ln w="57150">
            <a:solidFill>
              <a:srgbClr val="FF0000"/>
            </a:solidFill>
            <a:round/>
            <a:headEnd/>
            <a:tailEnd type="arrow" w="med" len="med"/>
          </a:ln>
        </p:spPr>
        <p:txBody>
          <a:bodyPr/>
          <a:lstStyle/>
          <a:p>
            <a:endParaRPr lang="en-US" dirty="0"/>
          </a:p>
        </p:txBody>
      </p:sp>
      <p:sp>
        <p:nvSpPr>
          <p:cNvPr id="18436" name="Line 6"/>
          <p:cNvSpPr>
            <a:spLocks noChangeShapeType="1"/>
          </p:cNvSpPr>
          <p:nvPr/>
        </p:nvSpPr>
        <p:spPr bwMode="auto">
          <a:xfrm>
            <a:off x="2121340" y="1790700"/>
            <a:ext cx="1219200" cy="1295400"/>
          </a:xfrm>
          <a:prstGeom prst="line">
            <a:avLst/>
          </a:prstGeom>
          <a:noFill/>
          <a:ln w="57150">
            <a:solidFill>
              <a:schemeClr val="tx1"/>
            </a:solidFill>
            <a:round/>
            <a:headEnd type="triangle" w="med" len="med"/>
            <a:tailEnd type="triangle" w="med" len="med"/>
          </a:ln>
        </p:spPr>
        <p:txBody>
          <a:bodyPr/>
          <a:lstStyle/>
          <a:p>
            <a:endParaRPr lang="en-US"/>
          </a:p>
        </p:txBody>
      </p:sp>
      <p:sp>
        <p:nvSpPr>
          <p:cNvPr id="18437" name="Line 7"/>
          <p:cNvSpPr>
            <a:spLocks noChangeShapeType="1"/>
          </p:cNvSpPr>
          <p:nvPr/>
        </p:nvSpPr>
        <p:spPr bwMode="auto">
          <a:xfrm flipH="1">
            <a:off x="5147272" y="1905000"/>
            <a:ext cx="838200" cy="1066800"/>
          </a:xfrm>
          <a:prstGeom prst="line">
            <a:avLst/>
          </a:prstGeom>
          <a:noFill/>
          <a:ln w="57150">
            <a:solidFill>
              <a:schemeClr val="tx1"/>
            </a:solidFill>
            <a:round/>
            <a:headEnd type="arrow" w="med" len="med"/>
            <a:tailEnd/>
          </a:ln>
        </p:spPr>
        <p:txBody>
          <a:bodyPr/>
          <a:lstStyle/>
          <a:p>
            <a:endParaRPr lang="en-US"/>
          </a:p>
        </p:txBody>
      </p:sp>
      <p:sp>
        <p:nvSpPr>
          <p:cNvPr id="18438" name="Slide Number Placeholder 5"/>
          <p:cNvSpPr>
            <a:spLocks noGrp="1"/>
          </p:cNvSpPr>
          <p:nvPr>
            <p:ph type="sldNum" sz="quarter" idx="12"/>
          </p:nvPr>
        </p:nvSpPr>
        <p:spPr>
          <a:noFill/>
        </p:spPr>
        <p:txBody>
          <a:bodyPr/>
          <a:lstStyle/>
          <a:p>
            <a:fld id="{FA524F64-C578-47F6-B7FC-9DBA64CFD1A9}" type="slidenum">
              <a:rPr lang="en-US" smtClean="0"/>
              <a:pPr/>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381000" y="228600"/>
            <a:ext cx="8305800" cy="5791200"/>
          </a:xfrm>
        </p:spPr>
        <p:txBody>
          <a:bodyPr/>
          <a:lstStyle/>
          <a:p>
            <a:pPr eaLnBrk="1" hangingPunct="1">
              <a:buFontTx/>
              <a:buNone/>
            </a:pPr>
            <a:r>
              <a:rPr lang="en-US" dirty="0" smtClean="0"/>
              <a:t>                      </a:t>
            </a:r>
            <a:r>
              <a:rPr lang="en-US" u="sng" dirty="0" smtClean="0"/>
              <a:t>Confounding</a:t>
            </a:r>
            <a:r>
              <a:rPr lang="en-US" dirty="0" smtClean="0"/>
              <a:t> </a:t>
            </a:r>
          </a:p>
          <a:p>
            <a:pPr algn="ctr" eaLnBrk="1" hangingPunct="1">
              <a:buFontTx/>
              <a:buNone/>
            </a:pPr>
            <a:endParaRPr lang="en-US" dirty="0" smtClean="0"/>
          </a:p>
          <a:p>
            <a:pPr algn="ctr" eaLnBrk="1" hangingPunct="1">
              <a:buFontTx/>
              <a:buNone/>
            </a:pPr>
            <a:r>
              <a:rPr lang="en-US" dirty="0" smtClean="0"/>
              <a:t>Diet                               Weight loss</a:t>
            </a:r>
          </a:p>
          <a:p>
            <a:pPr algn="ctr" eaLnBrk="1" hangingPunct="1">
              <a:buFontTx/>
              <a:buNone/>
            </a:pPr>
            <a:endParaRPr lang="en-US" dirty="0" smtClean="0"/>
          </a:p>
          <a:p>
            <a:pPr algn="ctr" eaLnBrk="1" hangingPunct="1">
              <a:buFontTx/>
              <a:buNone/>
            </a:pPr>
            <a:endParaRPr lang="en-US" dirty="0" smtClean="0"/>
          </a:p>
          <a:p>
            <a:pPr eaLnBrk="1" hangingPunct="1">
              <a:buFontTx/>
              <a:buNone/>
            </a:pPr>
            <a:r>
              <a:rPr lang="en-US" dirty="0" smtClean="0"/>
              <a:t>                       </a:t>
            </a:r>
          </a:p>
          <a:p>
            <a:pPr eaLnBrk="1" hangingPunct="1">
              <a:buFontTx/>
              <a:buNone/>
            </a:pPr>
            <a:r>
              <a:rPr lang="en-US" dirty="0" smtClean="0"/>
              <a:t>                          Exercise </a:t>
            </a:r>
          </a:p>
          <a:p>
            <a:pPr eaLnBrk="1" hangingPunct="1">
              <a:buFontTx/>
              <a:buNone/>
            </a:pPr>
            <a:r>
              <a:rPr lang="en-US" dirty="0" smtClean="0"/>
              <a:t>                             </a:t>
            </a:r>
            <a:r>
              <a:rPr lang="en-US" sz="1800" dirty="0" smtClean="0"/>
              <a:t>Key</a:t>
            </a:r>
          </a:p>
          <a:p>
            <a:pPr eaLnBrk="1" hangingPunct="1">
              <a:buFontTx/>
              <a:buNone/>
            </a:pPr>
            <a:r>
              <a:rPr lang="en-US" sz="1800" dirty="0" smtClean="0"/>
              <a:t>                                        </a:t>
            </a:r>
            <a:r>
              <a:rPr lang="en-US" sz="2000" dirty="0" smtClean="0"/>
              <a:t>= causation (</a:t>
            </a:r>
            <a:r>
              <a:rPr lang="en-US" sz="2000" dirty="0" err="1" smtClean="0"/>
              <a:t>uni</a:t>
            </a:r>
            <a:r>
              <a:rPr lang="en-US" sz="2000" dirty="0" smtClean="0"/>
              <a:t> direction)</a:t>
            </a:r>
          </a:p>
          <a:p>
            <a:pPr eaLnBrk="1" hangingPunct="1">
              <a:buFontTx/>
              <a:buNone/>
            </a:pPr>
            <a:r>
              <a:rPr lang="en-US" sz="2000" dirty="0" smtClean="0"/>
              <a:t>                                    = association (bi direction</a:t>
            </a:r>
            <a:r>
              <a:rPr lang="en-US" sz="2400" dirty="0" smtClean="0"/>
              <a:t>)</a:t>
            </a:r>
          </a:p>
          <a:p>
            <a:pPr eaLnBrk="1" hangingPunct="1">
              <a:buFontTx/>
              <a:buNone/>
            </a:pPr>
            <a:endParaRPr lang="en-US" sz="2400" dirty="0" smtClean="0"/>
          </a:p>
        </p:txBody>
      </p:sp>
      <p:sp>
        <p:nvSpPr>
          <p:cNvPr id="19459" name="Line 3"/>
          <p:cNvSpPr>
            <a:spLocks noChangeShapeType="1"/>
          </p:cNvSpPr>
          <p:nvPr/>
        </p:nvSpPr>
        <p:spPr bwMode="auto">
          <a:xfrm>
            <a:off x="2590800" y="1752600"/>
            <a:ext cx="2743200" cy="0"/>
          </a:xfrm>
          <a:prstGeom prst="line">
            <a:avLst/>
          </a:prstGeom>
          <a:noFill/>
          <a:ln w="57150">
            <a:solidFill>
              <a:schemeClr val="tx1"/>
            </a:solidFill>
            <a:round/>
            <a:headEnd/>
            <a:tailEnd type="arrow" w="med" len="med"/>
          </a:ln>
        </p:spPr>
        <p:txBody>
          <a:bodyPr/>
          <a:lstStyle/>
          <a:p>
            <a:endParaRPr lang="en-US"/>
          </a:p>
        </p:txBody>
      </p:sp>
      <p:sp>
        <p:nvSpPr>
          <p:cNvPr id="19460" name="Line 4"/>
          <p:cNvSpPr>
            <a:spLocks noChangeShapeType="1"/>
          </p:cNvSpPr>
          <p:nvPr/>
        </p:nvSpPr>
        <p:spPr bwMode="auto">
          <a:xfrm>
            <a:off x="1981200" y="2057400"/>
            <a:ext cx="1447800" cy="1676400"/>
          </a:xfrm>
          <a:prstGeom prst="line">
            <a:avLst/>
          </a:prstGeom>
          <a:noFill/>
          <a:ln w="57150">
            <a:solidFill>
              <a:schemeClr val="tx1"/>
            </a:solidFill>
            <a:round/>
            <a:headEnd type="triangle" w="med" len="med"/>
            <a:tailEnd type="triangle" w="med" len="med"/>
          </a:ln>
        </p:spPr>
        <p:txBody>
          <a:bodyPr/>
          <a:lstStyle/>
          <a:p>
            <a:endParaRPr lang="en-US"/>
          </a:p>
        </p:txBody>
      </p:sp>
      <p:sp>
        <p:nvSpPr>
          <p:cNvPr id="19461" name="Line 5"/>
          <p:cNvSpPr>
            <a:spLocks noChangeShapeType="1"/>
          </p:cNvSpPr>
          <p:nvPr/>
        </p:nvSpPr>
        <p:spPr bwMode="auto">
          <a:xfrm flipH="1">
            <a:off x="5105400" y="2057400"/>
            <a:ext cx="1295400" cy="1676400"/>
          </a:xfrm>
          <a:prstGeom prst="line">
            <a:avLst/>
          </a:prstGeom>
          <a:noFill/>
          <a:ln w="57150">
            <a:solidFill>
              <a:schemeClr val="tx1"/>
            </a:solidFill>
            <a:round/>
            <a:headEnd type="arrow" w="med" len="med"/>
            <a:tailEnd/>
          </a:ln>
        </p:spPr>
        <p:txBody>
          <a:bodyPr/>
          <a:lstStyle/>
          <a:p>
            <a:endParaRPr lang="en-US"/>
          </a:p>
        </p:txBody>
      </p:sp>
      <p:sp>
        <p:nvSpPr>
          <p:cNvPr id="19462" name="Line 6"/>
          <p:cNvSpPr>
            <a:spLocks noChangeShapeType="1"/>
          </p:cNvSpPr>
          <p:nvPr/>
        </p:nvSpPr>
        <p:spPr bwMode="auto">
          <a:xfrm flipV="1">
            <a:off x="1219200" y="5029200"/>
            <a:ext cx="1143000" cy="0"/>
          </a:xfrm>
          <a:prstGeom prst="line">
            <a:avLst/>
          </a:prstGeom>
          <a:noFill/>
          <a:ln w="38100">
            <a:solidFill>
              <a:schemeClr val="tx1"/>
            </a:solidFill>
            <a:round/>
            <a:headEnd/>
            <a:tailEnd type="triangle" w="med" len="med"/>
          </a:ln>
        </p:spPr>
        <p:txBody>
          <a:bodyPr/>
          <a:lstStyle/>
          <a:p>
            <a:endParaRPr lang="en-US"/>
          </a:p>
        </p:txBody>
      </p:sp>
      <p:sp>
        <p:nvSpPr>
          <p:cNvPr id="19463" name="Line 7"/>
          <p:cNvSpPr>
            <a:spLocks noChangeShapeType="1"/>
          </p:cNvSpPr>
          <p:nvPr/>
        </p:nvSpPr>
        <p:spPr bwMode="auto">
          <a:xfrm>
            <a:off x="1219200" y="5486400"/>
            <a:ext cx="1143000" cy="0"/>
          </a:xfrm>
          <a:prstGeom prst="line">
            <a:avLst/>
          </a:prstGeom>
          <a:noFill/>
          <a:ln w="38100">
            <a:solidFill>
              <a:schemeClr val="tx1"/>
            </a:solidFill>
            <a:round/>
            <a:headEnd type="triangle" w="med" len="med"/>
            <a:tailEnd type="triangle" w="med" len="med"/>
          </a:ln>
        </p:spPr>
        <p:txBody>
          <a:bodyPr/>
          <a:lstStyle/>
          <a:p>
            <a:endParaRPr lang="en-US"/>
          </a:p>
        </p:txBody>
      </p:sp>
      <p:sp>
        <p:nvSpPr>
          <p:cNvPr id="19464" name="Slide Number Placeholder 7"/>
          <p:cNvSpPr>
            <a:spLocks noGrp="1"/>
          </p:cNvSpPr>
          <p:nvPr>
            <p:ph type="sldNum" sz="quarter" idx="12"/>
          </p:nvPr>
        </p:nvSpPr>
        <p:spPr>
          <a:noFill/>
        </p:spPr>
        <p:txBody>
          <a:bodyPr/>
          <a:lstStyle/>
          <a:p>
            <a:fld id="{2D477CC4-C08D-4D37-BB66-983E9EBD93D3}" type="slidenum">
              <a:rPr lang="en-US" smtClean="0"/>
              <a:pPr/>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609600"/>
            <a:ext cx="8229600" cy="5516563"/>
          </a:xfrm>
        </p:spPr>
        <p:txBody>
          <a:bodyPr/>
          <a:lstStyle/>
          <a:p>
            <a:pPr eaLnBrk="1" hangingPunct="1">
              <a:buFontTx/>
              <a:buNone/>
            </a:pPr>
            <a:r>
              <a:rPr lang="en-US" dirty="0" smtClean="0"/>
              <a:t> </a:t>
            </a:r>
            <a:r>
              <a:rPr lang="en-US" sz="3000" b="1" dirty="0" smtClean="0"/>
              <a:t>Not a confounder–intermediate risk factor</a:t>
            </a:r>
          </a:p>
          <a:p>
            <a:pPr eaLnBrk="1" hangingPunct="1">
              <a:buFontTx/>
              <a:buNone/>
            </a:pPr>
            <a:r>
              <a:rPr lang="en-US" sz="3000" b="1" dirty="0" smtClean="0"/>
              <a:t>              (mediator)</a:t>
            </a:r>
          </a:p>
          <a:p>
            <a:pPr eaLnBrk="1" hangingPunct="1">
              <a:buFontTx/>
              <a:buNone/>
            </a:pPr>
            <a:endParaRPr lang="en-US" sz="1200" b="1" dirty="0" smtClean="0"/>
          </a:p>
          <a:p>
            <a:pPr eaLnBrk="1" hangingPunct="1">
              <a:buFontTx/>
              <a:buNone/>
            </a:pPr>
            <a:r>
              <a:rPr lang="en-US" dirty="0" smtClean="0"/>
              <a:t>  drug  </a:t>
            </a:r>
            <a:r>
              <a:rPr lang="en-US" dirty="0" smtClean="0">
                <a:sym typeface="Wingdings" pitchFamily="2" charset="2"/>
              </a:rPr>
              <a:t> serum cholesterol </a:t>
            </a:r>
            <a:r>
              <a:rPr lang="en-US" dirty="0">
                <a:sym typeface="Wingdings" pitchFamily="2" charset="2"/>
              </a:rPr>
              <a:t> </a:t>
            </a:r>
            <a:r>
              <a:rPr lang="en-US" dirty="0" smtClean="0">
                <a:sym typeface="Wingdings" pitchFamily="2" charset="2"/>
              </a:rPr>
              <a:t>MI or stroke</a:t>
            </a:r>
          </a:p>
          <a:p>
            <a:pPr eaLnBrk="1" hangingPunct="1">
              <a:buFontTx/>
              <a:buNone/>
            </a:pPr>
            <a:r>
              <a:rPr lang="en-US" sz="1200" dirty="0" smtClean="0">
                <a:sym typeface="Wingdings" pitchFamily="2" charset="2"/>
              </a:rPr>
              <a:t>       </a:t>
            </a:r>
          </a:p>
          <a:p>
            <a:pPr eaLnBrk="1" hangingPunct="1">
              <a:buFontTx/>
              <a:buNone/>
            </a:pPr>
            <a:r>
              <a:rPr lang="en-US" dirty="0" smtClean="0">
                <a:sym typeface="Wingdings" pitchFamily="2" charset="2"/>
              </a:rPr>
              <a:t>  When looking at heart disease risk comparing two or more drugs for lowering cholesterol, we would </a:t>
            </a:r>
            <a:r>
              <a:rPr lang="en-US" u="sng" dirty="0" smtClean="0">
                <a:sym typeface="Wingdings" pitchFamily="2" charset="2"/>
              </a:rPr>
              <a:t>not</a:t>
            </a:r>
            <a:r>
              <a:rPr lang="en-US" dirty="0" smtClean="0">
                <a:sym typeface="Wingdings" pitchFamily="2" charset="2"/>
              </a:rPr>
              <a:t> control for post drug cholesterol level. This would remove or reduce the effect we were trying to study.</a:t>
            </a:r>
          </a:p>
        </p:txBody>
      </p:sp>
      <p:sp>
        <p:nvSpPr>
          <p:cNvPr id="20483" name="Slide Number Placeholder 2"/>
          <p:cNvSpPr>
            <a:spLocks noGrp="1"/>
          </p:cNvSpPr>
          <p:nvPr>
            <p:ph type="sldNum" sz="quarter" idx="12"/>
          </p:nvPr>
        </p:nvSpPr>
        <p:spPr>
          <a:noFill/>
        </p:spPr>
        <p:txBody>
          <a:bodyPr/>
          <a:lstStyle/>
          <a:p>
            <a:fld id="{387B0670-211A-43B3-B80A-AA83071E0B5E}"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57200" y="381000"/>
            <a:ext cx="8229600" cy="6019800"/>
          </a:xfrm>
        </p:spPr>
        <p:txBody>
          <a:bodyPr/>
          <a:lstStyle/>
          <a:p>
            <a:pPr algn="ctr" eaLnBrk="1" hangingPunct="1">
              <a:buFontTx/>
              <a:buNone/>
            </a:pPr>
            <a:r>
              <a:rPr lang="en-US" u="sng" dirty="0" smtClean="0"/>
              <a:t>Collider</a:t>
            </a:r>
          </a:p>
          <a:p>
            <a:pPr eaLnBrk="1" hangingPunct="1">
              <a:buFontTx/>
              <a:buNone/>
            </a:pPr>
            <a:r>
              <a:rPr lang="en-US" dirty="0" smtClean="0"/>
              <a:t>   </a:t>
            </a:r>
            <a:r>
              <a:rPr lang="en-US" dirty="0" err="1" smtClean="0"/>
              <a:t>Artifactual</a:t>
            </a:r>
            <a:r>
              <a:rPr lang="en-US" dirty="0" smtClean="0"/>
              <a:t> relationships may appear even though there is no causation or association. Example:</a:t>
            </a:r>
          </a:p>
          <a:p>
            <a:pPr eaLnBrk="1" hangingPunct="1">
              <a:buFontTx/>
              <a:buNone/>
            </a:pPr>
            <a:endParaRPr lang="en-US" dirty="0" smtClean="0"/>
          </a:p>
          <a:p>
            <a:pPr eaLnBrk="1" hangingPunct="1">
              <a:buFontTx/>
              <a:buNone/>
            </a:pPr>
            <a:r>
              <a:rPr lang="en-US" dirty="0" smtClean="0"/>
              <a:t>   Flu              Fever              food poisoning</a:t>
            </a:r>
          </a:p>
          <a:p>
            <a:pPr eaLnBrk="1" hangingPunct="1">
              <a:buFontTx/>
              <a:buNone/>
            </a:pPr>
            <a:endParaRPr lang="en-US" sz="1000" dirty="0" smtClean="0"/>
          </a:p>
          <a:p>
            <a:pPr eaLnBrk="1" hangingPunct="1">
              <a:buFontTx/>
              <a:buNone/>
            </a:pPr>
            <a:r>
              <a:rPr lang="en-US" dirty="0" smtClean="0"/>
              <a:t>   One incorrectly thinks getting the flu is associated with food poisoning since both cause fever. </a:t>
            </a:r>
            <a:r>
              <a:rPr lang="en-US" smtClean="0"/>
              <a:t>Should </a:t>
            </a:r>
            <a:r>
              <a:rPr lang="en-US" dirty="0" smtClean="0"/>
              <a:t>NOT stratify on fever   when assessing association between food poisoning and Flu. </a:t>
            </a:r>
          </a:p>
          <a:p>
            <a:pPr eaLnBrk="1" hangingPunct="1">
              <a:buFontTx/>
              <a:buNone/>
            </a:pPr>
            <a:endParaRPr lang="en-US" dirty="0" smtClean="0"/>
          </a:p>
        </p:txBody>
      </p:sp>
      <p:sp>
        <p:nvSpPr>
          <p:cNvPr id="21507" name="Line 4"/>
          <p:cNvSpPr>
            <a:spLocks noChangeShapeType="1"/>
          </p:cNvSpPr>
          <p:nvPr/>
        </p:nvSpPr>
        <p:spPr bwMode="auto">
          <a:xfrm flipH="1">
            <a:off x="4267200" y="3381375"/>
            <a:ext cx="1371600" cy="0"/>
          </a:xfrm>
          <a:prstGeom prst="line">
            <a:avLst/>
          </a:prstGeom>
          <a:noFill/>
          <a:ln w="38100">
            <a:solidFill>
              <a:srgbClr val="FF0000"/>
            </a:solidFill>
            <a:round/>
            <a:headEnd/>
            <a:tailEnd type="triangle" w="med" len="med"/>
          </a:ln>
        </p:spPr>
        <p:txBody>
          <a:bodyPr/>
          <a:lstStyle/>
          <a:p>
            <a:endParaRPr lang="en-US"/>
          </a:p>
        </p:txBody>
      </p:sp>
      <p:sp>
        <p:nvSpPr>
          <p:cNvPr id="21508" name="Line 5"/>
          <p:cNvSpPr>
            <a:spLocks noChangeShapeType="1"/>
          </p:cNvSpPr>
          <p:nvPr/>
        </p:nvSpPr>
        <p:spPr bwMode="auto">
          <a:xfrm flipV="1">
            <a:off x="1600200" y="3352800"/>
            <a:ext cx="1295400" cy="0"/>
          </a:xfrm>
          <a:prstGeom prst="line">
            <a:avLst/>
          </a:prstGeom>
          <a:noFill/>
          <a:ln w="38100">
            <a:solidFill>
              <a:srgbClr val="FF0000"/>
            </a:solidFill>
            <a:round/>
            <a:headEnd/>
            <a:tailEnd type="triangle" w="med" len="med"/>
          </a:ln>
        </p:spPr>
        <p:txBody>
          <a:bodyPr/>
          <a:lstStyle/>
          <a:p>
            <a:endParaRPr lang="en-US"/>
          </a:p>
        </p:txBody>
      </p:sp>
      <p:sp>
        <p:nvSpPr>
          <p:cNvPr id="21509" name="Slide Number Placeholder 4"/>
          <p:cNvSpPr>
            <a:spLocks noGrp="1"/>
          </p:cNvSpPr>
          <p:nvPr>
            <p:ph type="sldNum" sz="quarter" idx="12"/>
          </p:nvPr>
        </p:nvSpPr>
        <p:spPr>
          <a:noFill/>
        </p:spPr>
        <p:txBody>
          <a:bodyPr/>
          <a:lstStyle/>
          <a:p>
            <a:fld id="{CB421F2A-2DAD-4458-8D0A-C536C5BB5BEB}"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160338"/>
            <a:ext cx="8915400" cy="1439862"/>
          </a:xfrm>
        </p:spPr>
        <p:txBody>
          <a:bodyPr/>
          <a:lstStyle/>
          <a:p>
            <a:r>
              <a:rPr lang="en-US" sz="4000" dirty="0" smtClean="0"/>
              <a:t>Egg salad causes fever but not flu</a:t>
            </a:r>
            <a:br>
              <a:rPr lang="en-US" sz="4000" dirty="0" smtClean="0"/>
            </a:br>
            <a:r>
              <a:rPr lang="en-US" sz="4000" dirty="0" err="1" smtClean="0"/>
              <a:t>Flu</a:t>
            </a:r>
            <a:r>
              <a:rPr lang="en-US" sz="4000" dirty="0" smtClean="0"/>
              <a:t> causes fever</a:t>
            </a:r>
            <a:r>
              <a:rPr lang="en-US" dirty="0" smtClean="0"/>
              <a:t/>
            </a:r>
            <a:br>
              <a:rPr lang="en-US" dirty="0" smtClean="0"/>
            </a:br>
            <a:r>
              <a:rPr lang="en-US" sz="2000" dirty="0" smtClean="0"/>
              <a:t>Cole, </a:t>
            </a:r>
            <a:r>
              <a:rPr lang="en-US" sz="2000" dirty="0" err="1" smtClean="0"/>
              <a:t>Int</a:t>
            </a:r>
            <a:r>
              <a:rPr lang="en-US" sz="2000" dirty="0" smtClean="0"/>
              <a:t> J Epi, 2009, 1-4</a:t>
            </a:r>
            <a:endParaRPr lang="en-US" sz="2000"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17</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676400"/>
            <a:ext cx="60198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529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57200" y="762000"/>
            <a:ext cx="8229600" cy="5638800"/>
          </a:xfrm>
        </p:spPr>
        <p:txBody>
          <a:bodyPr/>
          <a:lstStyle/>
          <a:p>
            <a:pPr algn="ctr" eaLnBrk="1" hangingPunct="1">
              <a:lnSpc>
                <a:spcPct val="80000"/>
              </a:lnSpc>
              <a:buFontTx/>
              <a:buNone/>
            </a:pPr>
            <a:r>
              <a:rPr lang="en-US" b="1" dirty="0" smtClean="0"/>
              <a:t>Easy to be mislead when one does </a:t>
            </a:r>
          </a:p>
          <a:p>
            <a:pPr algn="ctr" eaLnBrk="1" hangingPunct="1">
              <a:lnSpc>
                <a:spcPct val="80000"/>
              </a:lnSpc>
              <a:buFontTx/>
              <a:buNone/>
            </a:pPr>
            <a:r>
              <a:rPr lang="en-US" b="1" dirty="0" smtClean="0"/>
              <a:t>not control for confounding</a:t>
            </a:r>
          </a:p>
          <a:p>
            <a:pPr eaLnBrk="1" hangingPunct="1">
              <a:lnSpc>
                <a:spcPct val="80000"/>
              </a:lnSpc>
              <a:buFontTx/>
              <a:buNone/>
            </a:pPr>
            <a:endParaRPr lang="en-US" sz="1400" b="1" dirty="0" smtClean="0"/>
          </a:p>
          <a:p>
            <a:pPr algn="ctr" eaLnBrk="1" hangingPunct="1">
              <a:lnSpc>
                <a:spcPct val="80000"/>
              </a:lnSpc>
              <a:buFontTx/>
              <a:buNone/>
            </a:pPr>
            <a:r>
              <a:rPr lang="en-US" sz="1800" dirty="0" smtClean="0"/>
              <a:t>    </a:t>
            </a:r>
            <a:r>
              <a:rPr lang="en-US" sz="2400" b="1" dirty="0" smtClean="0"/>
              <a:t>cholesterol in mg/L</a:t>
            </a:r>
            <a:r>
              <a:rPr lang="en-US" sz="2400" dirty="0" smtClean="0"/>
              <a:t>  </a:t>
            </a:r>
          </a:p>
          <a:p>
            <a:pPr algn="ctr" eaLnBrk="1" hangingPunct="1">
              <a:lnSpc>
                <a:spcPct val="80000"/>
              </a:lnSpc>
              <a:buFontTx/>
              <a:buNone/>
            </a:pPr>
            <a:r>
              <a:rPr lang="en-US" sz="2400" b="1" dirty="0" smtClean="0"/>
              <a:t>No apparent gender difference </a:t>
            </a:r>
          </a:p>
          <a:p>
            <a:pPr algn="ctr" eaLnBrk="1" hangingPunct="1">
              <a:lnSpc>
                <a:spcPct val="80000"/>
              </a:lnSpc>
              <a:buFontTx/>
              <a:buNone/>
            </a:pPr>
            <a:r>
              <a:rPr lang="en-US" sz="2400" dirty="0" smtClean="0"/>
              <a:t> </a:t>
            </a:r>
          </a:p>
          <a:p>
            <a:pPr eaLnBrk="1" hangingPunct="1">
              <a:lnSpc>
                <a:spcPct val="80000"/>
              </a:lnSpc>
              <a:buFontTx/>
              <a:buNone/>
            </a:pPr>
            <a:r>
              <a:rPr lang="en-US" sz="2400" dirty="0" smtClean="0"/>
              <a:t>    </a:t>
            </a:r>
            <a:r>
              <a:rPr lang="en-US" dirty="0" smtClean="0"/>
              <a:t>Statistic            Males          Females </a:t>
            </a:r>
          </a:p>
          <a:p>
            <a:pPr eaLnBrk="1" hangingPunct="1">
              <a:lnSpc>
                <a:spcPct val="80000"/>
              </a:lnSpc>
              <a:buFontTx/>
              <a:buNone/>
            </a:pPr>
            <a:r>
              <a:rPr lang="en-US" dirty="0" smtClean="0"/>
              <a:t>    </a:t>
            </a:r>
            <a:r>
              <a:rPr lang="en-US" dirty="0" smtClean="0">
                <a:solidFill>
                  <a:srgbClr val="FF0000"/>
                </a:solidFill>
              </a:rPr>
              <a:t>Mean                 205               205</a:t>
            </a:r>
          </a:p>
          <a:p>
            <a:pPr eaLnBrk="1" hangingPunct="1">
              <a:lnSpc>
                <a:spcPct val="80000"/>
              </a:lnSpc>
              <a:buFontTx/>
              <a:buNone/>
            </a:pPr>
            <a:r>
              <a:rPr lang="en-US" dirty="0" smtClean="0"/>
              <a:t>      SD                     30                 29   </a:t>
            </a:r>
          </a:p>
          <a:p>
            <a:pPr eaLnBrk="1" hangingPunct="1">
              <a:lnSpc>
                <a:spcPct val="80000"/>
              </a:lnSpc>
              <a:buFontTx/>
              <a:buNone/>
            </a:pPr>
            <a:r>
              <a:rPr lang="en-US" dirty="0" smtClean="0"/>
              <a:t>       n                     100               100</a:t>
            </a:r>
          </a:p>
          <a:p>
            <a:pPr eaLnBrk="1" hangingPunct="1">
              <a:lnSpc>
                <a:spcPct val="80000"/>
              </a:lnSpc>
              <a:buFontTx/>
              <a:buNone/>
            </a:pPr>
            <a:r>
              <a:rPr lang="en-US" dirty="0" smtClean="0"/>
              <a:t>    SEM                   3.0                2.9 </a:t>
            </a:r>
          </a:p>
          <a:p>
            <a:pPr eaLnBrk="1" hangingPunct="1">
              <a:lnSpc>
                <a:spcPct val="80000"/>
              </a:lnSpc>
              <a:buFontTx/>
              <a:buNone/>
            </a:pPr>
            <a:endParaRPr lang="en-US" dirty="0" smtClean="0"/>
          </a:p>
          <a:p>
            <a:pPr eaLnBrk="1" hangingPunct="1">
              <a:lnSpc>
                <a:spcPct val="80000"/>
              </a:lnSpc>
              <a:buFontTx/>
              <a:buNone/>
            </a:pPr>
            <a:r>
              <a:rPr lang="en-US" sz="1800" dirty="0" smtClean="0"/>
              <a:t> </a:t>
            </a:r>
          </a:p>
        </p:txBody>
      </p:sp>
      <p:sp>
        <p:nvSpPr>
          <p:cNvPr id="22531" name="Slide Number Placeholder 2"/>
          <p:cNvSpPr>
            <a:spLocks noGrp="1"/>
          </p:cNvSpPr>
          <p:nvPr>
            <p:ph type="sldNum" sz="quarter" idx="12"/>
          </p:nvPr>
        </p:nvSpPr>
        <p:spPr>
          <a:noFill/>
        </p:spPr>
        <p:txBody>
          <a:bodyPr/>
          <a:lstStyle/>
          <a:p>
            <a:fld id="{BC6B106B-D1BA-4E37-A4C7-D4954BEDA92F}" type="slidenum">
              <a:rPr lang="en-US"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152400" y="741417"/>
            <a:ext cx="8915400" cy="400110"/>
          </a:xfrm>
          <a:prstGeom prst="rect">
            <a:avLst/>
          </a:prstGeom>
          <a:noFill/>
          <a:ln w="9525">
            <a:noFill/>
            <a:miter lim="800000"/>
            <a:headEnd/>
            <a:tailEnd/>
          </a:ln>
        </p:spPr>
        <p:txBody>
          <a:bodyPr wrap="square" anchor="ctr">
            <a:spAutoFit/>
          </a:bodyPr>
          <a:lstStyle/>
          <a:p>
            <a:r>
              <a:rPr lang="en-US" sz="2000" dirty="0">
                <a:latin typeface="Times New Roman" pitchFamily="18" charset="0"/>
                <a:cs typeface="Times New Roman" pitchFamily="18" charset="0"/>
              </a:rPr>
              <a:t>  </a:t>
            </a:r>
            <a:r>
              <a:rPr lang="en-US" sz="1900" b="1" dirty="0">
                <a:latin typeface="+mn-lt"/>
                <a:cs typeface="Times New Roman" pitchFamily="18" charset="0"/>
              </a:rPr>
              <a:t>Cholesterol (mg/dl) in males and </a:t>
            </a:r>
            <a:r>
              <a:rPr lang="en-US" sz="1900" b="1" dirty="0" smtClean="0">
                <a:latin typeface="+mn-lt"/>
                <a:cs typeface="Times New Roman" pitchFamily="18" charset="0"/>
              </a:rPr>
              <a:t>females- No </a:t>
            </a:r>
            <a:r>
              <a:rPr lang="en-US" sz="1900" b="1" dirty="0">
                <a:latin typeface="+mn-lt"/>
                <a:cs typeface="Times New Roman" pitchFamily="18" charset="0"/>
              </a:rPr>
              <a:t>apparent gender difference</a:t>
            </a:r>
            <a:endParaRPr lang="en-US" sz="1900" b="1" dirty="0">
              <a:latin typeface="+mn-lt"/>
            </a:endParaRPr>
          </a:p>
        </p:txBody>
      </p:sp>
      <p:graphicFrame>
        <p:nvGraphicFramePr>
          <p:cNvPr id="56364" name="Group 44"/>
          <p:cNvGraphicFramePr>
            <a:graphicFrameLocks noGrp="1"/>
          </p:cNvGraphicFramePr>
          <p:nvPr/>
        </p:nvGraphicFramePr>
        <p:xfrm>
          <a:off x="2362200" y="1371600"/>
          <a:ext cx="3200400" cy="1005840"/>
        </p:xfrm>
        <a:graphic>
          <a:graphicData uri="http://schemas.openxmlformats.org/drawingml/2006/table">
            <a:tbl>
              <a:tblPr/>
              <a:tblGrid>
                <a:gridCol w="1455738">
                  <a:extLst>
                    <a:ext uri="{9D8B030D-6E8A-4147-A177-3AD203B41FA5}">
                      <a16:colId xmlns:a16="http://schemas.microsoft.com/office/drawing/2014/main" xmlns="" val="20000"/>
                    </a:ext>
                  </a:extLst>
                </a:gridCol>
                <a:gridCol w="744537">
                  <a:extLst>
                    <a:ext uri="{9D8B030D-6E8A-4147-A177-3AD203B41FA5}">
                      <a16:colId xmlns:a16="http://schemas.microsoft.com/office/drawing/2014/main" xmlns="" val="20001"/>
                    </a:ext>
                  </a:extLst>
                </a:gridCol>
                <a:gridCol w="1000125">
                  <a:extLst>
                    <a:ext uri="{9D8B030D-6E8A-4147-A177-3AD203B41FA5}">
                      <a16:colId xmlns:a16="http://schemas.microsoft.com/office/drawing/2014/main" xmlns="" val="20002"/>
                    </a:ext>
                  </a:extLst>
                </a:gridCol>
              </a:tblGrid>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variable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Male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Female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mean age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30</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40</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mean chol</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205</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205</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1038" name="Rectangle 33"/>
          <p:cNvSpPr>
            <a:spLocks noChangeArrowheads="1"/>
          </p:cNvSpPr>
          <p:nvPr/>
        </p:nvSpPr>
        <p:spPr bwMode="auto">
          <a:xfrm>
            <a:off x="914400" y="5943570"/>
            <a:ext cx="7239000" cy="400110"/>
          </a:xfrm>
          <a:prstGeom prst="rect">
            <a:avLst/>
          </a:prstGeom>
          <a:noFill/>
          <a:ln w="9525">
            <a:noFill/>
            <a:miter lim="800000"/>
            <a:headEnd/>
            <a:tailEnd/>
          </a:ln>
        </p:spPr>
        <p:txBody>
          <a:bodyPr wrap="square" anchor="ctr">
            <a:spAutoFit/>
          </a:bodyPr>
          <a:lstStyle/>
          <a:p>
            <a:r>
              <a:rPr lang="en-US" sz="1100" dirty="0">
                <a:latin typeface="Times New Roman" pitchFamily="18" charset="0"/>
                <a:cs typeface="Times New Roman" pitchFamily="18" charset="0"/>
              </a:rPr>
              <a:t>  </a:t>
            </a:r>
            <a:r>
              <a:rPr lang="en-US" sz="2000" b="1" dirty="0">
                <a:latin typeface="+mn-lt"/>
                <a:cs typeface="Times New Roman" pitchFamily="18" charset="0"/>
              </a:rPr>
              <a:t>But </a:t>
            </a:r>
            <a:r>
              <a:rPr lang="en-US" sz="2000" b="1" dirty="0" smtClean="0">
                <a:latin typeface="+mn-lt"/>
                <a:cs typeface="Times New Roman" pitchFamily="18" charset="0"/>
              </a:rPr>
              <a:t>controlling </a:t>
            </a:r>
            <a:r>
              <a:rPr lang="en-US" sz="2000" b="1" dirty="0">
                <a:latin typeface="+mn-lt"/>
                <a:cs typeface="Times New Roman" pitchFamily="18" charset="0"/>
              </a:rPr>
              <a:t>for age,  males are higher than females</a:t>
            </a:r>
          </a:p>
        </p:txBody>
      </p:sp>
      <p:sp>
        <p:nvSpPr>
          <p:cNvPr id="1039" name="Text Box 35"/>
          <p:cNvSpPr txBox="1">
            <a:spLocks noChangeArrowheads="1"/>
          </p:cNvSpPr>
          <p:nvPr/>
        </p:nvSpPr>
        <p:spPr bwMode="auto">
          <a:xfrm>
            <a:off x="609600" y="2514600"/>
            <a:ext cx="7543800" cy="366713"/>
          </a:xfrm>
          <a:prstGeom prst="rect">
            <a:avLst/>
          </a:prstGeom>
          <a:noFill/>
          <a:ln w="9525">
            <a:noFill/>
            <a:miter lim="800000"/>
            <a:headEnd/>
            <a:tailEnd/>
          </a:ln>
        </p:spPr>
        <p:txBody>
          <a:bodyPr>
            <a:spAutoFit/>
          </a:bodyPr>
          <a:lstStyle/>
          <a:p>
            <a:pPr>
              <a:spcBef>
                <a:spcPct val="50000"/>
              </a:spcBef>
            </a:pPr>
            <a:r>
              <a:rPr lang="en-US" b="1" dirty="0"/>
              <a:t>The mean cholesterol ignoring age is the same in male &amp; females</a:t>
            </a:r>
          </a:p>
        </p:txBody>
      </p:sp>
      <p:graphicFrame>
        <p:nvGraphicFramePr>
          <p:cNvPr id="1026" name="Object 45"/>
          <p:cNvGraphicFramePr>
            <a:graphicFrameLocks noGrp="1" noChangeAspect="1"/>
          </p:cNvGraphicFramePr>
          <p:nvPr>
            <p:ph/>
          </p:nvPr>
        </p:nvGraphicFramePr>
        <p:xfrm>
          <a:off x="1524000" y="2870200"/>
          <a:ext cx="6096000" cy="2921000"/>
        </p:xfrm>
        <a:graphic>
          <a:graphicData uri="http://schemas.openxmlformats.org/presentationml/2006/ole">
            <mc:AlternateContent xmlns:mc="http://schemas.openxmlformats.org/markup-compatibility/2006">
              <mc:Choice xmlns:v="urn:schemas-microsoft-com:vml" Requires="v">
                <p:oleObj spid="_x0000_s1208" name="Chart" r:id="rId3" imgW="4648200" imgH="2209800" progId="Excel.Sheet.8">
                  <p:embed/>
                </p:oleObj>
              </mc:Choice>
              <mc:Fallback>
                <p:oleObj name="Chart" r:id="rId3" imgW="4648200" imgH="2209800" progId="Excel.Sheet.8">
                  <p:embed/>
                  <p:pic>
                    <p:nvPicPr>
                      <p:cNvPr id="0" name="Object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870200"/>
                        <a:ext cx="6096000"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0" name="Slide Number Placeholder 6"/>
          <p:cNvSpPr>
            <a:spLocks noGrp="1"/>
          </p:cNvSpPr>
          <p:nvPr>
            <p:ph type="sldNum" sz="quarter" idx="12"/>
          </p:nvPr>
        </p:nvSpPr>
        <p:spPr>
          <a:noFill/>
        </p:spPr>
        <p:txBody>
          <a:bodyPr/>
          <a:lstStyle/>
          <a:p>
            <a:fld id="{2E6DE32D-0F87-4588-9A66-4CFB7D3782FF}" type="slidenum">
              <a:rPr lang="en-US" smtClean="0"/>
              <a:pPr/>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82909"/>
            <a:ext cx="8229600" cy="792162"/>
          </a:xfrm>
        </p:spPr>
        <p:txBody>
          <a:bodyPr/>
          <a:lstStyle/>
          <a:p>
            <a:pPr eaLnBrk="1" hangingPunct="1"/>
            <a:r>
              <a:rPr lang="en-US" u="sng" dirty="0" smtClean="0"/>
              <a:t>Suggested Texts</a:t>
            </a:r>
          </a:p>
        </p:txBody>
      </p:sp>
      <p:sp>
        <p:nvSpPr>
          <p:cNvPr id="8195" name="Rectangle 3"/>
          <p:cNvSpPr>
            <a:spLocks noGrp="1" noChangeArrowheads="1"/>
          </p:cNvSpPr>
          <p:nvPr>
            <p:ph type="body" idx="1"/>
          </p:nvPr>
        </p:nvSpPr>
        <p:spPr>
          <a:xfrm>
            <a:off x="381000" y="855407"/>
            <a:ext cx="8534400" cy="5866068"/>
          </a:xfrm>
        </p:spPr>
        <p:txBody>
          <a:bodyPr/>
          <a:lstStyle/>
          <a:p>
            <a:pPr algn="ctr" eaLnBrk="1" hangingPunct="1">
              <a:buFontTx/>
              <a:buNone/>
            </a:pPr>
            <a:r>
              <a:rPr lang="en-US" dirty="0" smtClean="0">
                <a:cs typeface="Arial" charset="0"/>
              </a:rPr>
              <a:t>• </a:t>
            </a:r>
            <a:r>
              <a:rPr lang="en-US" sz="2800" b="1" dirty="0" smtClean="0"/>
              <a:t>Medical Statistics at a Glance, 3</a:t>
            </a:r>
            <a:r>
              <a:rPr lang="en-US" sz="2800" b="1" baseline="30000" dirty="0"/>
              <a:t>r</a:t>
            </a:r>
            <a:r>
              <a:rPr lang="en-US" sz="2800" b="1" baseline="30000" dirty="0" smtClean="0"/>
              <a:t>d</a:t>
            </a:r>
            <a:r>
              <a:rPr lang="en-US" sz="2800" b="1" dirty="0" smtClean="0"/>
              <a:t> </a:t>
            </a:r>
            <a:r>
              <a:rPr lang="en-US" sz="2800" b="1" dirty="0" err="1" smtClean="0"/>
              <a:t>ed</a:t>
            </a:r>
            <a:endParaRPr lang="en-US" sz="2800" b="1" dirty="0"/>
          </a:p>
          <a:p>
            <a:pPr algn="ctr" eaLnBrk="1" hangingPunct="1">
              <a:buFontTx/>
              <a:buNone/>
            </a:pPr>
            <a:r>
              <a:rPr lang="en-US" sz="2400" dirty="0" smtClean="0"/>
              <a:t>Petrie A, Sabin C, Wiley-Blackwell Pub, 2009 </a:t>
            </a:r>
            <a:r>
              <a:rPr lang="en-US" sz="2800" dirty="0" smtClean="0"/>
              <a:t> </a:t>
            </a:r>
            <a:r>
              <a:rPr lang="en-US" sz="1800" i="1" dirty="0" smtClean="0">
                <a:solidFill>
                  <a:srgbClr val="0000FF"/>
                </a:solidFill>
              </a:rPr>
              <a:t>thin, quick &amp; cheap</a:t>
            </a:r>
          </a:p>
          <a:p>
            <a:pPr eaLnBrk="1" hangingPunct="1">
              <a:buFontTx/>
              <a:buNone/>
            </a:pPr>
            <a:r>
              <a:rPr lang="en-US" sz="2800" b="1" i="1" dirty="0">
                <a:solidFill>
                  <a:srgbClr val="0000FF"/>
                </a:solidFill>
              </a:rPr>
              <a:t> </a:t>
            </a:r>
            <a:r>
              <a:rPr lang="en-US" sz="2800" b="1" i="1" dirty="0" smtClean="0">
                <a:solidFill>
                  <a:srgbClr val="0000FF"/>
                </a:solidFill>
              </a:rPr>
              <a:t>    </a:t>
            </a:r>
            <a:r>
              <a:rPr lang="en-US" sz="2800" b="1" dirty="0" smtClean="0"/>
              <a:t>• Statistics-The art &amp; science of learning from data–A </a:t>
            </a:r>
            <a:r>
              <a:rPr lang="en-US" sz="2800" b="1" dirty="0" err="1" smtClean="0"/>
              <a:t>Agresti</a:t>
            </a:r>
            <a:r>
              <a:rPr lang="en-US" sz="2800" b="1" dirty="0" smtClean="0"/>
              <a:t>, C Franklin, B </a:t>
            </a:r>
            <a:r>
              <a:rPr lang="en-US" sz="2800" b="1" dirty="0" err="1" smtClean="0"/>
              <a:t>Klingeberg</a:t>
            </a:r>
            <a:r>
              <a:rPr lang="en-US" sz="2800" b="1" dirty="0" smtClean="0"/>
              <a:t>, </a:t>
            </a:r>
            <a:r>
              <a:rPr lang="en-US" sz="2800" dirty="0" smtClean="0"/>
              <a:t>4</a:t>
            </a:r>
            <a:r>
              <a:rPr lang="en-US" sz="2800" baseline="30000" dirty="0" smtClean="0"/>
              <a:t>th</a:t>
            </a:r>
            <a:r>
              <a:rPr lang="en-US" sz="2800" dirty="0" smtClean="0"/>
              <a:t> </a:t>
            </a:r>
            <a:r>
              <a:rPr lang="en-US" sz="2800" dirty="0" err="1" smtClean="0"/>
              <a:t>ed</a:t>
            </a:r>
            <a:endParaRPr lang="en-US" sz="2800" dirty="0" smtClean="0"/>
          </a:p>
          <a:p>
            <a:pPr algn="ctr" eaLnBrk="1" hangingPunct="1">
              <a:buFontTx/>
              <a:buNone/>
            </a:pPr>
            <a:r>
              <a:rPr lang="en-US" sz="2800" dirty="0">
                <a:cs typeface="Arial" charset="0"/>
              </a:rPr>
              <a:t>• </a:t>
            </a:r>
            <a:r>
              <a:rPr lang="en-US" sz="2800" b="1" dirty="0"/>
              <a:t>Intuitive Biostatistics 4</a:t>
            </a:r>
            <a:r>
              <a:rPr lang="en-US" sz="2800" b="1" baseline="30000" dirty="0"/>
              <a:t>th </a:t>
            </a:r>
            <a:r>
              <a:rPr lang="en-US" sz="2800" b="1" dirty="0" err="1"/>
              <a:t>ed</a:t>
            </a:r>
            <a:r>
              <a:rPr lang="en-US" sz="2800" b="1" dirty="0"/>
              <a:t>- </a:t>
            </a:r>
            <a:r>
              <a:rPr lang="en-US" sz="2400" dirty="0" err="1"/>
              <a:t>Motusky</a:t>
            </a:r>
            <a:r>
              <a:rPr lang="en-US" sz="2400" dirty="0"/>
              <a:t> H (MD), </a:t>
            </a:r>
          </a:p>
          <a:p>
            <a:pPr algn="ctr" eaLnBrk="1" hangingPunct="1">
              <a:buFontTx/>
              <a:buNone/>
            </a:pPr>
            <a:r>
              <a:rPr lang="en-US" sz="2400" dirty="0"/>
              <a:t>Oxford </a:t>
            </a:r>
            <a:r>
              <a:rPr lang="en-US" sz="2400" dirty="0" err="1"/>
              <a:t>Univ</a:t>
            </a:r>
            <a:r>
              <a:rPr lang="en-US" sz="2400" dirty="0"/>
              <a:t> Press </a:t>
            </a:r>
            <a:r>
              <a:rPr lang="en-US" sz="2400" dirty="0" smtClean="0"/>
              <a:t>2018</a:t>
            </a:r>
          </a:p>
          <a:p>
            <a:pPr algn="ctr" eaLnBrk="1" hangingPunct="1">
              <a:buFontTx/>
              <a:buNone/>
            </a:pPr>
            <a:r>
              <a:rPr lang="en-US" dirty="0" smtClean="0">
                <a:cs typeface="Arial" charset="0"/>
              </a:rPr>
              <a:t>• </a:t>
            </a:r>
            <a:r>
              <a:rPr lang="en-US" sz="2800" b="1" dirty="0" smtClean="0"/>
              <a:t>Designing Clinical Research. 3</a:t>
            </a:r>
            <a:r>
              <a:rPr lang="en-US" sz="2800" b="1" baseline="30000" dirty="0" smtClean="0"/>
              <a:t>rd</a:t>
            </a:r>
            <a:r>
              <a:rPr lang="en-US" sz="2800" b="1" dirty="0" smtClean="0"/>
              <a:t> </a:t>
            </a:r>
            <a:r>
              <a:rPr lang="en-US" sz="2800" b="1" dirty="0" err="1" smtClean="0"/>
              <a:t>ed</a:t>
            </a:r>
            <a:endParaRPr lang="en-US" sz="2800" b="1" dirty="0" smtClean="0"/>
          </a:p>
          <a:p>
            <a:pPr algn="ctr" eaLnBrk="1" hangingPunct="1">
              <a:buFontTx/>
              <a:buNone/>
            </a:pPr>
            <a:r>
              <a:rPr lang="en-US" sz="2400" dirty="0" err="1" smtClean="0"/>
              <a:t>Hully</a:t>
            </a:r>
            <a:r>
              <a:rPr lang="en-US" sz="2400" dirty="0" smtClean="0"/>
              <a:t> S, Cummings S, Browner W, Grady D, Newman T   </a:t>
            </a:r>
          </a:p>
          <a:p>
            <a:pPr algn="ctr" eaLnBrk="1" hangingPunct="1">
              <a:buFontTx/>
              <a:buNone/>
            </a:pPr>
            <a:r>
              <a:rPr lang="en-US" sz="2400" dirty="0" smtClean="0"/>
              <a:t>Lippincott Williams &amp; Wilkins, 2006</a:t>
            </a:r>
          </a:p>
          <a:p>
            <a:pPr algn="ctr" eaLnBrk="1" hangingPunct="1">
              <a:buFontTx/>
              <a:buNone/>
            </a:pPr>
            <a:r>
              <a:rPr lang="en-US" sz="2800" i="1" dirty="0" smtClean="0">
                <a:solidFill>
                  <a:srgbClr val="0000FF"/>
                </a:solidFill>
              </a:rPr>
              <a:t>mostly clinical, good sample size tables</a:t>
            </a:r>
          </a:p>
          <a:p>
            <a:pPr algn="ctr" eaLnBrk="1" hangingPunct="1">
              <a:buNone/>
            </a:pPr>
            <a:r>
              <a:rPr lang="en-US" sz="2800" dirty="0" smtClean="0"/>
              <a:t>• </a:t>
            </a:r>
            <a:r>
              <a:rPr lang="en-US" sz="2800" b="1" dirty="0" smtClean="0"/>
              <a:t>Naked Statistics</a:t>
            </a:r>
            <a:r>
              <a:rPr lang="en-US" sz="2800" dirty="0" smtClean="0"/>
              <a:t>, </a:t>
            </a:r>
            <a:r>
              <a:rPr lang="en-US" sz="2400" dirty="0" err="1"/>
              <a:t>Wheelen</a:t>
            </a:r>
            <a:r>
              <a:rPr lang="en-US" sz="2400" dirty="0"/>
              <a:t> C, Norton </a:t>
            </a:r>
            <a:r>
              <a:rPr lang="en-US" sz="2400" dirty="0" smtClean="0"/>
              <a:t>2013 </a:t>
            </a:r>
            <a:r>
              <a:rPr lang="en-US" sz="2800" dirty="0" smtClean="0"/>
              <a:t>– </a:t>
            </a:r>
            <a:r>
              <a:rPr lang="en-US" sz="2800" i="1" dirty="0" smtClean="0">
                <a:solidFill>
                  <a:srgbClr val="0000FF"/>
                </a:solidFill>
              </a:rPr>
              <a:t>Fun! </a:t>
            </a:r>
            <a:endParaRPr lang="en-US" sz="1000" dirty="0" smtClean="0">
              <a:solidFill>
                <a:srgbClr val="0000FF"/>
              </a:solidFill>
              <a:cs typeface="Arial" charset="0"/>
            </a:endParaRPr>
          </a:p>
          <a:p>
            <a:pPr algn="ctr" eaLnBrk="1" hangingPunct="1">
              <a:buFontTx/>
              <a:buNone/>
            </a:pPr>
            <a:endParaRPr lang="en-US" sz="2800" b="1" dirty="0" smtClean="0"/>
          </a:p>
        </p:txBody>
      </p:sp>
      <p:sp>
        <p:nvSpPr>
          <p:cNvPr id="8196" name="Slide Number Placeholder 3"/>
          <p:cNvSpPr>
            <a:spLocks noGrp="1"/>
          </p:cNvSpPr>
          <p:nvPr>
            <p:ph type="sldNum" sz="quarter" idx="12"/>
          </p:nvPr>
        </p:nvSpPr>
        <p:spPr>
          <a:noFill/>
        </p:spPr>
        <p:txBody>
          <a:bodyPr/>
          <a:lstStyle/>
          <a:p>
            <a:fld id="{31C28EC4-2816-4F0B-8D03-DBABA0493BD8}" type="slidenum">
              <a:rPr lang="en-US" smtClean="0"/>
              <a:pPr/>
              <a:t>2</a:t>
            </a:fld>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Depression in males vs female</a:t>
            </a:r>
          </a:p>
        </p:txBody>
      </p:sp>
      <p:sp>
        <p:nvSpPr>
          <p:cNvPr id="23555" name="Content Placeholder 2"/>
          <p:cNvSpPr>
            <a:spLocks noGrp="1"/>
          </p:cNvSpPr>
          <p:nvPr>
            <p:ph idx="1"/>
          </p:nvPr>
        </p:nvSpPr>
        <p:spPr/>
        <p:txBody>
          <a:bodyPr/>
          <a:lstStyle/>
          <a:p>
            <a:pPr algn="ctr">
              <a:buFontTx/>
              <a:buNone/>
            </a:pPr>
            <a:r>
              <a:rPr lang="en-US" smtClean="0"/>
              <a:t>   Depression score from 0 (good) to 100 (bad)</a:t>
            </a:r>
          </a:p>
          <a:p>
            <a:pPr>
              <a:buFontTx/>
              <a:buNone/>
            </a:pPr>
            <a:r>
              <a:rPr lang="en-US" smtClean="0"/>
              <a:t>  </a:t>
            </a:r>
          </a:p>
          <a:p>
            <a:pPr>
              <a:buFontTx/>
              <a:buNone/>
            </a:pPr>
            <a:r>
              <a:rPr lang="en-US" smtClean="0"/>
              <a:t>     </a:t>
            </a:r>
            <a:r>
              <a:rPr lang="en-US" u="sng" smtClean="0"/>
              <a:t>Gender       mean depression score </a:t>
            </a:r>
          </a:p>
          <a:p>
            <a:pPr>
              <a:buFontTx/>
              <a:buNone/>
            </a:pPr>
            <a:r>
              <a:rPr lang="en-US" smtClean="0"/>
              <a:t>    Males                         </a:t>
            </a:r>
            <a:r>
              <a:rPr lang="en-US" b="1" smtClean="0"/>
              <a:t>66</a:t>
            </a:r>
          </a:p>
          <a:p>
            <a:pPr>
              <a:buFontTx/>
              <a:buNone/>
            </a:pPr>
            <a:r>
              <a:rPr lang="en-US" smtClean="0"/>
              <a:t>    Females                     </a:t>
            </a:r>
            <a:r>
              <a:rPr lang="en-US" b="1" smtClean="0"/>
              <a:t>76</a:t>
            </a:r>
          </a:p>
          <a:p>
            <a:pPr>
              <a:buFontTx/>
              <a:buNone/>
            </a:pPr>
            <a:r>
              <a:rPr lang="en-US" smtClean="0"/>
              <a:t>                                p &lt; 0.001</a:t>
            </a:r>
          </a:p>
        </p:txBody>
      </p:sp>
      <p:sp>
        <p:nvSpPr>
          <p:cNvPr id="23556" name="Slide Number Placeholder 3"/>
          <p:cNvSpPr>
            <a:spLocks noGrp="1"/>
          </p:cNvSpPr>
          <p:nvPr>
            <p:ph type="sldNum" sz="quarter" idx="12"/>
          </p:nvPr>
        </p:nvSpPr>
        <p:spPr>
          <a:noFill/>
        </p:spPr>
        <p:txBody>
          <a:bodyPr/>
          <a:lstStyle/>
          <a:p>
            <a:fld id="{D17977E1-C503-437A-AC42-A3F7B3411AF2}" type="slidenum">
              <a:rPr lang="en-US" smtClean="0"/>
              <a:pPr/>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84" name="Group 40"/>
          <p:cNvGraphicFramePr>
            <a:graphicFrameLocks noGrp="1"/>
          </p:cNvGraphicFramePr>
          <p:nvPr/>
        </p:nvGraphicFramePr>
        <p:xfrm>
          <a:off x="2243138" y="1365250"/>
          <a:ext cx="4538662" cy="1097280"/>
        </p:xfrm>
        <a:graphic>
          <a:graphicData uri="http://schemas.openxmlformats.org/drawingml/2006/table">
            <a:tbl>
              <a:tblPr/>
              <a:tblGrid>
                <a:gridCol w="1563687">
                  <a:extLst>
                    <a:ext uri="{9D8B030D-6E8A-4147-A177-3AD203B41FA5}">
                      <a16:colId xmlns:a16="http://schemas.microsoft.com/office/drawing/2014/main" xmlns="" val="20000"/>
                    </a:ext>
                  </a:extLst>
                </a:gridCol>
                <a:gridCol w="1543050">
                  <a:extLst>
                    <a:ext uri="{9D8B030D-6E8A-4147-A177-3AD203B41FA5}">
                      <a16:colId xmlns:a16="http://schemas.microsoft.com/office/drawing/2014/main" xmlns="" val="20001"/>
                    </a:ext>
                  </a:extLst>
                </a:gridCol>
                <a:gridCol w="1431925">
                  <a:extLst>
                    <a:ext uri="{9D8B030D-6E8A-4147-A177-3AD203B41FA5}">
                      <a16:colId xmlns:a16="http://schemas.microsoft.com/office/drawing/2014/main" xmlns="" val="20002"/>
                    </a:ext>
                  </a:extLst>
                </a:gridCol>
              </a:tblGrid>
              <a:tr h="1619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variable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Male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Female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income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17,000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12,000</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mean depr</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66</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76</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24588" name="Rectangle 33"/>
          <p:cNvSpPr>
            <a:spLocks noChangeArrowheads="1"/>
          </p:cNvSpPr>
          <p:nvPr/>
        </p:nvSpPr>
        <p:spPr bwMode="auto">
          <a:xfrm>
            <a:off x="1676400" y="2590800"/>
            <a:ext cx="5715000" cy="396875"/>
          </a:xfrm>
          <a:prstGeom prst="rect">
            <a:avLst/>
          </a:prstGeom>
          <a:noFill/>
          <a:ln w="9525">
            <a:noFill/>
            <a:miter lim="800000"/>
            <a:headEnd/>
            <a:tailEnd/>
          </a:ln>
        </p:spPr>
        <p:txBody>
          <a:bodyPr anchor="ctr">
            <a:spAutoFit/>
          </a:bodyPr>
          <a:lstStyle/>
          <a:p>
            <a:r>
              <a:rPr lang="en-US" sz="1100">
                <a:latin typeface="Times New Roman" pitchFamily="18" charset="0"/>
                <a:cs typeface="Times New Roman" pitchFamily="18" charset="0"/>
              </a:rPr>
              <a:t> </a:t>
            </a:r>
            <a:r>
              <a:rPr lang="en-US" sz="2000">
                <a:latin typeface="Times New Roman" pitchFamily="18" charset="0"/>
                <a:cs typeface="Times New Roman" pitchFamily="18" charset="0"/>
              </a:rPr>
              <a:t>Males seem to have lower depression than females</a:t>
            </a:r>
            <a:endParaRPr lang="en-US" sz="2000"/>
          </a:p>
        </p:txBody>
      </p:sp>
      <p:pic>
        <p:nvPicPr>
          <p:cNvPr id="24589" name="Picture 5"/>
          <p:cNvPicPr>
            <a:picLocks noChangeAspect="1" noChangeArrowheads="1"/>
          </p:cNvPicPr>
          <p:nvPr/>
        </p:nvPicPr>
        <p:blipFill>
          <a:blip r:embed="rId2" cstate="print"/>
          <a:srcRect/>
          <a:stretch>
            <a:fillRect/>
          </a:stretch>
        </p:blipFill>
        <p:spPr bwMode="auto">
          <a:xfrm>
            <a:off x="2243138" y="3101975"/>
            <a:ext cx="4657725" cy="2390775"/>
          </a:xfrm>
          <a:prstGeom prst="rect">
            <a:avLst/>
          </a:prstGeom>
          <a:noFill/>
          <a:ln w="9525">
            <a:noFill/>
            <a:miter lim="800000"/>
            <a:headEnd/>
            <a:tailEnd/>
          </a:ln>
        </p:spPr>
      </p:pic>
      <p:sp>
        <p:nvSpPr>
          <p:cNvPr id="24590" name="Rectangle 34"/>
          <p:cNvSpPr>
            <a:spLocks noChangeArrowheads="1"/>
          </p:cNvSpPr>
          <p:nvPr/>
        </p:nvSpPr>
        <p:spPr bwMode="auto">
          <a:xfrm>
            <a:off x="759309" y="5720080"/>
            <a:ext cx="7927491" cy="369332"/>
          </a:xfrm>
          <a:prstGeom prst="rect">
            <a:avLst/>
          </a:prstGeom>
          <a:noFill/>
          <a:ln w="9525">
            <a:noFill/>
            <a:miter lim="800000"/>
            <a:headEnd/>
            <a:tailEnd/>
          </a:ln>
        </p:spPr>
        <p:txBody>
          <a:bodyPr wrap="none" anchor="ctr">
            <a:spAutoFit/>
          </a:bodyPr>
          <a:lstStyle/>
          <a:p>
            <a:r>
              <a:rPr lang="en-US" sz="1100" b="1" dirty="0">
                <a:latin typeface="Times New Roman" pitchFamily="18" charset="0"/>
                <a:cs typeface="Times New Roman" pitchFamily="18" charset="0"/>
              </a:rPr>
              <a:t>       </a:t>
            </a:r>
            <a:r>
              <a:rPr lang="en-US" b="1" dirty="0">
                <a:latin typeface="Times New Roman" pitchFamily="18" charset="0"/>
                <a:cs typeface="Times New Roman" pitchFamily="18" charset="0"/>
              </a:rPr>
              <a:t>Controlling for </a:t>
            </a:r>
            <a:r>
              <a:rPr lang="en-US" b="1" dirty="0" smtClean="0">
                <a:latin typeface="Times New Roman" pitchFamily="18" charset="0"/>
                <a:cs typeface="Times New Roman" pitchFamily="18" charset="0"/>
              </a:rPr>
              <a:t>income (</a:t>
            </a:r>
            <a:r>
              <a:rPr lang="en-US" b="1" dirty="0" err="1" smtClean="0">
                <a:latin typeface="Times New Roman" pitchFamily="18" charset="0"/>
                <a:cs typeface="Times New Roman" pitchFamily="18" charset="0"/>
              </a:rPr>
              <a:t>ie</a:t>
            </a:r>
            <a:r>
              <a:rPr lang="en-US" b="1" dirty="0" smtClean="0">
                <a:latin typeface="Times New Roman" pitchFamily="18" charset="0"/>
                <a:cs typeface="Times New Roman" pitchFamily="18" charset="0"/>
              </a:rPr>
              <a:t> SES), </a:t>
            </a:r>
            <a:r>
              <a:rPr lang="en-US" b="1" dirty="0">
                <a:latin typeface="Times New Roman" pitchFamily="18" charset="0"/>
                <a:cs typeface="Times New Roman" pitchFamily="18" charset="0"/>
              </a:rPr>
              <a:t>depression is the same in males and females</a:t>
            </a:r>
            <a:endParaRPr lang="en-US" b="1" dirty="0"/>
          </a:p>
        </p:txBody>
      </p:sp>
      <p:sp>
        <p:nvSpPr>
          <p:cNvPr id="24591" name="Rectangle 41"/>
          <p:cNvSpPr>
            <a:spLocks noChangeArrowheads="1"/>
          </p:cNvSpPr>
          <p:nvPr/>
        </p:nvSpPr>
        <p:spPr bwMode="auto">
          <a:xfrm>
            <a:off x="1752600" y="762000"/>
            <a:ext cx="5032147" cy="369332"/>
          </a:xfrm>
          <a:prstGeom prst="rect">
            <a:avLst/>
          </a:prstGeom>
          <a:noFill/>
          <a:ln w="9525">
            <a:noFill/>
            <a:miter lim="800000"/>
            <a:headEnd/>
            <a:tailEnd/>
          </a:ln>
        </p:spPr>
        <p:txBody>
          <a:bodyPr wrap="none">
            <a:spAutoFit/>
          </a:bodyPr>
          <a:lstStyle/>
          <a:p>
            <a:r>
              <a:rPr lang="fr-FR" b="1" dirty="0"/>
              <a:t> </a:t>
            </a:r>
            <a:r>
              <a:rPr lang="fr-FR" b="1" dirty="0" err="1" smtClean="0"/>
              <a:t>Depression</a:t>
            </a:r>
            <a:r>
              <a:rPr lang="fr-FR" b="1" dirty="0" smtClean="0"/>
              <a:t> </a:t>
            </a:r>
            <a:r>
              <a:rPr lang="fr-FR" b="1" dirty="0"/>
              <a:t>scores in males versus </a:t>
            </a:r>
            <a:r>
              <a:rPr lang="fr-FR" b="1" dirty="0" err="1"/>
              <a:t>females</a:t>
            </a:r>
            <a:endParaRPr lang="fr-FR" b="1" dirty="0"/>
          </a:p>
        </p:txBody>
      </p:sp>
      <p:sp>
        <p:nvSpPr>
          <p:cNvPr id="24592" name="Slide Number Placeholder 6"/>
          <p:cNvSpPr>
            <a:spLocks noGrp="1"/>
          </p:cNvSpPr>
          <p:nvPr>
            <p:ph type="sldNum" sz="quarter" idx="12"/>
          </p:nvPr>
        </p:nvSpPr>
        <p:spPr>
          <a:noFill/>
        </p:spPr>
        <p:txBody>
          <a:bodyPr/>
          <a:lstStyle/>
          <a:p>
            <a:fld id="{EF29A535-C22D-4912-890F-6B8E0E9FFEDE}" type="slidenum">
              <a:rPr lang="en-US" smtClean="0"/>
              <a:pPr/>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z="4000" smtClean="0"/>
              <a:t>Effect modification</a:t>
            </a:r>
          </a:p>
        </p:txBody>
      </p:sp>
      <p:sp>
        <p:nvSpPr>
          <p:cNvPr id="2052" name="Rectangle 3"/>
          <p:cNvSpPr>
            <a:spLocks noGrp="1" noChangeArrowheads="1"/>
          </p:cNvSpPr>
          <p:nvPr>
            <p:ph type="body" sz="half" idx="1"/>
          </p:nvPr>
        </p:nvSpPr>
        <p:spPr>
          <a:xfrm>
            <a:off x="304800" y="1219200"/>
            <a:ext cx="8610600" cy="1371600"/>
          </a:xfrm>
        </p:spPr>
        <p:txBody>
          <a:bodyPr/>
          <a:lstStyle/>
          <a:p>
            <a:pPr algn="ctr" eaLnBrk="1" hangingPunct="1">
              <a:lnSpc>
                <a:spcPct val="90000"/>
              </a:lnSpc>
              <a:buFontTx/>
              <a:buNone/>
            </a:pPr>
            <a:r>
              <a:rPr lang="en-US" sz="2800" smtClean="0"/>
              <a:t>    When effect is not the same at all levels of the confounder (non parallel, interactions), confounder is often called an </a:t>
            </a:r>
            <a:r>
              <a:rPr lang="en-US" sz="2800" b="1" smtClean="0"/>
              <a:t>effect modifier (moderator)</a:t>
            </a:r>
          </a:p>
        </p:txBody>
      </p:sp>
      <p:graphicFrame>
        <p:nvGraphicFramePr>
          <p:cNvPr id="2050" name="Object 4"/>
          <p:cNvGraphicFramePr>
            <a:graphicFrameLocks noGrp="1" noChangeAspect="1"/>
          </p:cNvGraphicFramePr>
          <p:nvPr>
            <p:ph sz="half" idx="2"/>
          </p:nvPr>
        </p:nvGraphicFramePr>
        <p:xfrm>
          <a:off x="1219200" y="2438400"/>
          <a:ext cx="6553200" cy="3429000"/>
        </p:xfrm>
        <a:graphic>
          <a:graphicData uri="http://schemas.openxmlformats.org/presentationml/2006/ole">
            <mc:AlternateContent xmlns:mc="http://schemas.openxmlformats.org/markup-compatibility/2006">
              <mc:Choice xmlns:v="urn:schemas-microsoft-com:vml" Requires="v">
                <p:oleObj spid="_x0000_s2231" name="Chart" r:id="rId3" imgW="4648200" imgH="2190902" progId="Excel.Sheet.8">
                  <p:embed/>
                </p:oleObj>
              </mc:Choice>
              <mc:Fallback>
                <p:oleObj name="Chart" r:id="rId3" imgW="4648200" imgH="2190902"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438400"/>
                        <a:ext cx="65532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 Box 6"/>
          <p:cNvSpPr txBox="1">
            <a:spLocks noChangeArrowheads="1"/>
          </p:cNvSpPr>
          <p:nvPr/>
        </p:nvSpPr>
        <p:spPr bwMode="auto">
          <a:xfrm>
            <a:off x="1295400" y="6172200"/>
            <a:ext cx="6781800" cy="366713"/>
          </a:xfrm>
          <a:prstGeom prst="rect">
            <a:avLst/>
          </a:prstGeom>
          <a:noFill/>
          <a:ln w="9525">
            <a:noFill/>
            <a:miter lim="800000"/>
            <a:headEnd/>
            <a:tailEnd/>
          </a:ln>
        </p:spPr>
        <p:txBody>
          <a:bodyPr>
            <a:spAutoFit/>
          </a:bodyPr>
          <a:lstStyle/>
          <a:p>
            <a:pPr>
              <a:spcBef>
                <a:spcPct val="50000"/>
              </a:spcBef>
            </a:pPr>
            <a:r>
              <a:rPr lang="en-US"/>
              <a:t>When young, chol is higher in males but gap narrows with age</a:t>
            </a:r>
          </a:p>
        </p:txBody>
      </p:sp>
      <p:sp>
        <p:nvSpPr>
          <p:cNvPr id="2054" name="Slide Number Placeholder 5"/>
          <p:cNvSpPr>
            <a:spLocks noGrp="1"/>
          </p:cNvSpPr>
          <p:nvPr>
            <p:ph type="sldNum" sz="quarter" idx="12"/>
          </p:nvPr>
        </p:nvSpPr>
        <p:spPr>
          <a:noFill/>
        </p:spPr>
        <p:txBody>
          <a:bodyPr/>
          <a:lstStyle/>
          <a:p>
            <a:fld id="{50094087-38F5-4F9E-AC57-6BE3E570BBEC}" type="slidenum">
              <a:rPr lang="en-US" smtClean="0"/>
              <a:pPr/>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p:txBody>
          <a:bodyPr/>
          <a:lstStyle/>
          <a:p>
            <a:pPr eaLnBrk="1" hangingPunct="1"/>
            <a:r>
              <a:rPr lang="en-US" smtClean="0"/>
              <a:t>Is lumpectomy bad?</a:t>
            </a:r>
          </a:p>
        </p:txBody>
      </p:sp>
      <p:pic>
        <p:nvPicPr>
          <p:cNvPr id="26627" name="Picture 6"/>
          <p:cNvPicPr>
            <a:picLocks noChangeAspect="1" noChangeArrowheads="1"/>
          </p:cNvPicPr>
          <p:nvPr/>
        </p:nvPicPr>
        <p:blipFill>
          <a:blip r:embed="rId2" cstate="print"/>
          <a:srcRect/>
          <a:stretch>
            <a:fillRect/>
          </a:stretch>
        </p:blipFill>
        <p:spPr bwMode="auto">
          <a:xfrm>
            <a:off x="1143000" y="1600200"/>
            <a:ext cx="6726238" cy="4400550"/>
          </a:xfrm>
          <a:prstGeom prst="rect">
            <a:avLst/>
          </a:prstGeom>
          <a:noFill/>
          <a:ln w="9525">
            <a:noFill/>
            <a:miter lim="800000"/>
            <a:headEnd/>
            <a:tailEnd/>
          </a:ln>
        </p:spPr>
      </p:pic>
      <p:sp>
        <p:nvSpPr>
          <p:cNvPr id="26628" name="Slide Number Placeholder 3"/>
          <p:cNvSpPr>
            <a:spLocks noGrp="1"/>
          </p:cNvSpPr>
          <p:nvPr>
            <p:ph type="sldNum" sz="quarter" idx="12"/>
          </p:nvPr>
        </p:nvSpPr>
        <p:spPr>
          <a:noFill/>
        </p:spPr>
        <p:txBody>
          <a:bodyPr/>
          <a:lstStyle/>
          <a:p>
            <a:fld id="{A7D99482-099F-40C3-98E2-00F84C10C519}"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868362"/>
          </a:xfrm>
        </p:spPr>
        <p:txBody>
          <a:bodyPr/>
          <a:lstStyle/>
          <a:p>
            <a:pPr eaLnBrk="1" hangingPunct="1"/>
            <a:r>
              <a:rPr lang="en-US" sz="4000" smtClean="0"/>
              <a:t>Fisher et. al. Oct 2002 NEJM </a:t>
            </a:r>
            <a:r>
              <a:rPr lang="en-US" sz="2800" smtClean="0"/>
              <a:t>p1233</a:t>
            </a:r>
          </a:p>
        </p:txBody>
      </p:sp>
      <p:sp>
        <p:nvSpPr>
          <p:cNvPr id="27651" name="Rectangle 3"/>
          <p:cNvSpPr>
            <a:spLocks noGrp="1" noChangeArrowheads="1"/>
          </p:cNvSpPr>
          <p:nvPr>
            <p:ph type="body" idx="1"/>
          </p:nvPr>
        </p:nvSpPr>
        <p:spPr>
          <a:xfrm>
            <a:off x="457200" y="1143000"/>
            <a:ext cx="8229600" cy="4983163"/>
          </a:xfrm>
        </p:spPr>
        <p:txBody>
          <a:bodyPr/>
          <a:lstStyle/>
          <a:p>
            <a:pPr algn="ctr" eaLnBrk="1" hangingPunct="1">
              <a:lnSpc>
                <a:spcPct val="90000"/>
              </a:lnSpc>
              <a:buFontTx/>
              <a:buNone/>
            </a:pPr>
            <a:r>
              <a:rPr lang="en-US" sz="2400" b="1" i="1" smtClean="0"/>
              <a:t>Background</a:t>
            </a:r>
          </a:p>
          <a:p>
            <a:pPr algn="ctr" eaLnBrk="1" hangingPunct="1">
              <a:lnSpc>
                <a:spcPct val="90000"/>
              </a:lnSpc>
              <a:buFontTx/>
              <a:buNone/>
            </a:pPr>
            <a:r>
              <a:rPr lang="en-US" sz="2400" smtClean="0"/>
              <a:t>In 1976, we initiated a randomized trial to determine whether lumpectomy with or without radiation therapy was as effective as total mastectomy for the treatment of invasive breast cancer.</a:t>
            </a:r>
          </a:p>
          <a:p>
            <a:pPr algn="ctr" eaLnBrk="1" hangingPunct="1">
              <a:lnSpc>
                <a:spcPct val="90000"/>
              </a:lnSpc>
              <a:buFontTx/>
              <a:buNone/>
            </a:pPr>
            <a:endParaRPr lang="en-US" sz="1200" b="1" i="1" smtClean="0"/>
          </a:p>
          <a:p>
            <a:pPr algn="ctr" eaLnBrk="1" hangingPunct="1">
              <a:lnSpc>
                <a:spcPct val="90000"/>
              </a:lnSpc>
              <a:buFontTx/>
              <a:buNone/>
            </a:pPr>
            <a:r>
              <a:rPr lang="en-US" sz="2400" b="1" i="1" smtClean="0"/>
              <a:t>Methods</a:t>
            </a:r>
          </a:p>
          <a:p>
            <a:pPr algn="ctr" eaLnBrk="1" hangingPunct="1">
              <a:lnSpc>
                <a:spcPct val="90000"/>
              </a:lnSpc>
              <a:buFontTx/>
              <a:buNone/>
            </a:pPr>
            <a:r>
              <a:rPr lang="en-US" sz="2400" smtClean="0"/>
              <a:t>A total of 1851 women for whom followup data were available and nodal status was known underwent randomly assigned treatment consisting of total mastectomy, lumpectomy alone, or lumpectomy</a:t>
            </a:r>
          </a:p>
          <a:p>
            <a:pPr algn="ctr" eaLnBrk="1" hangingPunct="1">
              <a:lnSpc>
                <a:spcPct val="90000"/>
              </a:lnSpc>
              <a:buFontTx/>
              <a:buNone/>
            </a:pPr>
            <a:r>
              <a:rPr lang="en-US" sz="2400" smtClean="0"/>
              <a:t>and breast irradiation. Kaplan–Meier and cumulative- incidence estimates of the outcome were obtained.</a:t>
            </a:r>
          </a:p>
        </p:txBody>
      </p:sp>
      <p:sp>
        <p:nvSpPr>
          <p:cNvPr id="27652" name="Slide Number Placeholder 3"/>
          <p:cNvSpPr>
            <a:spLocks noGrp="1"/>
          </p:cNvSpPr>
          <p:nvPr>
            <p:ph type="sldNum" sz="quarter" idx="12"/>
          </p:nvPr>
        </p:nvSpPr>
        <p:spPr>
          <a:noFill/>
        </p:spPr>
        <p:txBody>
          <a:bodyPr/>
          <a:lstStyle/>
          <a:p>
            <a:fld id="{4D1D316C-13C1-4EB2-829D-C3E2732F0BB8}" type="slidenum">
              <a:rPr lang="en-US"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715962"/>
          </a:xfrm>
        </p:spPr>
        <p:txBody>
          <a:bodyPr/>
          <a:lstStyle/>
          <a:p>
            <a:pPr eaLnBrk="1" hangingPunct="1"/>
            <a:r>
              <a:rPr lang="en-US" sz="4000" smtClean="0"/>
              <a:t>Fisher et. al. Oct 2002 NEJM </a:t>
            </a:r>
            <a:r>
              <a:rPr lang="en-US" sz="2800" smtClean="0"/>
              <a:t>p1233</a:t>
            </a:r>
          </a:p>
        </p:txBody>
      </p:sp>
      <p:pic>
        <p:nvPicPr>
          <p:cNvPr id="28675" name="Picture 5" descr=" ">
            <a:hlinkClick r:id="rId2"/>
          </p:cNvPr>
          <p:cNvPicPr>
            <a:picLocks noChangeAspect="1" noChangeArrowheads="1"/>
          </p:cNvPicPr>
          <p:nvPr/>
        </p:nvPicPr>
        <p:blipFill>
          <a:blip r:embed="rId3" cstate="print"/>
          <a:srcRect/>
          <a:stretch>
            <a:fillRect/>
          </a:stretch>
        </p:blipFill>
        <p:spPr bwMode="auto">
          <a:xfrm>
            <a:off x="533400" y="1295400"/>
            <a:ext cx="7848600" cy="4670425"/>
          </a:xfrm>
          <a:prstGeom prst="rect">
            <a:avLst/>
          </a:prstGeom>
          <a:noFill/>
          <a:ln w="9525">
            <a:noFill/>
            <a:miter lim="800000"/>
            <a:headEnd/>
            <a:tailEnd/>
          </a:ln>
        </p:spPr>
      </p:pic>
      <p:sp>
        <p:nvSpPr>
          <p:cNvPr id="28676" name="Slide Number Placeholder 3"/>
          <p:cNvSpPr>
            <a:spLocks noGrp="1"/>
          </p:cNvSpPr>
          <p:nvPr>
            <p:ph type="sldNum" sz="quarter" idx="12"/>
          </p:nvPr>
        </p:nvSpPr>
        <p:spPr>
          <a:noFill/>
        </p:spPr>
        <p:txBody>
          <a:bodyPr/>
          <a:lstStyle/>
          <a:p>
            <a:fld id="{4AF9F902-416D-4133-BE96-532BA627316B}" type="slidenum">
              <a:rPr lang="en-US" smtClean="0"/>
              <a:pPr/>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57200" y="762000"/>
            <a:ext cx="8229600" cy="5364163"/>
          </a:xfrm>
        </p:spPr>
        <p:txBody>
          <a:bodyPr/>
          <a:lstStyle/>
          <a:p>
            <a:pPr algn="ctr" eaLnBrk="1" hangingPunct="1">
              <a:buFontTx/>
              <a:buNone/>
            </a:pPr>
            <a:r>
              <a:rPr lang="en-US" sz="4800" u="sng" dirty="0" smtClean="0"/>
              <a:t>Bias (internal bias)</a:t>
            </a:r>
          </a:p>
          <a:p>
            <a:pPr algn="ctr" eaLnBrk="1" hangingPunct="1">
              <a:buFontTx/>
              <a:buNone/>
            </a:pPr>
            <a:endParaRPr lang="en-US" sz="1200" u="sng" dirty="0" smtClean="0"/>
          </a:p>
          <a:p>
            <a:pPr algn="ctr" eaLnBrk="1" hangingPunct="1">
              <a:buFontTx/>
              <a:buNone/>
            </a:pPr>
            <a:r>
              <a:rPr lang="en-US" sz="3600" dirty="0" smtClean="0"/>
              <a:t>Bias ≠ Confounding</a:t>
            </a:r>
          </a:p>
          <a:p>
            <a:pPr eaLnBrk="1" hangingPunct="1">
              <a:buFontTx/>
              <a:buNone/>
            </a:pPr>
            <a:r>
              <a:rPr lang="en-US" sz="3600" dirty="0" smtClean="0"/>
              <a:t>  Confounding: Usually due to a </a:t>
            </a:r>
            <a:r>
              <a:rPr lang="en-US" sz="3600" dirty="0" smtClean="0">
                <a:solidFill>
                  <a:srgbClr val="FF0000"/>
                </a:solidFill>
              </a:rPr>
              <a:t>patient</a:t>
            </a:r>
            <a:r>
              <a:rPr lang="en-US" sz="3600" dirty="0" smtClean="0"/>
              <a:t> variable/action rather than the action of the investigator</a:t>
            </a:r>
          </a:p>
          <a:p>
            <a:pPr eaLnBrk="1" hangingPunct="1">
              <a:buFontTx/>
              <a:buNone/>
            </a:pPr>
            <a:endParaRPr lang="en-US" sz="1200" dirty="0" smtClean="0"/>
          </a:p>
          <a:p>
            <a:pPr algn="ctr" eaLnBrk="1" hangingPunct="1">
              <a:buFontTx/>
              <a:buNone/>
            </a:pPr>
            <a:r>
              <a:rPr lang="en-US" sz="3600" dirty="0"/>
              <a:t>Bias: Usually caused by action taken (or not taken) by the </a:t>
            </a:r>
            <a:r>
              <a:rPr lang="en-US" sz="3600" dirty="0">
                <a:solidFill>
                  <a:srgbClr val="FF0000"/>
                </a:solidFill>
              </a:rPr>
              <a:t>investigator</a:t>
            </a:r>
          </a:p>
          <a:p>
            <a:pPr algn="ctr" eaLnBrk="1" hangingPunct="1">
              <a:buFontTx/>
              <a:buNone/>
            </a:pPr>
            <a:endParaRPr lang="en-US" sz="3600" dirty="0"/>
          </a:p>
          <a:p>
            <a:pPr eaLnBrk="1" hangingPunct="1">
              <a:buFontTx/>
              <a:buNone/>
            </a:pPr>
            <a:endParaRPr lang="en-US" sz="3600" dirty="0" smtClean="0"/>
          </a:p>
        </p:txBody>
      </p:sp>
      <p:sp>
        <p:nvSpPr>
          <p:cNvPr id="29699" name="Slide Number Placeholder 2"/>
          <p:cNvSpPr>
            <a:spLocks noGrp="1"/>
          </p:cNvSpPr>
          <p:nvPr>
            <p:ph type="sldNum" sz="quarter" idx="12"/>
          </p:nvPr>
        </p:nvSpPr>
        <p:spPr>
          <a:noFill/>
        </p:spPr>
        <p:txBody>
          <a:bodyPr/>
          <a:lstStyle/>
          <a:p>
            <a:fld id="{C08216F5-B505-41C6-90D6-EF54D0668854}" type="slidenum">
              <a:rPr lang="en-US" smtClean="0"/>
              <a:pPr/>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57200" y="381000"/>
            <a:ext cx="8229600" cy="6172200"/>
          </a:xfrm>
        </p:spPr>
        <p:txBody>
          <a:bodyPr/>
          <a:lstStyle/>
          <a:p>
            <a:pPr algn="ctr" eaLnBrk="1" hangingPunct="1">
              <a:lnSpc>
                <a:spcPct val="90000"/>
              </a:lnSpc>
              <a:buFontTx/>
              <a:buNone/>
            </a:pPr>
            <a:r>
              <a:rPr lang="en-US" sz="2400" u="sng" dirty="0" smtClean="0"/>
              <a:t>Major Types of bias- </a:t>
            </a:r>
            <a:r>
              <a:rPr lang="en-US" sz="2400" u="sng" dirty="0" smtClean="0">
                <a:solidFill>
                  <a:srgbClr val="FF0000"/>
                </a:solidFill>
              </a:rPr>
              <a:t>not</a:t>
            </a:r>
            <a:r>
              <a:rPr lang="en-US" sz="2400" u="sng" dirty="0" smtClean="0"/>
              <a:t> exhaustive</a:t>
            </a:r>
          </a:p>
          <a:p>
            <a:pPr eaLnBrk="1" hangingPunct="1">
              <a:lnSpc>
                <a:spcPct val="90000"/>
              </a:lnSpc>
            </a:pPr>
            <a:r>
              <a:rPr lang="en-US" sz="2400" u="sng" dirty="0" smtClean="0"/>
              <a:t>Variable observer bias</a:t>
            </a:r>
            <a:r>
              <a:rPr lang="en-US" sz="2400" dirty="0" smtClean="0"/>
              <a:t> - The apparent effect is due to a difference in the observers (</a:t>
            </a:r>
            <a:r>
              <a:rPr lang="en-US" sz="2400" dirty="0" err="1" smtClean="0"/>
              <a:t>ie</a:t>
            </a:r>
            <a:r>
              <a:rPr lang="en-US" sz="2400" dirty="0" smtClean="0"/>
              <a:t>. the MD) and not to a true difference in the outcome. “Calibration” bias.</a:t>
            </a:r>
          </a:p>
          <a:p>
            <a:pPr eaLnBrk="1" hangingPunct="1">
              <a:lnSpc>
                <a:spcPct val="90000"/>
              </a:lnSpc>
              <a:buFontTx/>
              <a:buNone/>
            </a:pPr>
            <a:endParaRPr lang="en-US" sz="600" dirty="0" smtClean="0"/>
          </a:p>
          <a:p>
            <a:pPr eaLnBrk="1" hangingPunct="1">
              <a:lnSpc>
                <a:spcPct val="90000"/>
              </a:lnSpc>
            </a:pPr>
            <a:r>
              <a:rPr lang="en-US" sz="2400" u="sng" dirty="0" smtClean="0"/>
              <a:t>Hawthorne effect</a:t>
            </a:r>
            <a:r>
              <a:rPr lang="en-US" sz="2400" dirty="0" smtClean="0"/>
              <a:t> - The subject (patient) changes his response in the presence of the questioner (physician).  Showing interest in a patient changes their response.     </a:t>
            </a:r>
          </a:p>
          <a:p>
            <a:pPr eaLnBrk="1" hangingPunct="1">
              <a:lnSpc>
                <a:spcPct val="90000"/>
              </a:lnSpc>
              <a:buFontTx/>
              <a:buNone/>
            </a:pPr>
            <a:endParaRPr lang="en-US" sz="800" dirty="0" smtClean="0"/>
          </a:p>
          <a:p>
            <a:pPr eaLnBrk="1" hangingPunct="1">
              <a:lnSpc>
                <a:spcPct val="90000"/>
              </a:lnSpc>
            </a:pPr>
            <a:r>
              <a:rPr lang="en-US" sz="2400" u="sng" dirty="0" smtClean="0"/>
              <a:t>Response bias</a:t>
            </a:r>
            <a:r>
              <a:rPr lang="en-US" sz="2400" dirty="0" smtClean="0"/>
              <a:t> - The way and conditions under which the question is asked affect the answer.  Hawthorne effect is a specific response bias.</a:t>
            </a:r>
          </a:p>
          <a:p>
            <a:pPr eaLnBrk="1" hangingPunct="1">
              <a:lnSpc>
                <a:spcPct val="90000"/>
              </a:lnSpc>
              <a:buFontTx/>
              <a:buNone/>
            </a:pPr>
            <a:endParaRPr lang="en-US" sz="800" dirty="0" smtClean="0"/>
          </a:p>
          <a:p>
            <a:pPr eaLnBrk="1" hangingPunct="1">
              <a:lnSpc>
                <a:spcPct val="90000"/>
              </a:lnSpc>
            </a:pPr>
            <a:r>
              <a:rPr lang="en-US" sz="2400" u="sng" dirty="0" smtClean="0"/>
              <a:t>Diagnostic accuracy bias</a:t>
            </a:r>
            <a:r>
              <a:rPr lang="en-US" sz="2400" dirty="0" smtClean="0"/>
              <a:t> - The accuracy of the diagnosis changes (usually improves) over time.  Causes apparent disease incidence to change.</a:t>
            </a:r>
          </a:p>
          <a:p>
            <a:pPr eaLnBrk="1" hangingPunct="1">
              <a:lnSpc>
                <a:spcPct val="90000"/>
              </a:lnSpc>
            </a:pPr>
            <a:r>
              <a:rPr lang="en-US" sz="2400" u="sng" dirty="0" smtClean="0"/>
              <a:t>Lead time bias </a:t>
            </a:r>
            <a:r>
              <a:rPr lang="en-US" sz="2400" dirty="0" smtClean="0"/>
              <a:t>– Survival time seems to increase because of earlier diagnosis, not better treatment.</a:t>
            </a:r>
          </a:p>
          <a:p>
            <a:pPr marL="0" indent="0" eaLnBrk="1" hangingPunct="1">
              <a:lnSpc>
                <a:spcPct val="90000"/>
              </a:lnSpc>
              <a:buNone/>
            </a:pPr>
            <a:r>
              <a:rPr lang="en-US" sz="2400" dirty="0"/>
              <a:t> </a:t>
            </a:r>
            <a:r>
              <a:rPr lang="en-US" sz="2400" dirty="0" smtClean="0"/>
              <a:t>   (screening tests) </a:t>
            </a:r>
          </a:p>
        </p:txBody>
      </p:sp>
      <p:sp>
        <p:nvSpPr>
          <p:cNvPr id="30723" name="Slide Number Placeholder 2"/>
          <p:cNvSpPr>
            <a:spLocks noGrp="1"/>
          </p:cNvSpPr>
          <p:nvPr>
            <p:ph type="sldNum" sz="quarter" idx="12"/>
          </p:nvPr>
        </p:nvSpPr>
        <p:spPr>
          <a:noFill/>
        </p:spPr>
        <p:txBody>
          <a:bodyPr/>
          <a:lstStyle/>
          <a:p>
            <a:fld id="{ED955861-B3DF-41DF-B0EF-44C2D7C6E614}" type="slidenum">
              <a:rPr lang="en-US" smtClean="0"/>
              <a:pPr/>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600" u="sng" dirty="0" smtClean="0"/>
              <a:t>Major biases (continued)</a:t>
            </a:r>
            <a:endParaRPr lang="en-US" sz="3600" u="sng" dirty="0"/>
          </a:p>
        </p:txBody>
      </p:sp>
      <p:sp>
        <p:nvSpPr>
          <p:cNvPr id="3" name="Content Placeholder 2"/>
          <p:cNvSpPr>
            <a:spLocks noGrp="1"/>
          </p:cNvSpPr>
          <p:nvPr>
            <p:ph idx="1"/>
          </p:nvPr>
        </p:nvSpPr>
        <p:spPr>
          <a:xfrm>
            <a:off x="457200" y="1219200"/>
            <a:ext cx="8229600" cy="4906963"/>
          </a:xfrm>
        </p:spPr>
        <p:txBody>
          <a:bodyPr/>
          <a:lstStyle/>
          <a:p>
            <a:pPr marL="0" indent="0">
              <a:buNone/>
            </a:pPr>
            <a:r>
              <a:rPr lang="en-US" sz="2400" dirty="0" smtClean="0"/>
              <a:t>• </a:t>
            </a:r>
            <a:r>
              <a:rPr lang="en-US" sz="2400" u="sng" dirty="0" smtClean="0"/>
              <a:t>Confirmation bias </a:t>
            </a:r>
            <a:r>
              <a:rPr lang="en-US" sz="2400" dirty="0" smtClean="0"/>
              <a:t>-   The investigator tends to omit data / observations that do not confirm the investigator’s hypothesis. (“This observation is an outlier”) and / or interprets results to favor the hypothesis.  Can extend to choosing the statistical analysis method that favors the hypothesis.   </a:t>
            </a:r>
          </a:p>
          <a:p>
            <a:pPr marL="0" indent="0">
              <a:buNone/>
            </a:pPr>
            <a:r>
              <a:rPr lang="en-US" sz="2400" dirty="0" smtClean="0"/>
              <a:t>•</a:t>
            </a:r>
            <a:r>
              <a:rPr lang="en-US" sz="4800" dirty="0" smtClean="0"/>
              <a:t> </a:t>
            </a:r>
            <a:r>
              <a:rPr lang="en-US" sz="2400" dirty="0" smtClean="0"/>
              <a:t>“Publication bias (a “meta” bias) -  Negative results are not interesting and less likely to be published.  Results unfavorable to the hypothesis are withheld from publication. </a:t>
            </a:r>
            <a:endParaRPr lang="en-US"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28</a:t>
            </a:fld>
            <a:endParaRPr lang="en-US"/>
          </a:p>
        </p:txBody>
      </p:sp>
    </p:spTree>
    <p:extLst>
      <p:ext uri="{BB962C8B-B14F-4D97-AF65-F5344CB8AC3E}">
        <p14:creationId xmlns:p14="http://schemas.microsoft.com/office/powerpoint/2010/main" val="227651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57200" y="609600"/>
            <a:ext cx="8229600" cy="5516563"/>
          </a:xfrm>
        </p:spPr>
        <p:txBody>
          <a:bodyPr/>
          <a:lstStyle/>
          <a:p>
            <a:pPr eaLnBrk="1" hangingPunct="1">
              <a:buFontTx/>
              <a:buNone/>
            </a:pPr>
            <a:r>
              <a:rPr lang="en-US" smtClean="0"/>
              <a:t>    </a:t>
            </a:r>
            <a:r>
              <a:rPr lang="en-US" b="1" smtClean="0"/>
              <a:t>Survival / dropout bias</a:t>
            </a:r>
            <a:r>
              <a:rPr lang="en-US" smtClean="0"/>
              <a:t> -Only those healthy enough to survive until data is collected can provide data.</a:t>
            </a:r>
          </a:p>
          <a:p>
            <a:pPr eaLnBrk="1" hangingPunct="1">
              <a:buFontTx/>
              <a:buNone/>
            </a:pPr>
            <a:r>
              <a:rPr lang="en-US" smtClean="0"/>
              <a:t>          Ex – WBC toxicity in chemo</a:t>
            </a:r>
          </a:p>
          <a:p>
            <a:pPr eaLnBrk="1" hangingPunct="1">
              <a:buFontTx/>
              <a:buNone/>
            </a:pPr>
            <a:r>
              <a:rPr lang="en-US" smtClean="0"/>
              <a:t>                   Treatment A    Treatment B</a:t>
            </a:r>
          </a:p>
          <a:p>
            <a:pPr eaLnBrk="1" hangingPunct="1">
              <a:buFontTx/>
              <a:buNone/>
            </a:pPr>
            <a:r>
              <a:rPr lang="en-US" smtClean="0"/>
              <a:t>Mean WBC       5600              4200</a:t>
            </a:r>
          </a:p>
          <a:p>
            <a:pPr eaLnBrk="1" hangingPunct="1">
              <a:buFontTx/>
              <a:buNone/>
            </a:pPr>
            <a:r>
              <a:rPr lang="en-US" smtClean="0"/>
              <a:t>Sample size (n)   67                  89</a:t>
            </a:r>
          </a:p>
          <a:p>
            <a:pPr eaLnBrk="1" hangingPunct="1">
              <a:buFontTx/>
              <a:buNone/>
            </a:pPr>
            <a:r>
              <a:rPr lang="en-US" smtClean="0"/>
              <a:t>Is B really more toxic than A (lower WBC)?</a:t>
            </a:r>
          </a:p>
          <a:p>
            <a:pPr eaLnBrk="1" hangingPunct="1">
              <a:buFontTx/>
              <a:buNone/>
            </a:pPr>
            <a:r>
              <a:rPr lang="en-US" smtClean="0"/>
              <a:t>The n is smaller in A since more died. </a:t>
            </a:r>
          </a:p>
        </p:txBody>
      </p:sp>
      <p:sp>
        <p:nvSpPr>
          <p:cNvPr id="31747" name="Slide Number Placeholder 2"/>
          <p:cNvSpPr>
            <a:spLocks noGrp="1"/>
          </p:cNvSpPr>
          <p:nvPr>
            <p:ph type="sldNum" sz="quarter" idx="12"/>
          </p:nvPr>
        </p:nvSpPr>
        <p:spPr>
          <a:noFill/>
        </p:spPr>
        <p:txBody>
          <a:bodyPr/>
          <a:lstStyle/>
          <a:p>
            <a:fld id="{7F9EEEF4-7E43-4491-96F2-695787638207}" type="slidenum">
              <a:rPr lang="en-US" smtClean="0"/>
              <a:pPr/>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Suggested Texts</a:t>
            </a:r>
            <a:endParaRPr lang="en-US"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3</a:t>
            </a:fld>
            <a:endParaRPr lang="en-US"/>
          </a:p>
        </p:txBody>
      </p:sp>
      <p:pic>
        <p:nvPicPr>
          <p:cNvPr id="4100" name="Picture 4" descr="Medical Statistics / Editio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92469"/>
            <a:ext cx="3581400" cy="44604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92468"/>
            <a:ext cx="3581400" cy="4460489"/>
          </a:xfrm>
          <a:prstGeom prst="rect">
            <a:avLst/>
          </a:prstGeom>
        </p:spPr>
      </p:pic>
    </p:spTree>
    <p:extLst>
      <p:ext uri="{BB962C8B-B14F-4D97-AF65-F5344CB8AC3E}">
        <p14:creationId xmlns:p14="http://schemas.microsoft.com/office/powerpoint/2010/main" val="2331629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57200" y="381000"/>
            <a:ext cx="8229600" cy="5745163"/>
          </a:xfrm>
        </p:spPr>
        <p:txBody>
          <a:bodyPr/>
          <a:lstStyle/>
          <a:p>
            <a:pPr algn="ctr" eaLnBrk="1" hangingPunct="1">
              <a:buFontTx/>
              <a:buNone/>
            </a:pPr>
            <a:r>
              <a:rPr lang="en-US" b="1" smtClean="0"/>
              <a:t>Dropouts </a:t>
            </a:r>
            <a:r>
              <a:rPr lang="en-US" smtClean="0"/>
              <a:t>in a clinical trial are a major potential source of bias even though patients may be randomized to treatment.</a:t>
            </a:r>
          </a:p>
          <a:p>
            <a:pPr algn="ctr" eaLnBrk="1" hangingPunct="1">
              <a:buFontTx/>
              <a:buNone/>
            </a:pPr>
            <a:endParaRPr lang="en-US" smtClean="0"/>
          </a:p>
          <a:p>
            <a:pPr algn="ctr" eaLnBrk="1" hangingPunct="1">
              <a:buFontTx/>
              <a:buNone/>
            </a:pPr>
            <a:r>
              <a:rPr lang="en-US" smtClean="0"/>
              <a:t>Must report dropouts, compare baseline characteristics in dropouts versus non dropouts to see if dropouts are at random or are systematic (ie older, sicker more likely to drop out)</a:t>
            </a:r>
          </a:p>
          <a:p>
            <a:pPr eaLnBrk="1" hangingPunct="1"/>
            <a:endParaRPr lang="en-US" smtClean="0"/>
          </a:p>
        </p:txBody>
      </p:sp>
      <p:sp>
        <p:nvSpPr>
          <p:cNvPr id="32771" name="Slide Number Placeholder 2"/>
          <p:cNvSpPr>
            <a:spLocks noGrp="1"/>
          </p:cNvSpPr>
          <p:nvPr>
            <p:ph type="sldNum" sz="quarter" idx="12"/>
          </p:nvPr>
        </p:nvSpPr>
        <p:spPr>
          <a:noFill/>
        </p:spPr>
        <p:txBody>
          <a:bodyPr/>
          <a:lstStyle/>
          <a:p>
            <a:fld id="{45EA457A-5A6E-4916-A299-36856AD2BDD7}" type="slidenum">
              <a:rPr lang="en-US" smtClean="0"/>
              <a:pPr/>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76200"/>
            <a:ext cx="8229600" cy="1020762"/>
          </a:xfrm>
        </p:spPr>
        <p:txBody>
          <a:bodyPr/>
          <a:lstStyle/>
          <a:p>
            <a:r>
              <a:rPr lang="en-US" u="sng" dirty="0" smtClean="0"/>
              <a:t>Length time bias</a:t>
            </a:r>
            <a:br>
              <a:rPr lang="en-US" u="sng" dirty="0" smtClean="0"/>
            </a:br>
            <a:r>
              <a:rPr lang="en-US" sz="2400" dirty="0" smtClean="0"/>
              <a:t>(evaluating screening efficacy)</a:t>
            </a:r>
            <a:endParaRPr lang="en-US" sz="2400"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31</a:t>
            </a:fld>
            <a:endParaRPr lang="en-US"/>
          </a:p>
        </p:txBody>
      </p:sp>
      <p:pic>
        <p:nvPicPr>
          <p:cNvPr id="5" name="Content Placeholder 4" descr="https://upload.wikimedia.org/wikipedia/commons/thumb/a/a1/Length_time_bias.svg/220px-Length_time_bias.svg.pn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219200"/>
            <a:ext cx="4724400" cy="3886200"/>
          </a:xfrm>
          <a:prstGeom prst="rect">
            <a:avLst/>
          </a:prstGeom>
          <a:noFill/>
          <a:ln w="19050">
            <a:solidFill>
              <a:schemeClr val="accent1"/>
            </a:solidFill>
          </a:ln>
        </p:spPr>
      </p:pic>
      <p:sp>
        <p:nvSpPr>
          <p:cNvPr id="6" name="TextBox 5"/>
          <p:cNvSpPr txBox="1"/>
          <p:nvPr/>
        </p:nvSpPr>
        <p:spPr>
          <a:xfrm>
            <a:off x="695325" y="5410200"/>
            <a:ext cx="8001000" cy="1200329"/>
          </a:xfrm>
          <a:prstGeom prst="rect">
            <a:avLst/>
          </a:prstGeom>
          <a:noFill/>
        </p:spPr>
        <p:txBody>
          <a:bodyPr wrap="square" rtlCol="0">
            <a:spAutoFit/>
          </a:bodyPr>
          <a:lstStyle/>
          <a:p>
            <a:r>
              <a:rPr lang="en-US" dirty="0" smtClean="0"/>
              <a:t>In a screening program, those with rapidly developing disease (for example, fast growing cancers) are less likely to be screened. They will only show up after they have symptoms.    Thus, may appear that those screened have better survival if survival is related to growth rate. </a:t>
            </a:r>
            <a:endParaRPr lang="en-US" dirty="0"/>
          </a:p>
        </p:txBody>
      </p:sp>
    </p:spTree>
    <p:extLst>
      <p:ext uri="{BB962C8B-B14F-4D97-AF65-F5344CB8AC3E}">
        <p14:creationId xmlns:p14="http://schemas.microsoft.com/office/powerpoint/2010/main" val="1871877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smtClean="0"/>
              <a:t>Lead time bias</a:t>
            </a:r>
            <a:br>
              <a:rPr lang="en-US" u="sng" dirty="0" smtClean="0"/>
            </a:br>
            <a:r>
              <a:rPr lang="en-US" sz="2400" dirty="0" smtClean="0"/>
              <a:t>(evaluating screening &amp; early treatment)</a:t>
            </a:r>
            <a:endParaRPr lang="en-US" sz="2400" dirty="0"/>
          </a:p>
        </p:txBody>
      </p:sp>
      <p:sp>
        <p:nvSpPr>
          <p:cNvPr id="3" name="Content Placeholder 2"/>
          <p:cNvSpPr>
            <a:spLocks noGrp="1"/>
          </p:cNvSpPr>
          <p:nvPr>
            <p:ph idx="1"/>
          </p:nvPr>
        </p:nvSpPr>
        <p:spPr>
          <a:xfrm>
            <a:off x="457200" y="1447800"/>
            <a:ext cx="8229600" cy="4525963"/>
          </a:xfrm>
        </p:spPr>
        <p:txBody>
          <a:bodyPr/>
          <a:lstStyle/>
          <a:p>
            <a:pPr marL="0" indent="0">
              <a:buNone/>
            </a:pPr>
            <a:r>
              <a:rPr lang="en-US" dirty="0" smtClean="0"/>
              <a:t>Similarly,  those in a screening program may have their disease (cancer) detected earlier. This time is added to their “survival” time (time from diagnoses to endpoint) making it seem longer due to early treatment, not just earlier detection.  </a:t>
            </a:r>
            <a:endParaRPr lang="en-US"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32</a:t>
            </a:fld>
            <a:endParaRPr lang="en-US"/>
          </a:p>
        </p:txBody>
      </p:sp>
    </p:spTree>
    <p:extLst>
      <p:ext uri="{BB962C8B-B14F-4D97-AF65-F5344CB8AC3E}">
        <p14:creationId xmlns:p14="http://schemas.microsoft.com/office/powerpoint/2010/main" val="3221376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457200" y="381000"/>
            <a:ext cx="8229600" cy="5745163"/>
          </a:xfrm>
        </p:spPr>
        <p:txBody>
          <a:bodyPr/>
          <a:lstStyle/>
          <a:p>
            <a:pPr algn="ctr" eaLnBrk="1" hangingPunct="1">
              <a:lnSpc>
                <a:spcPct val="80000"/>
              </a:lnSpc>
              <a:buFontTx/>
              <a:buNone/>
            </a:pPr>
            <a:r>
              <a:rPr lang="en-US" sz="2800" b="1" u="sng" smtClean="0"/>
              <a:t>Some sources of bias</a:t>
            </a:r>
          </a:p>
          <a:p>
            <a:pPr algn="ctr" eaLnBrk="1" hangingPunct="1">
              <a:lnSpc>
                <a:spcPct val="80000"/>
              </a:lnSpc>
              <a:buFontTx/>
              <a:buNone/>
            </a:pPr>
            <a:endParaRPr lang="en-US" sz="1200" b="1" smtClean="0"/>
          </a:p>
          <a:p>
            <a:pPr eaLnBrk="1" hangingPunct="1">
              <a:lnSpc>
                <a:spcPct val="80000"/>
              </a:lnSpc>
              <a:buFontTx/>
              <a:buNone/>
            </a:pPr>
            <a:r>
              <a:rPr lang="en-US" sz="2200" smtClean="0"/>
              <a:t>Study design:  Absence of a control group</a:t>
            </a:r>
          </a:p>
          <a:p>
            <a:pPr eaLnBrk="1" hangingPunct="1">
              <a:lnSpc>
                <a:spcPct val="80000"/>
              </a:lnSpc>
              <a:buFontTx/>
              <a:buNone/>
            </a:pPr>
            <a:r>
              <a:rPr lang="en-US" sz="2200" smtClean="0"/>
              <a:t>                        Wrong type of controls used </a:t>
            </a:r>
          </a:p>
          <a:p>
            <a:pPr eaLnBrk="1" hangingPunct="1">
              <a:lnSpc>
                <a:spcPct val="80000"/>
              </a:lnSpc>
              <a:buFontTx/>
              <a:buNone/>
            </a:pPr>
            <a:r>
              <a:rPr lang="en-US" sz="2200" smtClean="0"/>
              <a:t>                        Lack of control for other prognostic factors</a:t>
            </a:r>
          </a:p>
          <a:p>
            <a:pPr eaLnBrk="1" hangingPunct="1">
              <a:lnSpc>
                <a:spcPct val="80000"/>
              </a:lnSpc>
              <a:buFontTx/>
              <a:buNone/>
            </a:pPr>
            <a:endParaRPr lang="en-US" sz="1200" smtClean="0"/>
          </a:p>
          <a:p>
            <a:pPr eaLnBrk="1" hangingPunct="1">
              <a:lnSpc>
                <a:spcPct val="80000"/>
              </a:lnSpc>
              <a:buFontTx/>
              <a:buNone/>
            </a:pPr>
            <a:r>
              <a:rPr lang="en-US" sz="2200" smtClean="0"/>
              <a:t>Sample selection:  Poor eligibility (inclusion/exclusion) criteria</a:t>
            </a:r>
          </a:p>
          <a:p>
            <a:pPr eaLnBrk="1" hangingPunct="1">
              <a:lnSpc>
                <a:spcPct val="80000"/>
              </a:lnSpc>
              <a:buFontTx/>
              <a:buNone/>
            </a:pPr>
            <a:r>
              <a:rPr lang="en-US" sz="2200" smtClean="0"/>
              <a:t>Can’t generalize to population of interest from "grab" (convenience) samples (external bias)</a:t>
            </a:r>
          </a:p>
          <a:p>
            <a:pPr eaLnBrk="1" hangingPunct="1">
              <a:lnSpc>
                <a:spcPct val="80000"/>
              </a:lnSpc>
              <a:buFontTx/>
              <a:buNone/>
            </a:pPr>
            <a:r>
              <a:rPr lang="en-US" sz="2200" smtClean="0"/>
              <a:t>Refusals – sickest persons may not agree to participate</a:t>
            </a:r>
          </a:p>
          <a:p>
            <a:pPr eaLnBrk="1" hangingPunct="1">
              <a:lnSpc>
                <a:spcPct val="80000"/>
              </a:lnSpc>
              <a:buFontTx/>
              <a:buNone/>
            </a:pPr>
            <a:endParaRPr lang="en-US" sz="1200" smtClean="0"/>
          </a:p>
          <a:p>
            <a:pPr eaLnBrk="1" hangingPunct="1">
              <a:lnSpc>
                <a:spcPct val="80000"/>
              </a:lnSpc>
              <a:buFontTx/>
              <a:buNone/>
            </a:pPr>
            <a:r>
              <a:rPr lang="en-US" sz="2400" smtClean="0"/>
              <a:t>Conduct of study:   Differential </a:t>
            </a:r>
            <a:r>
              <a:rPr lang="en-US" sz="2400" b="1" smtClean="0"/>
              <a:t>dropouts</a:t>
            </a:r>
            <a:r>
              <a:rPr lang="en-US" sz="2400" smtClean="0"/>
              <a:t> – More/sicker dropouts in one group (like survival bias)</a:t>
            </a:r>
          </a:p>
          <a:p>
            <a:pPr eaLnBrk="1" hangingPunct="1">
              <a:lnSpc>
                <a:spcPct val="80000"/>
              </a:lnSpc>
              <a:buFontTx/>
              <a:buNone/>
            </a:pPr>
            <a:r>
              <a:rPr lang="en-US" sz="2400" smtClean="0"/>
              <a:t>Poor and differential diagnosis and supportive care  </a:t>
            </a:r>
          </a:p>
          <a:p>
            <a:pPr eaLnBrk="1" hangingPunct="1">
              <a:lnSpc>
                <a:spcPct val="80000"/>
              </a:lnSpc>
              <a:buFontTx/>
              <a:buNone/>
            </a:pPr>
            <a:r>
              <a:rPr lang="en-US" sz="2400" smtClean="0"/>
              <a:t>Patients in treatment group get more attention than controls</a:t>
            </a:r>
          </a:p>
          <a:p>
            <a:pPr eaLnBrk="1" hangingPunct="1">
              <a:lnSpc>
                <a:spcPct val="80000"/>
              </a:lnSpc>
              <a:buFontTx/>
              <a:buNone/>
            </a:pPr>
            <a:r>
              <a:rPr lang="en-US" sz="2400" smtClean="0"/>
              <a:t>Inadequate evaluation methods</a:t>
            </a:r>
          </a:p>
          <a:p>
            <a:pPr eaLnBrk="1" hangingPunct="1">
              <a:lnSpc>
                <a:spcPct val="80000"/>
              </a:lnSpc>
              <a:buFontTx/>
              <a:buNone/>
            </a:pPr>
            <a:r>
              <a:rPr lang="en-US" sz="2400" smtClean="0"/>
              <a:t>Poor data quality, errors and missing data</a:t>
            </a:r>
            <a:r>
              <a:rPr lang="en-US" sz="2000" smtClean="0"/>
              <a:t> </a:t>
            </a:r>
          </a:p>
          <a:p>
            <a:pPr eaLnBrk="1" hangingPunct="1">
              <a:lnSpc>
                <a:spcPct val="80000"/>
              </a:lnSpc>
              <a:buFontTx/>
              <a:buNone/>
            </a:pPr>
            <a:endParaRPr lang="en-US" sz="2000" smtClean="0"/>
          </a:p>
        </p:txBody>
      </p:sp>
      <p:sp>
        <p:nvSpPr>
          <p:cNvPr id="33795" name="Slide Number Placeholder 2"/>
          <p:cNvSpPr>
            <a:spLocks noGrp="1"/>
          </p:cNvSpPr>
          <p:nvPr>
            <p:ph type="sldNum" sz="quarter" idx="12"/>
          </p:nvPr>
        </p:nvSpPr>
        <p:spPr>
          <a:noFill/>
        </p:spPr>
        <p:txBody>
          <a:bodyPr/>
          <a:lstStyle/>
          <a:p>
            <a:fld id="{58EFDE24-00F5-42F9-B990-478B683FA7AD}" type="slidenum">
              <a:rPr lang="en-US" smtClean="0"/>
              <a:pPr/>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457200" y="304800"/>
            <a:ext cx="8229600" cy="5821363"/>
          </a:xfrm>
        </p:spPr>
        <p:txBody>
          <a:bodyPr/>
          <a:lstStyle/>
          <a:p>
            <a:pPr algn="ctr" eaLnBrk="1" hangingPunct="1">
              <a:buFontTx/>
              <a:buNone/>
            </a:pPr>
            <a:r>
              <a:rPr lang="fr-FR" b="1" smtClean="0"/>
              <a:t>External bias / lack of validity</a:t>
            </a:r>
          </a:p>
          <a:p>
            <a:pPr algn="ctr" eaLnBrk="1" hangingPunct="1">
              <a:buFontTx/>
              <a:buNone/>
            </a:pPr>
            <a:r>
              <a:rPr lang="fr-FR" b="1" smtClean="0"/>
              <a:t> (non representative sample)</a:t>
            </a:r>
          </a:p>
          <a:p>
            <a:pPr algn="ctr" eaLnBrk="1" hangingPunct="1">
              <a:buFontTx/>
              <a:buNone/>
            </a:pPr>
            <a:endParaRPr lang="en-US" sz="1600" b="1" smtClean="0"/>
          </a:p>
          <a:p>
            <a:pPr eaLnBrk="1" hangingPunct="1">
              <a:buFontTx/>
              <a:buNone/>
            </a:pPr>
            <a:r>
              <a:rPr lang="en-US" smtClean="0"/>
              <a:t>  The term "bias" is also used when the study sample is not representative of the target population of interest. This is "external" bias or "selection" bias as noted above. Often, groups may be comparable within a study but results cannot be generalized to a wider population.</a:t>
            </a:r>
          </a:p>
        </p:txBody>
      </p:sp>
      <p:sp>
        <p:nvSpPr>
          <p:cNvPr id="34819" name="Slide Number Placeholder 2"/>
          <p:cNvSpPr>
            <a:spLocks noGrp="1"/>
          </p:cNvSpPr>
          <p:nvPr>
            <p:ph type="sldNum" sz="quarter" idx="12"/>
          </p:nvPr>
        </p:nvSpPr>
        <p:spPr>
          <a:noFill/>
        </p:spPr>
        <p:txBody>
          <a:bodyPr/>
          <a:lstStyle/>
          <a:p>
            <a:fld id="{E7CE1B7E-BFF3-4431-8373-F1FB80CDB1EC}" type="slidenum">
              <a:rPr lang="en-US" smtClean="0"/>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u="sng" dirty="0" smtClean="0"/>
              <a:t>Example: Selection bias</a:t>
            </a:r>
            <a:endParaRPr lang="en-US" u="sng" dirty="0"/>
          </a:p>
        </p:txBody>
      </p:sp>
      <p:sp>
        <p:nvSpPr>
          <p:cNvPr id="3" name="Content Placeholder 2"/>
          <p:cNvSpPr>
            <a:spLocks noGrp="1"/>
          </p:cNvSpPr>
          <p:nvPr>
            <p:ph idx="1"/>
          </p:nvPr>
        </p:nvSpPr>
        <p:spPr>
          <a:xfrm>
            <a:off x="152400" y="1219200"/>
            <a:ext cx="8839200" cy="4906963"/>
          </a:xfrm>
        </p:spPr>
        <p:txBody>
          <a:bodyPr/>
          <a:lstStyle/>
          <a:p>
            <a:pPr marL="0" indent="0">
              <a:buNone/>
            </a:pPr>
            <a:r>
              <a:rPr lang="en-US" sz="3000" dirty="0" smtClean="0"/>
              <a:t>10,000 are addicted to opioids &amp; need treatment</a:t>
            </a:r>
          </a:p>
          <a:p>
            <a:pPr marL="0" indent="0">
              <a:buNone/>
            </a:pPr>
            <a:r>
              <a:rPr lang="en-US" sz="3000" dirty="0" smtClean="0"/>
              <a:t>  2,000 seek treatment</a:t>
            </a:r>
          </a:p>
          <a:p>
            <a:pPr marL="0" indent="0">
              <a:buNone/>
            </a:pPr>
            <a:r>
              <a:rPr lang="en-US" sz="3000" dirty="0"/>
              <a:t> </a:t>
            </a:r>
            <a:r>
              <a:rPr lang="en-US" sz="3000" dirty="0" smtClean="0"/>
              <a:t> 1,000 begin treatment with device</a:t>
            </a:r>
          </a:p>
          <a:p>
            <a:pPr marL="0" indent="0">
              <a:buNone/>
            </a:pPr>
            <a:r>
              <a:rPr lang="en-US" sz="3000" dirty="0"/>
              <a:t> </a:t>
            </a:r>
            <a:r>
              <a:rPr lang="en-US" sz="3000" dirty="0" smtClean="0"/>
              <a:t>    200 begin and complete treatment with device</a:t>
            </a:r>
          </a:p>
          <a:p>
            <a:pPr marL="0" indent="0">
              <a:buNone/>
            </a:pPr>
            <a:r>
              <a:rPr lang="en-US" sz="3000" dirty="0" smtClean="0"/>
              <a:t>Of the 200, 70 are cured so the “success rate” in the 200 is 35%. But is this the success rate in all who would use the device? In all those seeking treatment? In all who are addicted (and need treatment?)</a:t>
            </a:r>
            <a:endParaRPr lang="en-US" sz="3000"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35</a:t>
            </a:fld>
            <a:endParaRPr lang="en-US"/>
          </a:p>
        </p:txBody>
      </p:sp>
    </p:spTree>
    <p:extLst>
      <p:ext uri="{BB962C8B-B14F-4D97-AF65-F5344CB8AC3E}">
        <p14:creationId xmlns:p14="http://schemas.microsoft.com/office/powerpoint/2010/main" val="2386732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How to deal with confounding?</a:t>
            </a:r>
          </a:p>
        </p:txBody>
      </p:sp>
      <p:sp>
        <p:nvSpPr>
          <p:cNvPr id="35843" name="Rectangle 3"/>
          <p:cNvSpPr>
            <a:spLocks noGrp="1" noChangeArrowheads="1"/>
          </p:cNvSpPr>
          <p:nvPr>
            <p:ph type="body" idx="1"/>
          </p:nvPr>
        </p:nvSpPr>
        <p:spPr/>
        <p:txBody>
          <a:bodyPr/>
          <a:lstStyle/>
          <a:p>
            <a:pPr algn="ctr" eaLnBrk="1" hangingPunct="1"/>
            <a:r>
              <a:rPr lang="en-US" dirty="0" smtClean="0"/>
              <a:t>1. By study design (inclusion/exclusion, randomization …)</a:t>
            </a:r>
          </a:p>
          <a:p>
            <a:pPr algn="ctr" eaLnBrk="1" hangingPunct="1"/>
            <a:endParaRPr lang="en-US" sz="1600" dirty="0" smtClean="0"/>
          </a:p>
          <a:p>
            <a:pPr algn="ctr" eaLnBrk="1" hangingPunct="1"/>
            <a:r>
              <a:rPr lang="en-US" dirty="0" smtClean="0"/>
              <a:t>2. By stratification (group matching) or individual matching on confounders (can be part of the design)</a:t>
            </a:r>
          </a:p>
          <a:p>
            <a:pPr algn="ctr" eaLnBrk="1" hangingPunct="1"/>
            <a:endParaRPr lang="en-US" sz="1600" dirty="0" smtClean="0"/>
          </a:p>
          <a:p>
            <a:pPr algn="ctr" eaLnBrk="1" hangingPunct="1"/>
            <a:r>
              <a:rPr lang="en-US" dirty="0" smtClean="0"/>
              <a:t>3 By statistical modeling</a:t>
            </a:r>
          </a:p>
          <a:p>
            <a:pPr marL="0" indent="0" algn="ctr" eaLnBrk="1" hangingPunct="1">
              <a:buNone/>
            </a:pPr>
            <a:r>
              <a:rPr lang="en-US" dirty="0" smtClean="0"/>
              <a:t>(regression is one example) </a:t>
            </a:r>
          </a:p>
          <a:p>
            <a:pPr algn="ctr" eaLnBrk="1" hangingPunct="1">
              <a:buFontTx/>
              <a:buNone/>
            </a:pPr>
            <a:endParaRPr lang="en-US" dirty="0" smtClean="0"/>
          </a:p>
        </p:txBody>
      </p:sp>
      <p:sp>
        <p:nvSpPr>
          <p:cNvPr id="35844" name="Slide Number Placeholder 3"/>
          <p:cNvSpPr>
            <a:spLocks noGrp="1"/>
          </p:cNvSpPr>
          <p:nvPr>
            <p:ph type="sldNum" sz="quarter" idx="12"/>
          </p:nvPr>
        </p:nvSpPr>
        <p:spPr>
          <a:noFill/>
        </p:spPr>
        <p:txBody>
          <a:bodyPr/>
          <a:lstStyle/>
          <a:p>
            <a:fld id="{3E0EA0F9-4169-468B-8FB3-5107AF1EA4B4}" type="slidenum">
              <a:rPr lang="en-US" smtClean="0"/>
              <a:pPr/>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733425"/>
          </a:xfrm>
        </p:spPr>
        <p:txBody>
          <a:bodyPr/>
          <a:lstStyle/>
          <a:p>
            <a:r>
              <a:rPr lang="en-US" u="sng" dirty="0" smtClean="0"/>
              <a:t>Regression</a:t>
            </a:r>
            <a:r>
              <a:rPr lang="en-US" dirty="0" smtClean="0"/>
              <a:t> (more later)</a:t>
            </a:r>
            <a:endParaRPr lang="en-US"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37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12215355"/>
              </p:ext>
            </p:extLst>
          </p:nvPr>
        </p:nvGraphicFramePr>
        <p:xfrm>
          <a:off x="1667797" y="2015698"/>
          <a:ext cx="5257800" cy="533400"/>
        </p:xfrm>
        <a:graphic>
          <a:graphicData uri="http://schemas.openxmlformats.org/drawingml/2006/table">
            <a:tbl>
              <a:tblPr>
                <a:tableStyleId>{5C22544A-7EE6-4342-B048-85BDC9FD1C3A}</a:tableStyleId>
              </a:tblPr>
              <a:tblGrid>
                <a:gridCol w="1995452">
                  <a:extLst>
                    <a:ext uri="{9D8B030D-6E8A-4147-A177-3AD203B41FA5}">
                      <a16:colId xmlns:a16="http://schemas.microsoft.com/office/drawing/2014/main" xmlns="" val="20000"/>
                    </a:ext>
                  </a:extLst>
                </a:gridCol>
                <a:gridCol w="1177173">
                  <a:extLst>
                    <a:ext uri="{9D8B030D-6E8A-4147-A177-3AD203B41FA5}">
                      <a16:colId xmlns:a16="http://schemas.microsoft.com/office/drawing/2014/main" xmlns="" val="20001"/>
                    </a:ext>
                  </a:extLst>
                </a:gridCol>
                <a:gridCol w="1105394">
                  <a:extLst>
                    <a:ext uri="{9D8B030D-6E8A-4147-A177-3AD203B41FA5}">
                      <a16:colId xmlns:a16="http://schemas.microsoft.com/office/drawing/2014/main" xmlns="" val="20002"/>
                    </a:ext>
                  </a:extLst>
                </a:gridCol>
                <a:gridCol w="979781">
                  <a:extLst>
                    <a:ext uri="{9D8B030D-6E8A-4147-A177-3AD203B41FA5}">
                      <a16:colId xmlns:a16="http://schemas.microsoft.com/office/drawing/2014/main" xmlns="" val="20003"/>
                    </a:ext>
                  </a:extLst>
                </a:gridCol>
              </a:tblGrid>
              <a:tr h="266700">
                <a:tc>
                  <a:txBody>
                    <a:bodyPr/>
                    <a:lstStyle/>
                    <a:p>
                      <a:pPr algn="ctr" fontAlgn="ctr"/>
                      <a:r>
                        <a:rPr lang="en-US" sz="1400" u="sng" strike="noStrike" dirty="0" err="1">
                          <a:effectLst/>
                        </a:rPr>
                        <a:t>Haz</a:t>
                      </a:r>
                      <a:r>
                        <a:rPr lang="en-US" sz="1400" u="sng" strike="noStrike" dirty="0">
                          <a:effectLst/>
                        </a:rPr>
                        <a:t> Rate Ratio</a:t>
                      </a:r>
                      <a:endParaRPr lang="en-US" sz="1400" b="1" i="0" u="sng" strike="noStrike" dirty="0">
                        <a:solidFill>
                          <a:srgbClr val="FFFFFF"/>
                        </a:solidFill>
                        <a:effectLst/>
                        <a:latin typeface="Calibri"/>
                      </a:endParaRPr>
                    </a:p>
                  </a:txBody>
                  <a:tcPr marL="9525" marR="9525" marT="9525" marB="0" anchor="ctr"/>
                </a:tc>
                <a:tc>
                  <a:txBody>
                    <a:bodyPr/>
                    <a:lstStyle/>
                    <a:p>
                      <a:pPr algn="ctr" fontAlgn="ctr"/>
                      <a:r>
                        <a:rPr lang="en-US" sz="1400" u="sng" strike="noStrike" dirty="0">
                          <a:effectLst/>
                        </a:rPr>
                        <a:t>Lower CL</a:t>
                      </a:r>
                      <a:endParaRPr lang="en-US" sz="1400" b="1" i="0" u="sng" strike="noStrike" dirty="0">
                        <a:solidFill>
                          <a:srgbClr val="FFFFFF"/>
                        </a:solidFill>
                        <a:effectLst/>
                        <a:latin typeface="Calibri"/>
                      </a:endParaRPr>
                    </a:p>
                  </a:txBody>
                  <a:tcPr marL="9525" marR="9525" marT="9525" marB="0" anchor="ctr"/>
                </a:tc>
                <a:tc>
                  <a:txBody>
                    <a:bodyPr/>
                    <a:lstStyle/>
                    <a:p>
                      <a:pPr algn="ctr" fontAlgn="ctr"/>
                      <a:r>
                        <a:rPr lang="en-US" sz="1400" u="sng" strike="noStrike">
                          <a:effectLst/>
                        </a:rPr>
                        <a:t>Upper CL</a:t>
                      </a:r>
                      <a:endParaRPr lang="en-US" sz="1400" b="1" i="0" u="sng" strike="noStrike">
                        <a:solidFill>
                          <a:srgbClr val="FFFFFF"/>
                        </a:solidFill>
                        <a:effectLst/>
                        <a:latin typeface="Calibri"/>
                      </a:endParaRPr>
                    </a:p>
                  </a:txBody>
                  <a:tcPr marL="9525" marR="9525" marT="9525" marB="0" anchor="ctr"/>
                </a:tc>
                <a:tc>
                  <a:txBody>
                    <a:bodyPr/>
                    <a:lstStyle/>
                    <a:p>
                      <a:pPr algn="ctr" fontAlgn="ctr"/>
                      <a:r>
                        <a:rPr lang="en-US" sz="1400" u="sng" strike="noStrike">
                          <a:effectLst/>
                        </a:rPr>
                        <a:t>p value</a:t>
                      </a:r>
                      <a:endParaRPr lang="en-US" sz="1400" b="1" i="0" u="sng" strike="noStrike">
                        <a:solidFill>
                          <a:srgbClr val="FFFFFF"/>
                        </a:solidFill>
                        <a:effectLst/>
                        <a:latin typeface="Calibri"/>
                      </a:endParaRPr>
                    </a:p>
                  </a:txBody>
                  <a:tcPr marL="9525" marR="9525" marT="9525" marB="0" anchor="ctr"/>
                </a:tc>
                <a:extLst>
                  <a:ext uri="{0D108BD9-81ED-4DB2-BD59-A6C34878D82A}">
                    <a16:rowId xmlns:a16="http://schemas.microsoft.com/office/drawing/2014/main" xmlns="" val="10000"/>
                  </a:ext>
                </a:extLst>
              </a:tr>
              <a:tr h="266700">
                <a:tc>
                  <a:txBody>
                    <a:bodyPr/>
                    <a:lstStyle/>
                    <a:p>
                      <a:pPr algn="ctr" fontAlgn="b"/>
                      <a:r>
                        <a:rPr lang="en-US" sz="1500" u="none" strike="noStrike" dirty="0">
                          <a:solidFill>
                            <a:srgbClr val="FF0000"/>
                          </a:solidFill>
                          <a:effectLst/>
                        </a:rPr>
                        <a:t>0.55</a:t>
                      </a:r>
                      <a:endParaRPr lang="en-US" sz="1500" b="1" i="0" u="none" strike="noStrike" dirty="0">
                        <a:solidFill>
                          <a:srgbClr val="FF0000"/>
                        </a:solidFill>
                        <a:effectLst/>
                        <a:latin typeface="Calibri"/>
                      </a:endParaRPr>
                    </a:p>
                  </a:txBody>
                  <a:tcPr marL="9525" marR="9525" marT="9525" marB="0" anchor="b"/>
                </a:tc>
                <a:tc>
                  <a:txBody>
                    <a:bodyPr/>
                    <a:lstStyle/>
                    <a:p>
                      <a:pPr algn="ctr" fontAlgn="b"/>
                      <a:r>
                        <a:rPr lang="en-US" sz="1500" u="none" strike="noStrike" dirty="0">
                          <a:effectLst/>
                        </a:rPr>
                        <a:t>0.13</a:t>
                      </a:r>
                      <a:endParaRPr lang="en-US" sz="1500" b="0" i="0" u="none" strike="noStrike" dirty="0">
                        <a:solidFill>
                          <a:srgbClr val="000000"/>
                        </a:solidFill>
                        <a:effectLst/>
                        <a:latin typeface="Calibri"/>
                      </a:endParaRPr>
                    </a:p>
                  </a:txBody>
                  <a:tcPr marL="9525" marR="9525" marT="9525" marB="0" anchor="b"/>
                </a:tc>
                <a:tc>
                  <a:txBody>
                    <a:bodyPr/>
                    <a:lstStyle/>
                    <a:p>
                      <a:pPr algn="ctr" fontAlgn="b"/>
                      <a:r>
                        <a:rPr lang="en-US" sz="1500" u="none" strike="noStrike">
                          <a:effectLst/>
                        </a:rPr>
                        <a:t>1.62</a:t>
                      </a:r>
                      <a:endParaRPr lang="en-US" sz="1500" b="0" i="0" u="none" strike="noStrike">
                        <a:solidFill>
                          <a:srgbClr val="000000"/>
                        </a:solidFill>
                        <a:effectLst/>
                        <a:latin typeface="Calibri"/>
                      </a:endParaRPr>
                    </a:p>
                  </a:txBody>
                  <a:tcPr marL="9525" marR="9525" marT="9525" marB="0" anchor="b"/>
                </a:tc>
                <a:tc>
                  <a:txBody>
                    <a:bodyPr/>
                    <a:lstStyle/>
                    <a:p>
                      <a:pPr algn="ctr" fontAlgn="b"/>
                      <a:r>
                        <a:rPr lang="en-US" sz="1500" u="none" strike="noStrike" dirty="0">
                          <a:solidFill>
                            <a:srgbClr val="FF0000"/>
                          </a:solidFill>
                          <a:effectLst/>
                        </a:rPr>
                        <a:t>0.3075</a:t>
                      </a:r>
                      <a:endParaRPr lang="en-US" sz="1500" b="0"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xmlns="" val="10001"/>
                  </a:ext>
                </a:extLst>
              </a:tr>
            </a:tbl>
          </a:graphicData>
        </a:graphic>
      </p:graphicFrame>
      <p:sp>
        <p:nvSpPr>
          <p:cNvPr id="6" name="TextBox 5"/>
          <p:cNvSpPr txBox="1"/>
          <p:nvPr/>
        </p:nvSpPr>
        <p:spPr>
          <a:xfrm>
            <a:off x="838200" y="762000"/>
            <a:ext cx="7467600" cy="1200329"/>
          </a:xfrm>
          <a:prstGeom prst="rect">
            <a:avLst/>
          </a:prstGeom>
          <a:noFill/>
        </p:spPr>
        <p:txBody>
          <a:bodyPr wrap="square" rtlCol="0">
            <a:spAutoFit/>
          </a:bodyPr>
          <a:lstStyle/>
          <a:p>
            <a:pPr algn="ctr"/>
            <a:r>
              <a:rPr lang="en-US" dirty="0" smtClean="0"/>
              <a:t>Hazard rate ratio (HR) for breast cancer recurrence in those who had neo adjuvant treatment versus no neoadjuvant treatment (H Chang) </a:t>
            </a:r>
          </a:p>
          <a:p>
            <a:pPr algn="ctr"/>
            <a:r>
              <a:rPr lang="en-US" dirty="0" smtClean="0"/>
              <a:t> </a:t>
            </a:r>
          </a:p>
          <a:p>
            <a:pPr algn="ctr"/>
            <a:r>
              <a:rPr lang="en-US" b="1" dirty="0" smtClean="0"/>
              <a:t>Ignoring  confounders</a:t>
            </a:r>
            <a:endParaRPr lang="en-US" b="1" dirty="0"/>
          </a:p>
        </p:txBody>
      </p:sp>
      <p:sp>
        <p:nvSpPr>
          <p:cNvPr id="9" name="TextBox 8"/>
          <p:cNvSpPr txBox="1"/>
          <p:nvPr/>
        </p:nvSpPr>
        <p:spPr>
          <a:xfrm>
            <a:off x="2247900" y="2602468"/>
            <a:ext cx="4648200" cy="369332"/>
          </a:xfrm>
          <a:prstGeom prst="rect">
            <a:avLst/>
          </a:prstGeom>
          <a:noFill/>
        </p:spPr>
        <p:txBody>
          <a:bodyPr wrap="square" rtlCol="0">
            <a:spAutoFit/>
          </a:bodyPr>
          <a:lstStyle/>
          <a:p>
            <a:pPr algn="ctr"/>
            <a:r>
              <a:rPr lang="en-US" b="1" dirty="0" smtClean="0"/>
              <a:t>Controlling for confounders</a:t>
            </a:r>
            <a:endParaRPr lang="en-US" b="1" dirty="0"/>
          </a:p>
        </p:txBody>
      </p:sp>
      <p:graphicFrame>
        <p:nvGraphicFramePr>
          <p:cNvPr id="10" name="Table 9"/>
          <p:cNvGraphicFramePr>
            <a:graphicFrameLocks noGrp="1"/>
          </p:cNvGraphicFramePr>
          <p:nvPr>
            <p:extLst>
              <p:ext uri="{D42A27DB-BD31-4B8C-83A1-F6EECF244321}">
                <p14:modId xmlns:p14="http://schemas.microsoft.com/office/powerpoint/2010/main" val="305153117"/>
              </p:ext>
            </p:extLst>
          </p:nvPr>
        </p:nvGraphicFramePr>
        <p:xfrm>
          <a:off x="1295400" y="3124200"/>
          <a:ext cx="6680201" cy="3236416"/>
        </p:xfrm>
        <a:graphic>
          <a:graphicData uri="http://schemas.openxmlformats.org/drawingml/2006/table">
            <a:tbl>
              <a:tblPr>
                <a:tableStyleId>{5C22544A-7EE6-4342-B048-85BDC9FD1C3A}</a:tableStyleId>
              </a:tblPr>
              <a:tblGrid>
                <a:gridCol w="2578824">
                  <a:extLst>
                    <a:ext uri="{9D8B030D-6E8A-4147-A177-3AD203B41FA5}">
                      <a16:colId xmlns:a16="http://schemas.microsoft.com/office/drawing/2014/main" xmlns="" val="20000"/>
                    </a:ext>
                  </a:extLst>
                </a:gridCol>
                <a:gridCol w="1307376">
                  <a:extLst>
                    <a:ext uri="{9D8B030D-6E8A-4147-A177-3AD203B41FA5}">
                      <a16:colId xmlns:a16="http://schemas.microsoft.com/office/drawing/2014/main" xmlns="" val="20001"/>
                    </a:ext>
                  </a:extLst>
                </a:gridCol>
                <a:gridCol w="887638">
                  <a:extLst>
                    <a:ext uri="{9D8B030D-6E8A-4147-A177-3AD203B41FA5}">
                      <a16:colId xmlns:a16="http://schemas.microsoft.com/office/drawing/2014/main" xmlns="" val="20002"/>
                    </a:ext>
                  </a:extLst>
                </a:gridCol>
                <a:gridCol w="1116539">
                  <a:extLst>
                    <a:ext uri="{9D8B030D-6E8A-4147-A177-3AD203B41FA5}">
                      <a16:colId xmlns:a16="http://schemas.microsoft.com/office/drawing/2014/main" xmlns="" val="20003"/>
                    </a:ext>
                  </a:extLst>
                </a:gridCol>
                <a:gridCol w="789824">
                  <a:extLst>
                    <a:ext uri="{9D8B030D-6E8A-4147-A177-3AD203B41FA5}">
                      <a16:colId xmlns:a16="http://schemas.microsoft.com/office/drawing/2014/main" xmlns="" val="20004"/>
                    </a:ext>
                  </a:extLst>
                </a:gridCol>
              </a:tblGrid>
              <a:tr h="295275">
                <a:tc>
                  <a:txBody>
                    <a:bodyPr/>
                    <a:lstStyle/>
                    <a:p>
                      <a:pPr algn="ctr" fontAlgn="ctr"/>
                      <a:r>
                        <a:rPr lang="en-US" sz="1700" u="sng" strike="noStrike" dirty="0">
                          <a:effectLst/>
                        </a:rPr>
                        <a:t>Predictor</a:t>
                      </a:r>
                      <a:endParaRPr lang="en-US" sz="1700" b="1" i="0" u="sng" strike="noStrike" dirty="0">
                        <a:solidFill>
                          <a:srgbClr val="FFFFFF"/>
                        </a:solidFill>
                        <a:effectLst/>
                        <a:latin typeface="Calibri"/>
                      </a:endParaRPr>
                    </a:p>
                  </a:txBody>
                  <a:tcPr marL="9525" marR="9525" marT="9525" marB="0" anchor="ctr"/>
                </a:tc>
                <a:tc>
                  <a:txBody>
                    <a:bodyPr/>
                    <a:lstStyle/>
                    <a:p>
                      <a:pPr algn="ctr" fontAlgn="ctr"/>
                      <a:r>
                        <a:rPr lang="en-US" sz="1400" u="sng" strike="noStrike" dirty="0" err="1">
                          <a:effectLst/>
                        </a:rPr>
                        <a:t>Haz</a:t>
                      </a:r>
                      <a:r>
                        <a:rPr lang="en-US" sz="1400" u="sng" strike="noStrike" dirty="0">
                          <a:effectLst/>
                        </a:rPr>
                        <a:t> Rate Ratio</a:t>
                      </a:r>
                      <a:endParaRPr lang="en-US" sz="1400" b="1" i="0" u="sng" strike="noStrike" dirty="0">
                        <a:solidFill>
                          <a:srgbClr val="FFFFFF"/>
                        </a:solidFill>
                        <a:effectLst/>
                        <a:latin typeface="Calibri"/>
                      </a:endParaRPr>
                    </a:p>
                  </a:txBody>
                  <a:tcPr marL="9525" marR="9525" marT="9525" marB="0" anchor="ctr"/>
                </a:tc>
                <a:tc>
                  <a:txBody>
                    <a:bodyPr/>
                    <a:lstStyle/>
                    <a:p>
                      <a:pPr algn="ctr" fontAlgn="ctr"/>
                      <a:r>
                        <a:rPr lang="en-US" sz="1400" u="sng" strike="noStrike">
                          <a:effectLst/>
                        </a:rPr>
                        <a:t>Lower CL</a:t>
                      </a:r>
                      <a:endParaRPr lang="en-US" sz="1400" b="1" i="0" u="sng" strike="noStrike">
                        <a:solidFill>
                          <a:srgbClr val="FFFFFF"/>
                        </a:solidFill>
                        <a:effectLst/>
                        <a:latin typeface="Calibri"/>
                      </a:endParaRPr>
                    </a:p>
                  </a:txBody>
                  <a:tcPr marL="9525" marR="9525" marT="9525" marB="0" anchor="ctr"/>
                </a:tc>
                <a:tc>
                  <a:txBody>
                    <a:bodyPr/>
                    <a:lstStyle/>
                    <a:p>
                      <a:pPr algn="ctr" fontAlgn="ctr"/>
                      <a:r>
                        <a:rPr lang="en-US" sz="1400" u="sng" strike="noStrike">
                          <a:effectLst/>
                        </a:rPr>
                        <a:t>Upper CL</a:t>
                      </a:r>
                      <a:endParaRPr lang="en-US" sz="1400" b="1" i="0" u="sng" strike="noStrike">
                        <a:solidFill>
                          <a:srgbClr val="FFFFFF"/>
                        </a:solidFill>
                        <a:effectLst/>
                        <a:latin typeface="Calibri"/>
                      </a:endParaRPr>
                    </a:p>
                  </a:txBody>
                  <a:tcPr marL="9525" marR="9525" marT="9525" marB="0" anchor="ctr"/>
                </a:tc>
                <a:tc>
                  <a:txBody>
                    <a:bodyPr/>
                    <a:lstStyle/>
                    <a:p>
                      <a:pPr algn="ctr" fontAlgn="ctr"/>
                      <a:r>
                        <a:rPr lang="en-US" sz="1400" u="sng" strike="noStrike">
                          <a:effectLst/>
                        </a:rPr>
                        <a:t>p value</a:t>
                      </a:r>
                      <a:endParaRPr lang="en-US" sz="1400" b="1" i="0" u="sng" strike="noStrike">
                        <a:solidFill>
                          <a:srgbClr val="FFFFFF"/>
                        </a:solidFill>
                        <a:effectLst/>
                        <a:latin typeface="Calibri"/>
                      </a:endParaRPr>
                    </a:p>
                  </a:txBody>
                  <a:tcPr marL="9525" marR="9525" marT="9525" marB="0" anchor="ctr"/>
                </a:tc>
                <a:extLst>
                  <a:ext uri="{0D108BD9-81ED-4DB2-BD59-A6C34878D82A}">
                    <a16:rowId xmlns:a16="http://schemas.microsoft.com/office/drawing/2014/main" xmlns="" val="10000"/>
                  </a:ext>
                </a:extLst>
              </a:tr>
              <a:tr h="304800">
                <a:tc>
                  <a:txBody>
                    <a:bodyPr/>
                    <a:lstStyle/>
                    <a:p>
                      <a:pPr algn="ctr" fontAlgn="ctr"/>
                      <a:r>
                        <a:rPr lang="en-US" sz="1700" u="none" strike="noStrike">
                          <a:effectLst/>
                        </a:rPr>
                        <a:t>Neoadjuvant chemo</a:t>
                      </a:r>
                      <a:endParaRPr lang="en-US" sz="1700" b="1" i="0" u="none" strike="noStrike">
                        <a:solidFill>
                          <a:srgbClr val="FFFFFF"/>
                        </a:solidFill>
                        <a:effectLst/>
                        <a:latin typeface="Calibri"/>
                      </a:endParaRPr>
                    </a:p>
                  </a:txBody>
                  <a:tcPr marL="9525" marR="9525" marT="9525" marB="0" anchor="ctr"/>
                </a:tc>
                <a:tc>
                  <a:txBody>
                    <a:bodyPr/>
                    <a:lstStyle/>
                    <a:p>
                      <a:pPr algn="ctr" fontAlgn="ctr"/>
                      <a:r>
                        <a:rPr lang="en-US" sz="1700" u="none" strike="noStrike" dirty="0">
                          <a:solidFill>
                            <a:srgbClr val="FF0000"/>
                          </a:solidFill>
                          <a:effectLst/>
                        </a:rPr>
                        <a:t>0.20</a:t>
                      </a:r>
                      <a:endParaRPr lang="en-US" sz="1700" b="0" i="0" u="none" strike="noStrike" dirty="0">
                        <a:solidFill>
                          <a:srgbClr val="FF0000"/>
                        </a:solidFill>
                        <a:effectLst/>
                        <a:latin typeface="Calibri"/>
                      </a:endParaRPr>
                    </a:p>
                  </a:txBody>
                  <a:tcPr marL="9525" marR="9525" marT="9525" marB="0" anchor="ctr"/>
                </a:tc>
                <a:tc>
                  <a:txBody>
                    <a:bodyPr/>
                    <a:lstStyle/>
                    <a:p>
                      <a:pPr algn="ctr" fontAlgn="ctr"/>
                      <a:r>
                        <a:rPr lang="en-US" sz="1600" u="none" strike="noStrike">
                          <a:effectLst/>
                        </a:rPr>
                        <a:t>0.04</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dirty="0" smtClean="0">
                          <a:effectLst/>
                        </a:rPr>
                        <a:t>1.00</a:t>
                      </a:r>
                      <a:endParaRPr lang="en-US" sz="1600" b="0" i="0" u="none" strike="noStrike" dirty="0">
                        <a:solidFill>
                          <a:srgbClr val="000000"/>
                        </a:solidFill>
                        <a:effectLst/>
                        <a:latin typeface="Calibri"/>
                      </a:endParaRPr>
                    </a:p>
                  </a:txBody>
                  <a:tcPr marL="9525" marR="9525" marT="9525" marB="0" anchor="ctr"/>
                </a:tc>
                <a:tc>
                  <a:txBody>
                    <a:bodyPr/>
                    <a:lstStyle/>
                    <a:p>
                      <a:pPr algn="ctr" fontAlgn="ctr"/>
                      <a:r>
                        <a:rPr lang="en-US" sz="1700" u="none" strike="noStrike" dirty="0">
                          <a:solidFill>
                            <a:srgbClr val="FF0000"/>
                          </a:solidFill>
                          <a:effectLst/>
                        </a:rPr>
                        <a:t>0.0483</a:t>
                      </a:r>
                      <a:endParaRPr lang="en-US" sz="17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xmlns="" val="10001"/>
                  </a:ext>
                </a:extLst>
              </a:tr>
              <a:tr h="144601">
                <a:tc>
                  <a:txBody>
                    <a:bodyPr/>
                    <a:lstStyle/>
                    <a:p>
                      <a:pPr algn="ctr" fontAlgn="ctr"/>
                      <a:endParaRPr lang="en-US" sz="1200" b="1" i="0" u="sng" strike="noStrike" dirty="0">
                        <a:solidFill>
                          <a:srgbClr val="FFFFFF"/>
                        </a:solidFill>
                        <a:effectLst/>
                        <a:latin typeface="Calibri"/>
                      </a:endParaRPr>
                    </a:p>
                  </a:txBody>
                  <a:tcPr marL="9525" marR="9525" marT="9525" marB="0" anchor="ctr"/>
                </a:tc>
                <a:tc>
                  <a:txBody>
                    <a:bodyPr/>
                    <a:lstStyle/>
                    <a:p>
                      <a:pPr algn="ctr" fontAlgn="ctr"/>
                      <a:endParaRPr lang="en-US" sz="1200" b="1" i="0" u="sng" strike="noStrike" dirty="0">
                        <a:solidFill>
                          <a:srgbClr val="FFFFFF"/>
                        </a:solidFill>
                        <a:effectLst/>
                        <a:latin typeface="Calibri"/>
                      </a:endParaRPr>
                    </a:p>
                  </a:txBody>
                  <a:tcPr marL="9525" marR="9525" marT="9525" marB="0" anchor="ctr"/>
                </a:tc>
                <a:tc>
                  <a:txBody>
                    <a:bodyPr/>
                    <a:lstStyle/>
                    <a:p>
                      <a:pPr algn="ctr" fontAlgn="ctr"/>
                      <a:endParaRPr lang="en-US" sz="1200" b="1" i="0" u="sng" strike="noStrike" dirty="0">
                        <a:solidFill>
                          <a:srgbClr val="FFFFFF"/>
                        </a:solidFill>
                        <a:effectLst/>
                        <a:latin typeface="Calibri"/>
                      </a:endParaRPr>
                    </a:p>
                  </a:txBody>
                  <a:tcPr marL="9525" marR="9525" marT="9525" marB="0" anchor="ctr"/>
                </a:tc>
                <a:tc>
                  <a:txBody>
                    <a:bodyPr/>
                    <a:lstStyle/>
                    <a:p>
                      <a:pPr algn="ctr" fontAlgn="ctr"/>
                      <a:endParaRPr lang="en-US" sz="1200" b="1" i="0" u="sng" strike="noStrike" dirty="0">
                        <a:solidFill>
                          <a:srgbClr val="FFFFFF"/>
                        </a:solidFill>
                        <a:effectLst/>
                        <a:latin typeface="Calibri"/>
                      </a:endParaRPr>
                    </a:p>
                  </a:txBody>
                  <a:tcPr marL="9525" marR="9525" marT="9525" marB="0" anchor="ctr"/>
                </a:tc>
                <a:tc>
                  <a:txBody>
                    <a:bodyPr/>
                    <a:lstStyle/>
                    <a:p>
                      <a:pPr algn="ctr" fontAlgn="ctr"/>
                      <a:endParaRPr lang="en-US" sz="1200" b="1" i="0" u="sng" strike="noStrike" dirty="0">
                        <a:solidFill>
                          <a:srgbClr val="FFFFFF"/>
                        </a:solidFill>
                        <a:effectLst/>
                        <a:latin typeface="Calibri"/>
                      </a:endParaRPr>
                    </a:p>
                  </a:txBody>
                  <a:tcPr marL="9525" marR="9525" marT="9525" marB="0" anchor="ctr"/>
                </a:tc>
                <a:extLst>
                  <a:ext uri="{0D108BD9-81ED-4DB2-BD59-A6C34878D82A}">
                    <a16:rowId xmlns:a16="http://schemas.microsoft.com/office/drawing/2014/main" xmlns="" val="10002"/>
                  </a:ext>
                </a:extLst>
              </a:tr>
              <a:tr h="304800">
                <a:tc>
                  <a:txBody>
                    <a:bodyPr/>
                    <a:lstStyle/>
                    <a:p>
                      <a:pPr algn="ctr" fontAlgn="ctr"/>
                      <a:r>
                        <a:rPr lang="en-US" sz="1700" u="none" strike="noStrike" dirty="0">
                          <a:effectLst/>
                        </a:rPr>
                        <a:t>Pre-Menopausal (vs post)</a:t>
                      </a:r>
                      <a:endParaRPr lang="en-US" sz="1700" b="1" i="0" u="none" strike="noStrike" dirty="0">
                        <a:solidFill>
                          <a:srgbClr val="FFFFFF"/>
                        </a:solidFill>
                        <a:effectLst/>
                        <a:latin typeface="Calibri"/>
                      </a:endParaRPr>
                    </a:p>
                  </a:txBody>
                  <a:tcPr marL="9525" marR="9525" marT="9525" marB="0" anchor="ctr"/>
                </a:tc>
                <a:tc>
                  <a:txBody>
                    <a:bodyPr/>
                    <a:lstStyle/>
                    <a:p>
                      <a:pPr algn="ctr" fontAlgn="ctr"/>
                      <a:r>
                        <a:rPr lang="en-US" sz="1700" u="none" strike="noStrike" dirty="0">
                          <a:effectLst/>
                        </a:rPr>
                        <a:t>2.12</a:t>
                      </a:r>
                      <a:endParaRPr lang="en-US" sz="1700" b="0" i="0" u="none" strike="noStrike" dirty="0">
                        <a:solidFill>
                          <a:srgbClr val="000000"/>
                        </a:solidFill>
                        <a:effectLst/>
                        <a:latin typeface="Calibri"/>
                      </a:endParaRPr>
                    </a:p>
                  </a:txBody>
                  <a:tcPr marL="9525" marR="9525" marT="9525" marB="0" anchor="ctr"/>
                </a:tc>
                <a:tc>
                  <a:txBody>
                    <a:bodyPr/>
                    <a:lstStyle/>
                    <a:p>
                      <a:pPr algn="ctr" fontAlgn="ctr"/>
                      <a:r>
                        <a:rPr lang="en-US" sz="1600" u="none" strike="noStrike" dirty="0">
                          <a:effectLst/>
                        </a:rPr>
                        <a:t>0.72</a:t>
                      </a:r>
                      <a:endParaRPr lang="en-US" sz="1600" b="0" i="0" u="none" strike="noStrike" dirty="0">
                        <a:solidFill>
                          <a:srgbClr val="000000"/>
                        </a:solidFill>
                        <a:effectLst/>
                        <a:latin typeface="Calibri"/>
                      </a:endParaRPr>
                    </a:p>
                  </a:txBody>
                  <a:tcPr marL="9525" marR="9525" marT="9525" marB="0" anchor="ctr"/>
                </a:tc>
                <a:tc>
                  <a:txBody>
                    <a:bodyPr/>
                    <a:lstStyle/>
                    <a:p>
                      <a:pPr algn="ctr" fontAlgn="ctr"/>
                      <a:r>
                        <a:rPr lang="en-US" sz="1600" u="none" strike="noStrike">
                          <a:effectLst/>
                        </a:rPr>
                        <a:t>6.25</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700" u="none" strike="noStrike">
                          <a:effectLst/>
                        </a:rPr>
                        <a:t>0.1853</a:t>
                      </a:r>
                      <a:endParaRPr lang="en-US" sz="17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r h="154126">
                <a:tc>
                  <a:txBody>
                    <a:bodyPr/>
                    <a:lstStyle/>
                    <a:p>
                      <a:pPr algn="l" fontAlgn="ctr"/>
                      <a:r>
                        <a:rPr lang="en-US" sz="1200" u="none" strike="noStrike" dirty="0">
                          <a:effectLst/>
                        </a:rPr>
                        <a:t> </a:t>
                      </a:r>
                      <a:endParaRPr lang="en-US" sz="1200" b="0" i="0" u="none" strike="noStrike" dirty="0">
                        <a:solidFill>
                          <a:srgbClr val="000000"/>
                        </a:solidFill>
                        <a:effectLst/>
                        <a:latin typeface="Arial"/>
                      </a:endParaRPr>
                    </a:p>
                  </a:txBody>
                  <a:tcPr marL="9525" marR="9525" marT="9525" marB="0" anchor="ctr"/>
                </a:tc>
                <a:tc>
                  <a:txBody>
                    <a:bodyPr/>
                    <a:lstStyle/>
                    <a:p>
                      <a:pPr algn="l" fontAlgn="ctr"/>
                      <a:r>
                        <a:rPr lang="en-US" sz="1200" u="none" strike="noStrike" dirty="0">
                          <a:effectLst/>
                        </a:rPr>
                        <a:t> </a:t>
                      </a:r>
                      <a:endParaRPr lang="en-US" sz="1200" b="0" i="0" u="none" strike="noStrike" dirty="0">
                        <a:solidFill>
                          <a:srgbClr val="000000"/>
                        </a:solidFill>
                        <a:effectLst/>
                        <a:latin typeface="Arial"/>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4"/>
                  </a:ext>
                </a:extLst>
              </a:tr>
              <a:tr h="304800">
                <a:tc>
                  <a:txBody>
                    <a:bodyPr/>
                    <a:lstStyle/>
                    <a:p>
                      <a:pPr algn="ctr" fontAlgn="ctr"/>
                      <a:r>
                        <a:rPr lang="en-US" sz="1700" u="none" strike="noStrike">
                          <a:effectLst/>
                        </a:rPr>
                        <a:t>Positive nodes (yes or no)</a:t>
                      </a:r>
                      <a:endParaRPr lang="en-US" sz="1700" b="1" i="0" u="none" strike="noStrike">
                        <a:solidFill>
                          <a:srgbClr val="FFFFFF"/>
                        </a:solidFill>
                        <a:effectLst/>
                        <a:latin typeface="Calibri"/>
                      </a:endParaRPr>
                    </a:p>
                  </a:txBody>
                  <a:tcPr marL="9525" marR="9525" marT="9525" marB="0" anchor="ctr"/>
                </a:tc>
                <a:tc>
                  <a:txBody>
                    <a:bodyPr/>
                    <a:lstStyle/>
                    <a:p>
                      <a:pPr algn="ctr" fontAlgn="ctr"/>
                      <a:r>
                        <a:rPr lang="en-US" sz="1700" u="none" strike="noStrike">
                          <a:effectLst/>
                        </a:rPr>
                        <a:t>3.64</a:t>
                      </a:r>
                      <a:endParaRPr lang="en-US" sz="17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1.29</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10.28</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700" u="none" strike="noStrike">
                          <a:effectLst/>
                        </a:rPr>
                        <a:t>0.0152</a:t>
                      </a:r>
                      <a:endParaRPr lang="en-US" sz="1700" b="0" i="0" u="none" strike="noStrike">
                        <a:solidFill>
                          <a:srgbClr val="F03246"/>
                        </a:solidFill>
                        <a:effectLst/>
                        <a:latin typeface="Calibri"/>
                      </a:endParaRPr>
                    </a:p>
                  </a:txBody>
                  <a:tcPr marL="9525" marR="9525" marT="9525" marB="0" anchor="ctr"/>
                </a:tc>
                <a:extLst>
                  <a:ext uri="{0D108BD9-81ED-4DB2-BD59-A6C34878D82A}">
                    <a16:rowId xmlns:a16="http://schemas.microsoft.com/office/drawing/2014/main" xmlns="" val="10005"/>
                  </a:ext>
                </a:extLst>
              </a:tr>
              <a:tr h="154126">
                <a:tc>
                  <a:txBody>
                    <a:bodyPr/>
                    <a:lstStyle/>
                    <a:p>
                      <a:pPr algn="l" fontAlgn="ctr"/>
                      <a:r>
                        <a:rPr lang="en-US" sz="1200" u="none" strike="noStrike" dirty="0">
                          <a:effectLst/>
                        </a:rPr>
                        <a:t> </a:t>
                      </a:r>
                      <a:endParaRPr lang="en-US" sz="1200" b="0" i="0" u="none" strike="noStrike" dirty="0">
                        <a:solidFill>
                          <a:srgbClr val="000000"/>
                        </a:solidFill>
                        <a:effectLst/>
                        <a:latin typeface="Arial"/>
                      </a:endParaRPr>
                    </a:p>
                  </a:txBody>
                  <a:tcPr marL="9525" marR="9525" marT="9525" marB="0" anchor="ctr"/>
                </a:tc>
                <a:tc>
                  <a:txBody>
                    <a:bodyPr/>
                    <a:lstStyle/>
                    <a:p>
                      <a:pPr algn="l" fontAlgn="ctr"/>
                      <a:r>
                        <a:rPr lang="en-US" sz="1200" u="none" strike="noStrike" dirty="0">
                          <a:effectLst/>
                        </a:rPr>
                        <a:t> </a:t>
                      </a:r>
                      <a:endParaRPr lang="en-US" sz="1200" b="0" i="0" u="none" strike="noStrike" dirty="0">
                        <a:solidFill>
                          <a:srgbClr val="000000"/>
                        </a:solidFill>
                        <a:effectLst/>
                        <a:latin typeface="Arial"/>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6"/>
                  </a:ext>
                </a:extLst>
              </a:tr>
              <a:tr h="304800">
                <a:tc>
                  <a:txBody>
                    <a:bodyPr/>
                    <a:lstStyle/>
                    <a:p>
                      <a:pPr algn="ctr" fontAlgn="ctr"/>
                      <a:r>
                        <a:rPr lang="en-US" sz="1700" u="none" strike="noStrike">
                          <a:effectLst/>
                        </a:rPr>
                        <a:t>Stage 2 vs 1</a:t>
                      </a:r>
                      <a:endParaRPr lang="en-US" sz="1700" b="1" i="0" u="none" strike="noStrike">
                        <a:solidFill>
                          <a:srgbClr val="FFFFFF"/>
                        </a:solidFill>
                        <a:effectLst/>
                        <a:latin typeface="Calibri"/>
                      </a:endParaRPr>
                    </a:p>
                  </a:txBody>
                  <a:tcPr marL="9525" marR="9525" marT="9525" marB="0" anchor="ctr"/>
                </a:tc>
                <a:tc>
                  <a:txBody>
                    <a:bodyPr/>
                    <a:lstStyle/>
                    <a:p>
                      <a:pPr algn="ctr" fontAlgn="ctr"/>
                      <a:r>
                        <a:rPr lang="en-US" sz="1700" u="none" strike="noStrike">
                          <a:effectLst/>
                        </a:rPr>
                        <a:t>8.30</a:t>
                      </a:r>
                      <a:endParaRPr lang="en-US" sz="17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2.11</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32.59</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700" u="none" strike="noStrike">
                          <a:effectLst/>
                        </a:rPr>
                        <a:t>0.0007</a:t>
                      </a:r>
                      <a:endParaRPr lang="en-US" sz="1700" b="0" i="0" u="none" strike="noStrike">
                        <a:solidFill>
                          <a:srgbClr val="E57406"/>
                        </a:solidFill>
                        <a:effectLst/>
                        <a:latin typeface="Calibri"/>
                      </a:endParaRPr>
                    </a:p>
                  </a:txBody>
                  <a:tcPr marL="9525" marR="9525" marT="9525" marB="0" anchor="ctr"/>
                </a:tc>
                <a:extLst>
                  <a:ext uri="{0D108BD9-81ED-4DB2-BD59-A6C34878D82A}">
                    <a16:rowId xmlns:a16="http://schemas.microsoft.com/office/drawing/2014/main" xmlns="" val="10007"/>
                  </a:ext>
                </a:extLst>
              </a:tr>
              <a:tr h="304800">
                <a:tc>
                  <a:txBody>
                    <a:bodyPr/>
                    <a:lstStyle/>
                    <a:p>
                      <a:pPr algn="ctr" fontAlgn="ctr"/>
                      <a:r>
                        <a:rPr lang="en-US" sz="1700" u="none" strike="noStrike">
                          <a:effectLst/>
                        </a:rPr>
                        <a:t>Stage 3 vs 1</a:t>
                      </a:r>
                      <a:endParaRPr lang="en-US" sz="1700" b="1" i="0" u="none" strike="noStrike">
                        <a:solidFill>
                          <a:srgbClr val="FFFFFF"/>
                        </a:solidFill>
                        <a:effectLst/>
                        <a:latin typeface="Calibri"/>
                      </a:endParaRPr>
                    </a:p>
                  </a:txBody>
                  <a:tcPr marL="9525" marR="9525" marT="9525" marB="0" anchor="ctr"/>
                </a:tc>
                <a:tc>
                  <a:txBody>
                    <a:bodyPr/>
                    <a:lstStyle/>
                    <a:p>
                      <a:pPr algn="ctr" fontAlgn="ctr"/>
                      <a:r>
                        <a:rPr lang="en-US" sz="1700" u="none" strike="noStrike">
                          <a:effectLst/>
                        </a:rPr>
                        <a:t>2.67</a:t>
                      </a:r>
                      <a:endParaRPr lang="en-US" sz="17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0.42</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17.07</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700" u="none" strike="noStrike" dirty="0">
                          <a:effectLst/>
                        </a:rPr>
                        <a:t>0.3063</a:t>
                      </a:r>
                      <a:endParaRPr lang="en-US" sz="17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8"/>
                  </a:ext>
                </a:extLst>
              </a:tr>
              <a:tr h="304800">
                <a:tc>
                  <a:txBody>
                    <a:bodyPr/>
                    <a:lstStyle/>
                    <a:p>
                      <a:pPr algn="ctr" fontAlgn="ctr"/>
                      <a:r>
                        <a:rPr lang="en-US" sz="1700" u="none" strike="noStrike">
                          <a:effectLst/>
                        </a:rPr>
                        <a:t>Stage 4 vs 1</a:t>
                      </a:r>
                      <a:endParaRPr lang="en-US" sz="1700" b="1" i="0" u="none" strike="noStrike">
                        <a:solidFill>
                          <a:srgbClr val="FFFFFF"/>
                        </a:solidFill>
                        <a:effectLst/>
                        <a:latin typeface="Calibri"/>
                      </a:endParaRPr>
                    </a:p>
                  </a:txBody>
                  <a:tcPr marL="9525" marR="9525" marT="9525" marB="0" anchor="ctr"/>
                </a:tc>
                <a:tc>
                  <a:txBody>
                    <a:bodyPr/>
                    <a:lstStyle/>
                    <a:p>
                      <a:pPr algn="ctr" fontAlgn="ctr"/>
                      <a:r>
                        <a:rPr lang="en-US" sz="1700" u="none" strike="noStrike">
                          <a:effectLst/>
                        </a:rPr>
                        <a:t>46.83</a:t>
                      </a:r>
                      <a:endParaRPr lang="en-US" sz="17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7.94</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smtClean="0">
                          <a:effectLst/>
                        </a:rPr>
                        <a:t>276.3</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700" u="none" strike="noStrike">
                          <a:effectLst/>
                        </a:rPr>
                        <a:t>&lt;.0001</a:t>
                      </a:r>
                      <a:endParaRPr lang="en-US" sz="1700" b="0" i="0" u="none" strike="noStrike">
                        <a:solidFill>
                          <a:srgbClr val="E57406"/>
                        </a:solidFill>
                        <a:effectLst/>
                        <a:latin typeface="Calibri"/>
                      </a:endParaRPr>
                    </a:p>
                  </a:txBody>
                  <a:tcPr marL="9525" marR="9525" marT="9525" marB="0" anchor="ctr"/>
                </a:tc>
                <a:extLst>
                  <a:ext uri="{0D108BD9-81ED-4DB2-BD59-A6C34878D82A}">
                    <a16:rowId xmlns:a16="http://schemas.microsoft.com/office/drawing/2014/main" xmlns="" val="10009"/>
                  </a:ext>
                </a:extLst>
              </a:tr>
              <a:tr h="230326">
                <a:tc>
                  <a:txBody>
                    <a:bodyPr/>
                    <a:lstStyle/>
                    <a:p>
                      <a:pPr algn="l" fontAlgn="ctr"/>
                      <a:r>
                        <a:rPr lang="en-US" sz="1200" u="none" strike="noStrike" dirty="0">
                          <a:effectLst/>
                        </a:rPr>
                        <a:t> </a:t>
                      </a:r>
                      <a:endParaRPr lang="en-US" sz="1200" b="0" i="0" u="none" strike="noStrike" dirty="0">
                        <a:solidFill>
                          <a:srgbClr val="000000"/>
                        </a:solidFill>
                        <a:effectLst/>
                        <a:latin typeface="Arial"/>
                      </a:endParaRPr>
                    </a:p>
                  </a:txBody>
                  <a:tcPr marL="9525" marR="9525" marT="9525" marB="0" anchor="ctr"/>
                </a:tc>
                <a:tc>
                  <a:txBody>
                    <a:bodyPr/>
                    <a:lstStyle/>
                    <a:p>
                      <a:pPr algn="l" fontAlgn="ctr"/>
                      <a:r>
                        <a:rPr lang="en-US" sz="1200" u="none" strike="noStrike" dirty="0">
                          <a:effectLst/>
                        </a:rPr>
                        <a:t> </a:t>
                      </a:r>
                      <a:endParaRPr lang="en-US" sz="1200" b="0" i="0" u="none" strike="noStrike" dirty="0">
                        <a:solidFill>
                          <a:srgbClr val="000000"/>
                        </a:solidFill>
                        <a:effectLst/>
                        <a:latin typeface="Arial"/>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10"/>
                  </a:ext>
                </a:extLst>
              </a:tr>
              <a:tr h="304800">
                <a:tc>
                  <a:txBody>
                    <a:bodyPr/>
                    <a:lstStyle/>
                    <a:p>
                      <a:pPr algn="ctr" fontAlgn="ctr"/>
                      <a:r>
                        <a:rPr lang="en-US" sz="1700" u="none" strike="noStrike">
                          <a:effectLst/>
                        </a:rPr>
                        <a:t>Positive tumor margin</a:t>
                      </a:r>
                      <a:endParaRPr lang="en-US" sz="1700" b="1" i="0" u="none" strike="noStrike">
                        <a:solidFill>
                          <a:srgbClr val="FFFFFF"/>
                        </a:solidFill>
                        <a:effectLst/>
                        <a:latin typeface="Calibri"/>
                      </a:endParaRPr>
                    </a:p>
                  </a:txBody>
                  <a:tcPr marL="9525" marR="9525" marT="9525" marB="0" anchor="ctr"/>
                </a:tc>
                <a:tc>
                  <a:txBody>
                    <a:bodyPr/>
                    <a:lstStyle/>
                    <a:p>
                      <a:pPr algn="ctr" fontAlgn="ctr"/>
                      <a:r>
                        <a:rPr lang="en-US" sz="1700" u="none" strike="noStrike">
                          <a:effectLst/>
                        </a:rPr>
                        <a:t>3.14</a:t>
                      </a:r>
                      <a:endParaRPr lang="en-US" sz="17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1.15</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600" u="none" strike="noStrike">
                          <a:effectLst/>
                        </a:rPr>
                        <a:t>8.59</a:t>
                      </a:r>
                      <a:endParaRPr lang="en-US" sz="1600" b="0" i="0" u="none" strike="noStrike">
                        <a:solidFill>
                          <a:srgbClr val="000000"/>
                        </a:solidFill>
                        <a:effectLst/>
                        <a:latin typeface="Calibri"/>
                      </a:endParaRPr>
                    </a:p>
                  </a:txBody>
                  <a:tcPr marL="9525" marR="9525" marT="9525" marB="0" anchor="ctr"/>
                </a:tc>
                <a:tc>
                  <a:txBody>
                    <a:bodyPr/>
                    <a:lstStyle/>
                    <a:p>
                      <a:pPr algn="ctr" fontAlgn="ctr"/>
                      <a:r>
                        <a:rPr lang="en-US" sz="1700" u="none" strike="noStrike" dirty="0">
                          <a:effectLst/>
                        </a:rPr>
                        <a:t>0.035</a:t>
                      </a:r>
                      <a:endParaRPr lang="en-US" sz="1700" b="0" i="0" u="none" strike="noStrike" dirty="0">
                        <a:solidFill>
                          <a:srgbClr val="F03246"/>
                        </a:solidFill>
                        <a:effectLst/>
                        <a:latin typeface="Calibri"/>
                      </a:endParaRPr>
                    </a:p>
                  </a:txBody>
                  <a:tcPr marL="9525" marR="9525" marT="9525"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8381284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9600" dirty="0" smtClean="0"/>
              <a:t>Study Design</a:t>
            </a:r>
            <a:endParaRPr lang="en-US" sz="9600"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38</a:t>
            </a:fld>
            <a:endParaRPr lang="en-US"/>
          </a:p>
        </p:txBody>
      </p:sp>
    </p:spTree>
    <p:extLst>
      <p:ext uri="{BB962C8B-B14F-4D97-AF65-F5344CB8AC3E}">
        <p14:creationId xmlns:p14="http://schemas.microsoft.com/office/powerpoint/2010/main" val="3499144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39</a:t>
            </a:fld>
            <a:endParaRPr lang="en-US"/>
          </a:p>
        </p:txBody>
      </p:sp>
      <p:graphicFrame>
        <p:nvGraphicFramePr>
          <p:cNvPr id="6" name="Diagram 5"/>
          <p:cNvGraphicFramePr/>
          <p:nvPr>
            <p:extLst>
              <p:ext uri="{D42A27DB-BD31-4B8C-83A1-F6EECF244321}">
                <p14:modId xmlns:p14="http://schemas.microsoft.com/office/powerpoint/2010/main" val="127534165"/>
              </p:ext>
            </p:extLst>
          </p:nvPr>
        </p:nvGraphicFramePr>
        <p:xfrm>
          <a:off x="381000" y="611187"/>
          <a:ext cx="8610600" cy="5483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133600" y="152400"/>
            <a:ext cx="4267200" cy="461665"/>
          </a:xfrm>
          <a:prstGeom prst="rect">
            <a:avLst/>
          </a:prstGeom>
          <a:noFill/>
        </p:spPr>
        <p:txBody>
          <a:bodyPr wrap="square" rtlCol="0">
            <a:spAutoFit/>
          </a:bodyPr>
          <a:lstStyle/>
          <a:p>
            <a:pPr algn="ctr"/>
            <a:r>
              <a:rPr lang="en-US" sz="2400" b="1" dirty="0" smtClean="0"/>
              <a:t>Study Design Hierarchy</a:t>
            </a:r>
            <a:endParaRPr lang="en-US" sz="2400" b="1" dirty="0"/>
          </a:p>
        </p:txBody>
      </p:sp>
      <p:sp>
        <p:nvSpPr>
          <p:cNvPr id="8" name="TextBox 7"/>
          <p:cNvSpPr txBox="1"/>
          <p:nvPr/>
        </p:nvSpPr>
        <p:spPr>
          <a:xfrm>
            <a:off x="381000" y="6198292"/>
            <a:ext cx="7924800" cy="400110"/>
          </a:xfrm>
          <a:prstGeom prst="rect">
            <a:avLst/>
          </a:prstGeom>
          <a:noFill/>
        </p:spPr>
        <p:txBody>
          <a:bodyPr wrap="square" rtlCol="0">
            <a:spAutoFit/>
          </a:bodyPr>
          <a:lstStyle/>
          <a:p>
            <a:r>
              <a:rPr lang="en-US" sz="2000" b="1" dirty="0" smtClean="0"/>
              <a:t>Non randomized studies much more subject to confounding!</a:t>
            </a:r>
            <a:endParaRPr lang="en-US" sz="2000" b="1" dirty="0"/>
          </a:p>
        </p:txBody>
      </p:sp>
    </p:spTree>
    <p:extLst>
      <p:ext uri="{BB962C8B-B14F-4D97-AF65-F5344CB8AC3E}">
        <p14:creationId xmlns:p14="http://schemas.microsoft.com/office/powerpoint/2010/main" val="1960806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Suggested Texts (continued)</a:t>
            </a:r>
            <a:endParaRPr lang="en-US"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4</a:t>
            </a:fld>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3400" y="1513695"/>
            <a:ext cx="41148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075" y="1481740"/>
            <a:ext cx="3143250" cy="4004660"/>
          </a:xfrm>
          <a:prstGeom prst="rect">
            <a:avLst/>
          </a:prstGeom>
        </p:spPr>
      </p:pic>
    </p:spTree>
    <p:extLst>
      <p:ext uri="{BB962C8B-B14F-4D97-AF65-F5344CB8AC3E}">
        <p14:creationId xmlns:p14="http://schemas.microsoft.com/office/powerpoint/2010/main" val="2053173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457200" y="304800"/>
            <a:ext cx="8229600" cy="6096000"/>
          </a:xfrm>
        </p:spPr>
        <p:txBody>
          <a:bodyPr/>
          <a:lstStyle/>
          <a:p>
            <a:pPr algn="ctr" eaLnBrk="1" hangingPunct="1">
              <a:lnSpc>
                <a:spcPct val="90000"/>
              </a:lnSpc>
              <a:buFontTx/>
              <a:buNone/>
            </a:pPr>
            <a:r>
              <a:rPr lang="en-US" b="1" smtClean="0"/>
              <a:t>Experiments = clinical trials</a:t>
            </a:r>
          </a:p>
          <a:p>
            <a:pPr algn="ctr" eaLnBrk="1" hangingPunct="1">
              <a:lnSpc>
                <a:spcPct val="90000"/>
              </a:lnSpc>
              <a:buFontTx/>
              <a:buNone/>
            </a:pPr>
            <a:r>
              <a:rPr lang="en-US" b="1" smtClean="0"/>
              <a:t>For assessing treatments</a:t>
            </a:r>
          </a:p>
          <a:p>
            <a:pPr algn="ctr" eaLnBrk="1" hangingPunct="1">
              <a:lnSpc>
                <a:spcPct val="90000"/>
              </a:lnSpc>
              <a:buFontTx/>
              <a:buNone/>
            </a:pPr>
            <a:r>
              <a:rPr lang="en-US" smtClean="0">
                <a:cs typeface="Arial" charset="0"/>
              </a:rPr>
              <a:t>• </a:t>
            </a:r>
            <a:r>
              <a:rPr lang="en-US" smtClean="0"/>
              <a:t>Premeditated nonstandard treatment intervention</a:t>
            </a:r>
            <a:r>
              <a:rPr lang="en-US" sz="2800" b="1" smtClean="0"/>
              <a:t> </a:t>
            </a:r>
          </a:p>
          <a:p>
            <a:pPr algn="ctr" eaLnBrk="1" hangingPunct="1">
              <a:lnSpc>
                <a:spcPct val="90000"/>
              </a:lnSpc>
            </a:pPr>
            <a:r>
              <a:rPr lang="en-US" smtClean="0"/>
              <a:t>Primary purpose to evaluate the relative efficacy of the treatments</a:t>
            </a:r>
            <a:r>
              <a:rPr lang="en-US" sz="2800" smtClean="0"/>
              <a:t>.</a:t>
            </a:r>
            <a:r>
              <a:rPr lang="en-US" sz="2800" b="1" smtClean="0"/>
              <a:t> </a:t>
            </a:r>
          </a:p>
          <a:p>
            <a:pPr algn="ctr" eaLnBrk="1" hangingPunct="1">
              <a:lnSpc>
                <a:spcPct val="90000"/>
              </a:lnSpc>
              <a:buFontTx/>
              <a:buNone/>
            </a:pPr>
            <a:endParaRPr lang="en-US" sz="1200" b="1" smtClean="0"/>
          </a:p>
          <a:p>
            <a:pPr algn="ctr" eaLnBrk="1" hangingPunct="1">
              <a:lnSpc>
                <a:spcPct val="90000"/>
              </a:lnSpc>
            </a:pPr>
            <a:r>
              <a:rPr lang="en-US" sz="2800" smtClean="0"/>
              <a:t>Study is an experiment when the main reason for treatment assignment is to make comparisons possible and at least one of the treatments is </a:t>
            </a:r>
            <a:r>
              <a:rPr lang="en-US" sz="2800" u="sng" smtClean="0"/>
              <a:t>not</a:t>
            </a:r>
            <a:r>
              <a:rPr lang="en-US" sz="2800" smtClean="0"/>
              <a:t> part of the standard therapy.</a:t>
            </a:r>
          </a:p>
          <a:p>
            <a:pPr algn="ctr" eaLnBrk="1" hangingPunct="1">
              <a:lnSpc>
                <a:spcPct val="90000"/>
              </a:lnSpc>
            </a:pPr>
            <a:r>
              <a:rPr lang="en-US" sz="2800" smtClean="0"/>
              <a:t>  Does not require randomization (quasi expt) or blinding to be an experiment</a:t>
            </a:r>
          </a:p>
        </p:txBody>
      </p:sp>
      <p:sp>
        <p:nvSpPr>
          <p:cNvPr id="36867" name="Slide Number Placeholder 2"/>
          <p:cNvSpPr>
            <a:spLocks noGrp="1"/>
          </p:cNvSpPr>
          <p:nvPr>
            <p:ph type="sldNum" sz="quarter" idx="12"/>
          </p:nvPr>
        </p:nvSpPr>
        <p:spPr>
          <a:noFill/>
        </p:spPr>
        <p:txBody>
          <a:bodyPr/>
          <a:lstStyle/>
          <a:p>
            <a:fld id="{A52049B6-D454-423D-BB1E-5B5826E8F475}" type="slidenum">
              <a:rPr lang="en-US" smtClean="0"/>
              <a:pPr/>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457200" y="304800"/>
            <a:ext cx="8229600" cy="5821363"/>
          </a:xfrm>
        </p:spPr>
        <p:txBody>
          <a:bodyPr/>
          <a:lstStyle/>
          <a:p>
            <a:pPr algn="ctr" eaLnBrk="1" hangingPunct="1">
              <a:buFontTx/>
              <a:buNone/>
            </a:pPr>
            <a:r>
              <a:rPr lang="en-US" b="1" u="sng" dirty="0" smtClean="0"/>
              <a:t>Experimental designs</a:t>
            </a:r>
          </a:p>
          <a:p>
            <a:pPr eaLnBrk="1" hangingPunct="1">
              <a:buFontTx/>
              <a:buNone/>
            </a:pPr>
            <a:endParaRPr lang="en-US" sz="1200" dirty="0" smtClean="0"/>
          </a:p>
          <a:p>
            <a:pPr algn="ctr" eaLnBrk="1" hangingPunct="1">
              <a:buFontTx/>
              <a:buNone/>
            </a:pPr>
            <a:r>
              <a:rPr lang="en-US" dirty="0" smtClean="0"/>
              <a:t>Randomized controlled trial (RCT)</a:t>
            </a:r>
          </a:p>
          <a:p>
            <a:pPr algn="ctr" eaLnBrk="1" hangingPunct="1">
              <a:buFontTx/>
              <a:buNone/>
            </a:pPr>
            <a:r>
              <a:rPr lang="en-US" dirty="0" smtClean="0"/>
              <a:t>Crossover trial</a:t>
            </a:r>
          </a:p>
          <a:p>
            <a:pPr algn="ctr" eaLnBrk="1" hangingPunct="1">
              <a:buFontTx/>
              <a:buNone/>
            </a:pPr>
            <a:r>
              <a:rPr lang="en-US" dirty="0" smtClean="0"/>
              <a:t>Quasi-experiment= Parallel group trial</a:t>
            </a:r>
          </a:p>
          <a:p>
            <a:pPr algn="ctr" eaLnBrk="1" hangingPunct="1">
              <a:buFontTx/>
              <a:buNone/>
            </a:pPr>
            <a:r>
              <a:rPr lang="en-US" dirty="0" smtClean="0"/>
              <a:t>Self control, before and after trial</a:t>
            </a:r>
          </a:p>
          <a:p>
            <a:pPr algn="ctr" eaLnBrk="1" hangingPunct="1">
              <a:buFontTx/>
              <a:buNone/>
            </a:pPr>
            <a:r>
              <a:rPr lang="en-US" dirty="0" smtClean="0"/>
              <a:t>(no controls-”case series”)</a:t>
            </a:r>
          </a:p>
          <a:p>
            <a:pPr algn="ctr" eaLnBrk="1" hangingPunct="1">
              <a:buFontTx/>
              <a:buNone/>
            </a:pPr>
            <a:r>
              <a:rPr lang="en-US" dirty="0" smtClean="0"/>
              <a:t>External or Historical controls</a:t>
            </a:r>
          </a:p>
          <a:p>
            <a:pPr algn="ctr" eaLnBrk="1" hangingPunct="1">
              <a:buFontTx/>
              <a:buNone/>
            </a:pPr>
            <a:endParaRPr lang="en-US" dirty="0" smtClean="0"/>
          </a:p>
          <a:p>
            <a:pPr algn="ctr" eaLnBrk="1" hangingPunct="1">
              <a:buFontTx/>
              <a:buNone/>
            </a:pPr>
            <a:r>
              <a:rPr lang="en-US" dirty="0" smtClean="0"/>
              <a:t>Diagnostic assessment study (medical test)</a:t>
            </a:r>
          </a:p>
        </p:txBody>
      </p:sp>
      <p:sp>
        <p:nvSpPr>
          <p:cNvPr id="37891" name="Slide Number Placeholder 2"/>
          <p:cNvSpPr>
            <a:spLocks noGrp="1"/>
          </p:cNvSpPr>
          <p:nvPr>
            <p:ph type="sldNum" sz="quarter" idx="12"/>
          </p:nvPr>
        </p:nvSpPr>
        <p:spPr>
          <a:noFill/>
        </p:spPr>
        <p:txBody>
          <a:bodyPr/>
          <a:lstStyle/>
          <a:p>
            <a:fld id="{C8E31C53-51C4-4681-AC2E-6041D37E02AE}" type="slidenum">
              <a:rPr lang="en-US" smtClean="0"/>
              <a:pPr/>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457200" y="274638"/>
            <a:ext cx="8229600" cy="868362"/>
          </a:xfrm>
        </p:spPr>
        <p:txBody>
          <a:bodyPr/>
          <a:lstStyle/>
          <a:p>
            <a:pPr eaLnBrk="1" hangingPunct="1"/>
            <a:r>
              <a:rPr lang="en-US" smtClean="0"/>
              <a:t>RCT</a:t>
            </a:r>
          </a:p>
        </p:txBody>
      </p:sp>
      <p:sp>
        <p:nvSpPr>
          <p:cNvPr id="38915" name="Text Box 5"/>
          <p:cNvSpPr txBox="1">
            <a:spLocks noChangeArrowheads="1"/>
          </p:cNvSpPr>
          <p:nvPr/>
        </p:nvSpPr>
        <p:spPr bwMode="auto">
          <a:xfrm>
            <a:off x="685800" y="1295400"/>
            <a:ext cx="8001000" cy="3378200"/>
          </a:xfrm>
          <a:prstGeom prst="rect">
            <a:avLst/>
          </a:prstGeom>
          <a:noFill/>
          <a:ln w="9525">
            <a:noFill/>
            <a:miter lim="800000"/>
            <a:headEnd/>
            <a:tailEnd/>
          </a:ln>
        </p:spPr>
        <p:txBody>
          <a:bodyPr>
            <a:spAutoFit/>
          </a:bodyPr>
          <a:lstStyle/>
          <a:p>
            <a:pPr algn="ctr">
              <a:spcBef>
                <a:spcPct val="50000"/>
              </a:spcBef>
            </a:pPr>
            <a:r>
              <a:rPr lang="en-US" sz="2400"/>
              <a:t>Example:  Breast cancer patients are randomized to surgery with standard chemo (group A) vs surgery with standard chemo + Herceptin (group B)  </a:t>
            </a:r>
          </a:p>
          <a:p>
            <a:pPr algn="ctr">
              <a:spcBef>
                <a:spcPct val="50000"/>
              </a:spcBef>
            </a:pPr>
            <a:r>
              <a:rPr lang="en-US" sz="2400"/>
              <a:t>                                   Group A</a:t>
            </a:r>
          </a:p>
          <a:p>
            <a:pPr>
              <a:spcBef>
                <a:spcPct val="50000"/>
              </a:spcBef>
            </a:pPr>
            <a:r>
              <a:rPr lang="en-US" sz="2400"/>
              <a:t>Screen -&gt;Enroll &amp; randomize                 </a:t>
            </a:r>
          </a:p>
          <a:p>
            <a:pPr>
              <a:spcBef>
                <a:spcPct val="50000"/>
              </a:spcBef>
            </a:pPr>
            <a:r>
              <a:rPr lang="en-US" sz="2400"/>
              <a:t>                                                         Group B </a:t>
            </a:r>
          </a:p>
          <a:p>
            <a:pPr>
              <a:spcBef>
                <a:spcPct val="50000"/>
              </a:spcBef>
            </a:pPr>
            <a:endParaRPr lang="en-US" sz="2400"/>
          </a:p>
        </p:txBody>
      </p:sp>
      <p:sp>
        <p:nvSpPr>
          <p:cNvPr id="38916" name="Line 9"/>
          <p:cNvSpPr>
            <a:spLocks noChangeShapeType="1"/>
          </p:cNvSpPr>
          <p:nvPr/>
        </p:nvSpPr>
        <p:spPr bwMode="auto">
          <a:xfrm flipV="1">
            <a:off x="4800600" y="2895600"/>
            <a:ext cx="685800" cy="381000"/>
          </a:xfrm>
          <a:prstGeom prst="line">
            <a:avLst/>
          </a:prstGeom>
          <a:noFill/>
          <a:ln w="9525">
            <a:solidFill>
              <a:schemeClr val="tx1"/>
            </a:solidFill>
            <a:round/>
            <a:headEnd/>
            <a:tailEnd type="triangle" w="med" len="med"/>
          </a:ln>
        </p:spPr>
        <p:txBody>
          <a:bodyPr/>
          <a:lstStyle/>
          <a:p>
            <a:endParaRPr lang="en-US"/>
          </a:p>
        </p:txBody>
      </p:sp>
      <p:sp>
        <p:nvSpPr>
          <p:cNvPr id="38917" name="Line 10"/>
          <p:cNvSpPr>
            <a:spLocks noChangeShapeType="1"/>
          </p:cNvSpPr>
          <p:nvPr/>
        </p:nvSpPr>
        <p:spPr bwMode="auto">
          <a:xfrm>
            <a:off x="4800600" y="3352800"/>
            <a:ext cx="685800" cy="457200"/>
          </a:xfrm>
          <a:prstGeom prst="line">
            <a:avLst/>
          </a:prstGeom>
          <a:noFill/>
          <a:ln w="9525">
            <a:solidFill>
              <a:schemeClr val="tx1"/>
            </a:solidFill>
            <a:round/>
            <a:headEnd/>
            <a:tailEnd type="triangle" w="med" len="med"/>
          </a:ln>
        </p:spPr>
        <p:txBody>
          <a:bodyPr/>
          <a:lstStyle/>
          <a:p>
            <a:endParaRPr lang="en-US"/>
          </a:p>
        </p:txBody>
      </p:sp>
      <p:sp>
        <p:nvSpPr>
          <p:cNvPr id="38918" name="Text Box 12"/>
          <p:cNvSpPr txBox="1">
            <a:spLocks noChangeArrowheads="1"/>
          </p:cNvSpPr>
          <p:nvPr/>
        </p:nvSpPr>
        <p:spPr bwMode="auto">
          <a:xfrm>
            <a:off x="457200" y="4572000"/>
            <a:ext cx="8077200" cy="519113"/>
          </a:xfrm>
          <a:prstGeom prst="rect">
            <a:avLst/>
          </a:prstGeom>
          <a:noFill/>
          <a:ln w="9525">
            <a:noFill/>
            <a:miter lim="800000"/>
            <a:headEnd/>
            <a:tailEnd/>
          </a:ln>
        </p:spPr>
        <p:txBody>
          <a:bodyPr>
            <a:spAutoFit/>
          </a:bodyPr>
          <a:lstStyle/>
          <a:p>
            <a:pPr algn="ctr">
              <a:spcBef>
                <a:spcPct val="50000"/>
              </a:spcBef>
            </a:pPr>
            <a:r>
              <a:rPr lang="en-US" sz="2800" b="1"/>
              <a:t>Primary Outcome: Disease free survival</a:t>
            </a:r>
          </a:p>
        </p:txBody>
      </p:sp>
      <p:sp>
        <p:nvSpPr>
          <p:cNvPr id="38919" name="Slide Number Placeholder 6"/>
          <p:cNvSpPr>
            <a:spLocks noGrp="1"/>
          </p:cNvSpPr>
          <p:nvPr>
            <p:ph type="sldNum" sz="quarter" idx="12"/>
          </p:nvPr>
        </p:nvSpPr>
        <p:spPr>
          <a:noFill/>
        </p:spPr>
        <p:txBody>
          <a:bodyPr/>
          <a:lstStyle/>
          <a:p>
            <a:fld id="{B1EF78C5-05F4-4ACE-981C-3013F4C6C215}" type="slidenum">
              <a:rPr lang="en-US" smtClean="0"/>
              <a:pPr/>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pPr eaLnBrk="1" hangingPunct="1"/>
            <a:r>
              <a:rPr lang="en-US" smtClean="0"/>
              <a:t>Parallel groups-Quasi Expt</a:t>
            </a:r>
          </a:p>
        </p:txBody>
      </p:sp>
      <p:sp>
        <p:nvSpPr>
          <p:cNvPr id="39939" name="Text Box 5"/>
          <p:cNvSpPr txBox="1">
            <a:spLocks noChangeArrowheads="1"/>
          </p:cNvSpPr>
          <p:nvPr/>
        </p:nvSpPr>
        <p:spPr bwMode="auto">
          <a:xfrm>
            <a:off x="762000" y="1219200"/>
            <a:ext cx="7848600" cy="4108450"/>
          </a:xfrm>
          <a:prstGeom prst="rect">
            <a:avLst/>
          </a:prstGeom>
          <a:noFill/>
          <a:ln w="9525">
            <a:noFill/>
            <a:miter lim="800000"/>
            <a:headEnd/>
            <a:tailEnd/>
          </a:ln>
        </p:spPr>
        <p:txBody>
          <a:bodyPr>
            <a:spAutoFit/>
          </a:bodyPr>
          <a:lstStyle/>
          <a:p>
            <a:r>
              <a:rPr lang="en-US" sz="2400"/>
              <a:t>Example:  Those taking aspirin are compared to those not taking aspirin. Patients gets to decide if they take aspirin (self assigned). </a:t>
            </a:r>
            <a:r>
              <a:rPr lang="en-US" sz="2400">
                <a:solidFill>
                  <a:srgbClr val="FF0000"/>
                </a:solidFill>
              </a:rPr>
              <a:t>NOT</a:t>
            </a:r>
            <a:r>
              <a:rPr lang="en-US" sz="2400"/>
              <a:t> randomized but ascertained at the same calendar times (parallel in time).   </a:t>
            </a:r>
          </a:p>
          <a:p>
            <a:endParaRPr lang="en-US" sz="2400"/>
          </a:p>
          <a:p>
            <a:r>
              <a:rPr lang="en-US" sz="2400"/>
              <a:t>                                          Group A</a:t>
            </a:r>
          </a:p>
          <a:p>
            <a:endParaRPr lang="en-US" sz="2400"/>
          </a:p>
          <a:p>
            <a:r>
              <a:rPr lang="en-US" sz="2400"/>
              <a:t>Screen -&gt;Enroll                 </a:t>
            </a:r>
          </a:p>
          <a:p>
            <a:r>
              <a:rPr lang="en-US" sz="2400"/>
              <a:t>                                          Group B </a:t>
            </a:r>
          </a:p>
          <a:p>
            <a:endParaRPr lang="en-US" sz="2400"/>
          </a:p>
          <a:p>
            <a:r>
              <a:rPr lang="en-US" sz="2400"/>
              <a:t>Outcome: Time to first heart attack</a:t>
            </a:r>
          </a:p>
        </p:txBody>
      </p:sp>
      <p:sp>
        <p:nvSpPr>
          <p:cNvPr id="39940" name="Line 6"/>
          <p:cNvSpPr>
            <a:spLocks noChangeShapeType="1"/>
          </p:cNvSpPr>
          <p:nvPr/>
        </p:nvSpPr>
        <p:spPr bwMode="auto">
          <a:xfrm flipV="1">
            <a:off x="3200400" y="3429000"/>
            <a:ext cx="990600" cy="304800"/>
          </a:xfrm>
          <a:prstGeom prst="line">
            <a:avLst/>
          </a:prstGeom>
          <a:noFill/>
          <a:ln w="9525">
            <a:solidFill>
              <a:schemeClr val="tx1"/>
            </a:solidFill>
            <a:round/>
            <a:headEnd/>
            <a:tailEnd type="triangle" w="med" len="med"/>
          </a:ln>
        </p:spPr>
        <p:txBody>
          <a:bodyPr/>
          <a:lstStyle/>
          <a:p>
            <a:endParaRPr lang="en-US"/>
          </a:p>
        </p:txBody>
      </p:sp>
      <p:sp>
        <p:nvSpPr>
          <p:cNvPr id="39941" name="Line 7"/>
          <p:cNvSpPr>
            <a:spLocks noChangeShapeType="1"/>
          </p:cNvSpPr>
          <p:nvPr/>
        </p:nvSpPr>
        <p:spPr bwMode="auto">
          <a:xfrm>
            <a:off x="3124200" y="3962400"/>
            <a:ext cx="1066800" cy="304800"/>
          </a:xfrm>
          <a:prstGeom prst="line">
            <a:avLst/>
          </a:prstGeom>
          <a:noFill/>
          <a:ln w="9525">
            <a:solidFill>
              <a:schemeClr val="tx1"/>
            </a:solidFill>
            <a:round/>
            <a:headEnd/>
            <a:tailEnd type="triangle" w="med" len="med"/>
          </a:ln>
        </p:spPr>
        <p:txBody>
          <a:bodyPr/>
          <a:lstStyle/>
          <a:p>
            <a:endParaRPr lang="en-US"/>
          </a:p>
        </p:txBody>
      </p:sp>
      <p:sp>
        <p:nvSpPr>
          <p:cNvPr id="39942" name="Slide Number Placeholder 5"/>
          <p:cNvSpPr>
            <a:spLocks noGrp="1"/>
          </p:cNvSpPr>
          <p:nvPr>
            <p:ph type="sldNum" sz="quarter" idx="12"/>
          </p:nvPr>
        </p:nvSpPr>
        <p:spPr>
          <a:noFill/>
        </p:spPr>
        <p:txBody>
          <a:bodyPr/>
          <a:lstStyle/>
          <a:p>
            <a:fld id="{66172EDB-B9BA-4A1F-8F39-FEC4AEEDF213}" type="slidenum">
              <a:rPr lang="en-US" smtClean="0"/>
              <a:pPr/>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pPr eaLnBrk="1" hangingPunct="1"/>
            <a:r>
              <a:rPr lang="en-US" sz="4000" dirty="0" smtClean="0"/>
              <a:t>Before-after trial</a:t>
            </a:r>
            <a:br>
              <a:rPr lang="en-US" sz="4000" dirty="0" smtClean="0"/>
            </a:br>
            <a:r>
              <a:rPr lang="en-US" sz="4000" dirty="0" smtClean="0"/>
              <a:t> paired trial (“case series”)</a:t>
            </a:r>
          </a:p>
        </p:txBody>
      </p:sp>
      <p:sp>
        <p:nvSpPr>
          <p:cNvPr id="40963" name="Text Box 5"/>
          <p:cNvSpPr txBox="1">
            <a:spLocks noChangeArrowheads="1"/>
          </p:cNvSpPr>
          <p:nvPr/>
        </p:nvSpPr>
        <p:spPr bwMode="auto">
          <a:xfrm>
            <a:off x="914400" y="1676401"/>
            <a:ext cx="7543800" cy="4401205"/>
          </a:xfrm>
          <a:prstGeom prst="rect">
            <a:avLst/>
          </a:prstGeom>
          <a:noFill/>
          <a:ln w="9525">
            <a:noFill/>
            <a:miter lim="800000"/>
            <a:headEnd/>
            <a:tailEnd/>
          </a:ln>
        </p:spPr>
        <p:txBody>
          <a:bodyPr wrap="square">
            <a:spAutoFit/>
          </a:bodyPr>
          <a:lstStyle/>
          <a:p>
            <a:pPr>
              <a:spcBef>
                <a:spcPct val="50000"/>
              </a:spcBef>
            </a:pPr>
            <a:r>
              <a:rPr lang="en-US" sz="2800" dirty="0"/>
              <a:t>bacteria before -   mouthwash - bacteria after</a:t>
            </a:r>
          </a:p>
          <a:p>
            <a:pPr>
              <a:spcBef>
                <a:spcPct val="50000"/>
              </a:spcBef>
            </a:pPr>
            <a:r>
              <a:rPr lang="en-US" sz="2800" dirty="0"/>
              <a:t>Acne on left side – placebo treatment</a:t>
            </a:r>
          </a:p>
          <a:p>
            <a:pPr>
              <a:spcBef>
                <a:spcPct val="50000"/>
              </a:spcBef>
            </a:pPr>
            <a:r>
              <a:rPr lang="en-US" sz="2800" dirty="0"/>
              <a:t>Acne on right side – antibiotic treatment</a:t>
            </a:r>
          </a:p>
          <a:p>
            <a:pPr>
              <a:spcBef>
                <a:spcPct val="50000"/>
              </a:spcBef>
            </a:pPr>
            <a:r>
              <a:rPr lang="en-US" sz="2800" dirty="0"/>
              <a:t>In these studies, same person is measured twice (or many times – repeated measures)</a:t>
            </a:r>
          </a:p>
          <a:p>
            <a:pPr>
              <a:spcBef>
                <a:spcPct val="50000"/>
              </a:spcBef>
            </a:pPr>
            <a:r>
              <a:rPr lang="en-US" sz="2800" dirty="0"/>
              <a:t>There is </a:t>
            </a:r>
            <a:r>
              <a:rPr lang="en-US" sz="2800" u="sng" dirty="0">
                <a:solidFill>
                  <a:srgbClr val="FF0000"/>
                </a:solidFill>
              </a:rPr>
              <a:t>no</a:t>
            </a:r>
            <a:r>
              <a:rPr lang="en-US" sz="2800" dirty="0"/>
              <a:t> control group – Often </a:t>
            </a:r>
            <a:r>
              <a:rPr lang="en-US" sz="2800" b="1" dirty="0"/>
              <a:t>assume </a:t>
            </a:r>
            <a:r>
              <a:rPr lang="en-US" sz="2800" dirty="0"/>
              <a:t>the behavior of the outcome is known with no treatment. </a:t>
            </a:r>
          </a:p>
        </p:txBody>
      </p:sp>
      <p:sp>
        <p:nvSpPr>
          <p:cNvPr id="40964" name="Slide Number Placeholder 3"/>
          <p:cNvSpPr>
            <a:spLocks noGrp="1"/>
          </p:cNvSpPr>
          <p:nvPr>
            <p:ph type="sldNum" sz="quarter" idx="12"/>
          </p:nvPr>
        </p:nvSpPr>
        <p:spPr>
          <a:noFill/>
        </p:spPr>
        <p:txBody>
          <a:bodyPr/>
          <a:lstStyle/>
          <a:p>
            <a:fld id="{200EB17A-1C73-411D-A18D-6AA9A5B255C5}" type="slidenum">
              <a:rPr lang="en-US" smtClean="0"/>
              <a:pPr/>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457200" y="381000"/>
            <a:ext cx="7696200" cy="1066800"/>
          </a:xfrm>
        </p:spPr>
        <p:txBody>
          <a:bodyPr/>
          <a:lstStyle/>
          <a:p>
            <a:pPr algn="ctr" eaLnBrk="1" hangingPunct="1">
              <a:lnSpc>
                <a:spcPct val="80000"/>
              </a:lnSpc>
              <a:buFontTx/>
              <a:buNone/>
            </a:pPr>
            <a:r>
              <a:rPr lang="en-US" sz="2600" smtClean="0"/>
              <a:t>Example:     before-after trial</a:t>
            </a:r>
          </a:p>
          <a:p>
            <a:pPr algn="ctr" eaLnBrk="1" hangingPunct="1">
              <a:lnSpc>
                <a:spcPct val="80000"/>
              </a:lnSpc>
              <a:buFontTx/>
              <a:buNone/>
            </a:pPr>
            <a:r>
              <a:rPr lang="en-US" sz="2600" smtClean="0"/>
              <a:t>Nonconventional treatment for pain</a:t>
            </a:r>
          </a:p>
          <a:p>
            <a:pPr algn="ctr" eaLnBrk="1" hangingPunct="1">
              <a:lnSpc>
                <a:spcPct val="80000"/>
              </a:lnSpc>
              <a:buFontTx/>
              <a:buNone/>
            </a:pPr>
            <a:r>
              <a:rPr lang="en-US" sz="1400" smtClean="0"/>
              <a:t>(see Bausell)</a:t>
            </a:r>
          </a:p>
          <a:p>
            <a:pPr algn="ctr" eaLnBrk="1" hangingPunct="1">
              <a:lnSpc>
                <a:spcPct val="80000"/>
              </a:lnSpc>
              <a:buFontTx/>
              <a:buNone/>
            </a:pPr>
            <a:endParaRPr lang="en-US" sz="1400" smtClean="0"/>
          </a:p>
          <a:p>
            <a:pPr eaLnBrk="1" hangingPunct="1">
              <a:lnSpc>
                <a:spcPct val="80000"/>
              </a:lnSpc>
              <a:buFontTx/>
              <a:buNone/>
            </a:pPr>
            <a:endParaRPr lang="en-US" sz="2400" smtClean="0"/>
          </a:p>
        </p:txBody>
      </p:sp>
      <p:graphicFrame>
        <p:nvGraphicFramePr>
          <p:cNvPr id="3074" name="Object 4"/>
          <p:cNvGraphicFramePr>
            <a:graphicFrameLocks noGrp="1" noChangeAspect="1"/>
          </p:cNvGraphicFramePr>
          <p:nvPr>
            <p:ph sz="half" idx="2"/>
          </p:nvPr>
        </p:nvGraphicFramePr>
        <p:xfrm>
          <a:off x="838200" y="1600200"/>
          <a:ext cx="7010400" cy="4370388"/>
        </p:xfrm>
        <a:graphic>
          <a:graphicData uri="http://schemas.openxmlformats.org/presentationml/2006/ole">
            <mc:AlternateContent xmlns:mc="http://schemas.openxmlformats.org/markup-compatibility/2006">
              <mc:Choice xmlns:v="urn:schemas-microsoft-com:vml" Requires="v">
                <p:oleObj spid="_x0000_s3255" name="Chart" r:id="rId3" imgW="4648200" imgH="2190902" progId="Excel.Sheet.8">
                  <p:embed/>
                </p:oleObj>
              </mc:Choice>
              <mc:Fallback>
                <p:oleObj name="Chart" r:id="rId3" imgW="4648200" imgH="2190902"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010400" cy="437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Slide Number Placeholder 3"/>
          <p:cNvSpPr>
            <a:spLocks noGrp="1"/>
          </p:cNvSpPr>
          <p:nvPr>
            <p:ph type="sldNum" sz="quarter" idx="12"/>
          </p:nvPr>
        </p:nvSpPr>
        <p:spPr>
          <a:noFill/>
        </p:spPr>
        <p:txBody>
          <a:bodyPr/>
          <a:lstStyle/>
          <a:p>
            <a:fld id="{13D572C8-32C5-4AFA-88B6-C1FB4EFA8F1C}" type="slidenum">
              <a:rPr lang="en-US" smtClean="0"/>
              <a:pPr/>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eaLnBrk="1" hangingPunct="1"/>
            <a:r>
              <a:rPr lang="en-US" smtClean="0"/>
              <a:t>Crossover trial</a:t>
            </a:r>
          </a:p>
        </p:txBody>
      </p:sp>
      <p:sp>
        <p:nvSpPr>
          <p:cNvPr id="41987" name="Text Box 5"/>
          <p:cNvSpPr txBox="1">
            <a:spLocks noChangeArrowheads="1"/>
          </p:cNvSpPr>
          <p:nvPr/>
        </p:nvSpPr>
        <p:spPr bwMode="auto">
          <a:xfrm>
            <a:off x="838200" y="1574800"/>
            <a:ext cx="7658100" cy="1250950"/>
          </a:xfrm>
          <a:prstGeom prst="rect">
            <a:avLst/>
          </a:prstGeom>
          <a:noFill/>
          <a:ln w="9525">
            <a:noFill/>
            <a:miter lim="800000"/>
            <a:headEnd/>
            <a:tailEnd/>
          </a:ln>
        </p:spPr>
        <p:txBody>
          <a:bodyPr wrap="none">
            <a:spAutoFit/>
          </a:bodyPr>
          <a:lstStyle/>
          <a:p>
            <a:r>
              <a:rPr lang="en-US"/>
              <a:t>                                                  </a:t>
            </a:r>
            <a:r>
              <a:rPr lang="en-US" sz="2000">
                <a:solidFill>
                  <a:srgbClr val="FF0000"/>
                </a:solidFill>
              </a:rPr>
              <a:t>Treatment A</a:t>
            </a:r>
            <a:r>
              <a:rPr lang="en-US" sz="2000"/>
              <a:t> – washout - </a:t>
            </a:r>
            <a:r>
              <a:rPr lang="en-US" sz="2000">
                <a:solidFill>
                  <a:srgbClr val="0000FF"/>
                </a:solidFill>
              </a:rPr>
              <a:t>Treatment B</a:t>
            </a:r>
          </a:p>
          <a:p>
            <a:r>
              <a:rPr lang="en-US"/>
              <a:t>Screen-&gt; enroll &amp;randomize</a:t>
            </a:r>
          </a:p>
          <a:p>
            <a:endParaRPr lang="en-US"/>
          </a:p>
          <a:p>
            <a:r>
              <a:rPr lang="en-US"/>
              <a:t>                                                  </a:t>
            </a:r>
            <a:r>
              <a:rPr lang="en-US" sz="2000">
                <a:solidFill>
                  <a:srgbClr val="0000FF"/>
                </a:solidFill>
              </a:rPr>
              <a:t>Treatment B</a:t>
            </a:r>
            <a:r>
              <a:rPr lang="en-US" sz="2000"/>
              <a:t> – washout – </a:t>
            </a:r>
            <a:r>
              <a:rPr lang="en-US" sz="2000">
                <a:solidFill>
                  <a:srgbClr val="FF0000"/>
                </a:solidFill>
              </a:rPr>
              <a:t>Treatment A</a:t>
            </a:r>
          </a:p>
        </p:txBody>
      </p:sp>
      <p:sp>
        <p:nvSpPr>
          <p:cNvPr id="41988" name="Line 6"/>
          <p:cNvSpPr>
            <a:spLocks noChangeShapeType="1"/>
          </p:cNvSpPr>
          <p:nvPr/>
        </p:nvSpPr>
        <p:spPr bwMode="auto">
          <a:xfrm flipV="1">
            <a:off x="3810000" y="1828800"/>
            <a:ext cx="228600" cy="152400"/>
          </a:xfrm>
          <a:prstGeom prst="line">
            <a:avLst/>
          </a:prstGeom>
          <a:noFill/>
          <a:ln w="9525">
            <a:solidFill>
              <a:schemeClr val="tx1"/>
            </a:solidFill>
            <a:round/>
            <a:headEnd/>
            <a:tailEnd type="triangle" w="med" len="med"/>
          </a:ln>
        </p:spPr>
        <p:txBody>
          <a:bodyPr/>
          <a:lstStyle/>
          <a:p>
            <a:endParaRPr lang="en-US"/>
          </a:p>
        </p:txBody>
      </p:sp>
      <p:sp>
        <p:nvSpPr>
          <p:cNvPr id="41989" name="Line 7"/>
          <p:cNvSpPr>
            <a:spLocks noChangeShapeType="1"/>
          </p:cNvSpPr>
          <p:nvPr/>
        </p:nvSpPr>
        <p:spPr bwMode="auto">
          <a:xfrm>
            <a:off x="3810000" y="2209800"/>
            <a:ext cx="228600" cy="152400"/>
          </a:xfrm>
          <a:prstGeom prst="line">
            <a:avLst/>
          </a:prstGeom>
          <a:noFill/>
          <a:ln w="9525">
            <a:solidFill>
              <a:schemeClr val="tx1"/>
            </a:solidFill>
            <a:round/>
            <a:headEnd/>
            <a:tailEnd type="triangle" w="med" len="med"/>
          </a:ln>
        </p:spPr>
        <p:txBody>
          <a:bodyPr/>
          <a:lstStyle/>
          <a:p>
            <a:endParaRPr lang="en-US"/>
          </a:p>
        </p:txBody>
      </p:sp>
      <p:sp>
        <p:nvSpPr>
          <p:cNvPr id="41990" name="Text Box 8"/>
          <p:cNvSpPr txBox="1">
            <a:spLocks noChangeArrowheads="1"/>
          </p:cNvSpPr>
          <p:nvPr/>
        </p:nvSpPr>
        <p:spPr bwMode="auto">
          <a:xfrm>
            <a:off x="1981200" y="3581400"/>
            <a:ext cx="4800600" cy="762000"/>
          </a:xfrm>
          <a:prstGeom prst="rect">
            <a:avLst/>
          </a:prstGeom>
          <a:noFill/>
          <a:ln w="9525">
            <a:noFill/>
            <a:miter lim="800000"/>
            <a:headEnd/>
            <a:tailEnd/>
          </a:ln>
        </p:spPr>
        <p:txBody>
          <a:bodyPr>
            <a:spAutoFit/>
          </a:bodyPr>
          <a:lstStyle/>
          <a:p>
            <a:pPr algn="ctr">
              <a:spcBef>
                <a:spcPct val="50000"/>
              </a:spcBef>
            </a:pPr>
            <a:r>
              <a:rPr lang="en-US" sz="4400"/>
              <a:t>Historical controls</a:t>
            </a:r>
          </a:p>
        </p:txBody>
      </p:sp>
      <p:sp>
        <p:nvSpPr>
          <p:cNvPr id="41991" name="Text Box 9"/>
          <p:cNvSpPr txBox="1">
            <a:spLocks noChangeArrowheads="1"/>
          </p:cNvSpPr>
          <p:nvPr/>
        </p:nvSpPr>
        <p:spPr bwMode="auto">
          <a:xfrm>
            <a:off x="990600" y="4343400"/>
            <a:ext cx="7391400" cy="1187450"/>
          </a:xfrm>
          <a:prstGeom prst="rect">
            <a:avLst/>
          </a:prstGeom>
          <a:noFill/>
          <a:ln w="9525">
            <a:noFill/>
            <a:miter lim="800000"/>
            <a:headEnd/>
            <a:tailEnd/>
          </a:ln>
        </p:spPr>
        <p:txBody>
          <a:bodyPr>
            <a:spAutoFit/>
          </a:bodyPr>
          <a:lstStyle/>
          <a:p>
            <a:r>
              <a:rPr lang="en-US" sz="2400"/>
              <a:t>Example: Breast cancer survival in those before herceptin was introduced in 1997 Is compared to with survival in those given herceptin after 1997.  </a:t>
            </a:r>
          </a:p>
        </p:txBody>
      </p:sp>
      <p:sp>
        <p:nvSpPr>
          <p:cNvPr id="41992" name="Text Box 10"/>
          <p:cNvSpPr txBox="1">
            <a:spLocks noChangeArrowheads="1"/>
          </p:cNvSpPr>
          <p:nvPr/>
        </p:nvSpPr>
        <p:spPr bwMode="auto">
          <a:xfrm>
            <a:off x="1143000" y="3124200"/>
            <a:ext cx="6858000" cy="366713"/>
          </a:xfrm>
          <a:prstGeom prst="rect">
            <a:avLst/>
          </a:prstGeom>
          <a:noFill/>
          <a:ln w="9525">
            <a:noFill/>
            <a:miter lim="800000"/>
            <a:headEnd/>
            <a:tailEnd/>
          </a:ln>
        </p:spPr>
        <p:txBody>
          <a:bodyPr>
            <a:spAutoFit/>
          </a:bodyPr>
          <a:lstStyle/>
          <a:p>
            <a:pPr>
              <a:spcBef>
                <a:spcPct val="50000"/>
              </a:spcBef>
            </a:pPr>
            <a:r>
              <a:rPr lang="en-US"/>
              <a:t>***************************************************************************</a:t>
            </a:r>
          </a:p>
        </p:txBody>
      </p:sp>
      <p:sp>
        <p:nvSpPr>
          <p:cNvPr id="41993" name="Slide Number Placeholder 8"/>
          <p:cNvSpPr>
            <a:spLocks noGrp="1"/>
          </p:cNvSpPr>
          <p:nvPr>
            <p:ph type="sldNum" sz="quarter" idx="12"/>
          </p:nvPr>
        </p:nvSpPr>
        <p:spPr>
          <a:noFill/>
        </p:spPr>
        <p:txBody>
          <a:bodyPr/>
          <a:lstStyle/>
          <a:p>
            <a:fld id="{874962CD-3237-4356-AF04-E340F912A365}" type="slidenum">
              <a:rPr lang="en-US" smtClean="0"/>
              <a:pPr/>
              <a:t>46</a:t>
            </a:fld>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8"/>
          <p:cNvSpPr>
            <a:spLocks noGrp="1" noChangeArrowheads="1"/>
          </p:cNvSpPr>
          <p:nvPr>
            <p:ph type="title"/>
          </p:nvPr>
        </p:nvSpPr>
        <p:spPr>
          <a:xfrm>
            <a:off x="457200" y="274638"/>
            <a:ext cx="8229600" cy="715962"/>
          </a:xfrm>
        </p:spPr>
        <p:txBody>
          <a:bodyPr/>
          <a:lstStyle/>
          <a:p>
            <a:pPr eaLnBrk="1" hangingPunct="1"/>
            <a:r>
              <a:rPr lang="en-US" sz="4000" u="sng" dirty="0" smtClean="0"/>
              <a:t>Diagnostic validation assessment</a:t>
            </a:r>
          </a:p>
        </p:txBody>
      </p:sp>
      <p:sp>
        <p:nvSpPr>
          <p:cNvPr id="43011" name="Rectangle 9"/>
          <p:cNvSpPr>
            <a:spLocks noGrp="1" noChangeArrowheads="1"/>
          </p:cNvSpPr>
          <p:nvPr>
            <p:ph type="body" idx="1"/>
          </p:nvPr>
        </p:nvSpPr>
        <p:spPr>
          <a:xfrm>
            <a:off x="457200" y="1295400"/>
            <a:ext cx="8229600" cy="5059363"/>
          </a:xfrm>
        </p:spPr>
        <p:txBody>
          <a:bodyPr/>
          <a:lstStyle/>
          <a:p>
            <a:pPr eaLnBrk="1" hangingPunct="1">
              <a:buFontTx/>
              <a:buNone/>
            </a:pPr>
            <a:r>
              <a:rPr lang="en-US" dirty="0" smtClean="0"/>
              <a:t>One diagnostic test is compared to another or to a “gold standard”. </a:t>
            </a:r>
          </a:p>
          <a:p>
            <a:pPr eaLnBrk="1" hangingPunct="1">
              <a:buFontTx/>
              <a:buNone/>
            </a:pPr>
            <a:r>
              <a:rPr lang="en-US" dirty="0" smtClean="0"/>
              <a:t>Example:  Colposcopy is compared to pap smear for cervical cancer. </a:t>
            </a:r>
          </a:p>
          <a:p>
            <a:pPr eaLnBrk="1" hangingPunct="1">
              <a:buFontTx/>
              <a:buNone/>
            </a:pPr>
            <a:r>
              <a:rPr lang="en-US" dirty="0" smtClean="0"/>
              <a:t>Gold standard is </a:t>
            </a:r>
            <a:r>
              <a:rPr lang="en-US" u="sng" dirty="0" smtClean="0"/>
              <a:t>biopsy</a:t>
            </a:r>
            <a:r>
              <a:rPr lang="en-US" dirty="0" smtClean="0"/>
              <a:t>. Hard to do since all women must be biopsied in order to fairly estimate sensitivity, specificity and not just predictive values. </a:t>
            </a:r>
          </a:p>
        </p:txBody>
      </p:sp>
      <p:sp>
        <p:nvSpPr>
          <p:cNvPr id="43012" name="Slide Number Placeholder 3"/>
          <p:cNvSpPr>
            <a:spLocks noGrp="1"/>
          </p:cNvSpPr>
          <p:nvPr>
            <p:ph type="sldNum" sz="quarter" idx="12"/>
          </p:nvPr>
        </p:nvSpPr>
        <p:spPr>
          <a:noFill/>
        </p:spPr>
        <p:txBody>
          <a:bodyPr/>
          <a:lstStyle/>
          <a:p>
            <a:fld id="{223858F7-C127-4DD8-AC29-4F502301BD46}" type="slidenum">
              <a:rPr lang="en-US" smtClean="0"/>
              <a:pPr/>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45" name="Group 65"/>
          <p:cNvGraphicFramePr>
            <a:graphicFrameLocks noGrp="1"/>
          </p:cNvGraphicFramePr>
          <p:nvPr>
            <p:ph sz="quarter" idx="2"/>
          </p:nvPr>
        </p:nvGraphicFramePr>
        <p:xfrm>
          <a:off x="2362200" y="1447800"/>
          <a:ext cx="3886200" cy="2072640"/>
        </p:xfrm>
        <a:graphic>
          <a:graphicData uri="http://schemas.openxmlformats.org/drawingml/2006/table">
            <a:tbl>
              <a:tblPr/>
              <a:tblGrid>
                <a:gridCol w="1295400">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tblGrid>
              <a:tr h="414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No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Low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14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Med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High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graphicFrame>
        <p:nvGraphicFramePr>
          <p:cNvPr id="46146" name="Group 66"/>
          <p:cNvGraphicFramePr>
            <a:graphicFrameLocks noGrp="1"/>
          </p:cNvGraphicFramePr>
          <p:nvPr>
            <p:ph sz="quarter" idx="3"/>
          </p:nvPr>
        </p:nvGraphicFramePr>
        <p:xfrm>
          <a:off x="2362200" y="4267200"/>
          <a:ext cx="3810000" cy="2072640"/>
        </p:xfrm>
        <a:graphic>
          <a:graphicData uri="http://schemas.openxmlformats.org/drawingml/2006/table">
            <a:tbl>
              <a:tblPr/>
              <a:tblGrid>
                <a:gridCol w="1270000">
                  <a:extLst>
                    <a:ext uri="{9D8B030D-6E8A-4147-A177-3AD203B41FA5}">
                      <a16:colId xmlns:a16="http://schemas.microsoft.com/office/drawing/2014/main" xmlns="" val="20000"/>
                    </a:ext>
                  </a:extLst>
                </a:gridCol>
                <a:gridCol w="1270000">
                  <a:extLst>
                    <a:ext uri="{9D8B030D-6E8A-4147-A177-3AD203B41FA5}">
                      <a16:colId xmlns:a16="http://schemas.microsoft.com/office/drawing/2014/main" xmlns="" val="20001"/>
                    </a:ext>
                  </a:extLst>
                </a:gridCol>
                <a:gridCol w="1270000">
                  <a:extLst>
                    <a:ext uri="{9D8B030D-6E8A-4147-A177-3AD203B41FA5}">
                      <a16:colId xmlns:a16="http://schemas.microsoft.com/office/drawing/2014/main" xmlns="" val="20002"/>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No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Low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Med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High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44078" name="Rectangle 62"/>
          <p:cNvSpPr>
            <a:spLocks noGrp="1" noChangeArrowheads="1"/>
          </p:cNvSpPr>
          <p:nvPr>
            <p:ph type="body" sz="half" idx="1"/>
          </p:nvPr>
        </p:nvSpPr>
        <p:spPr>
          <a:xfrm>
            <a:off x="762000" y="152400"/>
            <a:ext cx="7543800" cy="457200"/>
          </a:xfrm>
        </p:spPr>
        <p:txBody>
          <a:bodyPr/>
          <a:lstStyle/>
          <a:p>
            <a:pPr algn="ctr" eaLnBrk="1" hangingPunct="1">
              <a:buFontTx/>
              <a:buNone/>
            </a:pPr>
            <a:r>
              <a:rPr lang="en-US" sz="2800" b="1" smtClean="0"/>
              <a:t>Factorial experimental design</a:t>
            </a:r>
          </a:p>
          <a:p>
            <a:pPr algn="ctr" eaLnBrk="1" hangingPunct="1">
              <a:buFontTx/>
              <a:buNone/>
            </a:pPr>
            <a:r>
              <a:rPr lang="en-US" sz="2000" b="1" smtClean="0"/>
              <a:t>Evaluate several factors at same time</a:t>
            </a:r>
          </a:p>
        </p:txBody>
      </p:sp>
      <p:sp>
        <p:nvSpPr>
          <p:cNvPr id="44079" name="Text Box 63"/>
          <p:cNvSpPr txBox="1">
            <a:spLocks noChangeArrowheads="1"/>
          </p:cNvSpPr>
          <p:nvPr/>
        </p:nvSpPr>
        <p:spPr bwMode="auto">
          <a:xfrm>
            <a:off x="3581400" y="990600"/>
            <a:ext cx="1524000" cy="457200"/>
          </a:xfrm>
          <a:prstGeom prst="rect">
            <a:avLst/>
          </a:prstGeom>
          <a:noFill/>
          <a:ln w="9525">
            <a:noFill/>
            <a:miter lim="800000"/>
            <a:headEnd/>
            <a:tailEnd/>
          </a:ln>
        </p:spPr>
        <p:txBody>
          <a:bodyPr>
            <a:spAutoFit/>
          </a:bodyPr>
          <a:lstStyle/>
          <a:p>
            <a:pPr algn="ctr">
              <a:spcBef>
                <a:spcPct val="50000"/>
              </a:spcBef>
            </a:pPr>
            <a:r>
              <a:rPr lang="en-US" sz="2400" b="1"/>
              <a:t>No C</a:t>
            </a:r>
          </a:p>
        </p:txBody>
      </p:sp>
      <p:sp>
        <p:nvSpPr>
          <p:cNvPr id="44080" name="Text Box 64"/>
          <p:cNvSpPr txBox="1">
            <a:spLocks noChangeArrowheads="1"/>
          </p:cNvSpPr>
          <p:nvPr/>
        </p:nvSpPr>
        <p:spPr bwMode="auto">
          <a:xfrm>
            <a:off x="4038600" y="3810000"/>
            <a:ext cx="838200" cy="457200"/>
          </a:xfrm>
          <a:prstGeom prst="rect">
            <a:avLst/>
          </a:prstGeom>
          <a:noFill/>
          <a:ln w="9525">
            <a:noFill/>
            <a:miter lim="800000"/>
            <a:headEnd/>
            <a:tailEnd/>
          </a:ln>
        </p:spPr>
        <p:txBody>
          <a:bodyPr>
            <a:spAutoFit/>
          </a:bodyPr>
          <a:lstStyle/>
          <a:p>
            <a:pPr algn="ctr">
              <a:spcBef>
                <a:spcPct val="50000"/>
              </a:spcBef>
            </a:pPr>
            <a:r>
              <a:rPr lang="en-US" sz="2400" b="1"/>
              <a:t>C</a:t>
            </a:r>
          </a:p>
        </p:txBody>
      </p:sp>
      <p:sp>
        <p:nvSpPr>
          <p:cNvPr id="44081" name="Slide Number Placeholder 6"/>
          <p:cNvSpPr>
            <a:spLocks noGrp="1"/>
          </p:cNvSpPr>
          <p:nvPr>
            <p:ph type="sldNum" sz="quarter" idx="12"/>
          </p:nvPr>
        </p:nvSpPr>
        <p:spPr>
          <a:noFill/>
        </p:spPr>
        <p:txBody>
          <a:bodyPr/>
          <a:lstStyle/>
          <a:p>
            <a:fld id="{3003BAC0-A848-4CCF-9CEB-C5299DA97CA1}" type="slidenum">
              <a:rPr lang="en-US" smtClean="0"/>
              <a:pPr/>
              <a:t>48</a:t>
            </a:fld>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762000"/>
          </a:xfrm>
        </p:spPr>
        <p:txBody>
          <a:bodyPr/>
          <a:lstStyle/>
          <a:p>
            <a:pPr eaLnBrk="1" hangingPunct="1"/>
            <a:r>
              <a:rPr lang="en-US" u="sng" dirty="0" smtClean="0"/>
              <a:t>Additivity vs interactions</a:t>
            </a:r>
          </a:p>
        </p:txBody>
      </p:sp>
      <p:sp>
        <p:nvSpPr>
          <p:cNvPr id="25603" name="Rectangle 3"/>
          <p:cNvSpPr>
            <a:spLocks noGrp="1" noChangeArrowheads="1"/>
          </p:cNvSpPr>
          <p:nvPr>
            <p:ph type="body" idx="1"/>
          </p:nvPr>
        </p:nvSpPr>
        <p:spPr>
          <a:xfrm>
            <a:off x="228600" y="914400"/>
            <a:ext cx="8763000" cy="5257800"/>
          </a:xfrm>
        </p:spPr>
        <p:txBody>
          <a:bodyPr/>
          <a:lstStyle/>
          <a:p>
            <a:pPr eaLnBrk="1" hangingPunct="1">
              <a:buFontTx/>
              <a:buNone/>
            </a:pPr>
            <a:r>
              <a:rPr lang="en-US" dirty="0" smtClean="0"/>
              <a:t>Factorial designs allow </a:t>
            </a:r>
            <a:r>
              <a:rPr lang="en-US" smtClean="0"/>
              <a:t>assesement</a:t>
            </a:r>
            <a:r>
              <a:rPr lang="en-US" dirty="0" smtClean="0"/>
              <a:t> of additivity</a:t>
            </a:r>
          </a:p>
          <a:p>
            <a:pPr eaLnBrk="1" hangingPunct="1">
              <a:buFontTx/>
              <a:buNone/>
            </a:pPr>
            <a:r>
              <a:rPr lang="en-US" dirty="0" smtClean="0"/>
              <a:t>Example: If factor A increases the outcome by “5” units without B, and factor B increases the outcome by “3” units without A, A and B are said to be additive if their combination (A+B) increases the outcome by 5+3 = 8 units. </a:t>
            </a:r>
          </a:p>
          <a:p>
            <a:pPr eaLnBrk="1" hangingPunct="1">
              <a:buFontTx/>
              <a:buNone/>
            </a:pPr>
            <a:r>
              <a:rPr lang="en-US" dirty="0" smtClean="0"/>
              <a:t>If the increase due to A+B is MORE than 8 units (more than their sum) the effect is called </a:t>
            </a:r>
            <a:r>
              <a:rPr lang="en-US" dirty="0" smtClean="0">
                <a:solidFill>
                  <a:srgbClr val="FF0000"/>
                </a:solidFill>
              </a:rPr>
              <a:t>synergistic.</a:t>
            </a:r>
            <a:r>
              <a:rPr lang="en-US" dirty="0" smtClean="0"/>
              <a:t>  If the effect is less than 8 units (less than their sum) it is </a:t>
            </a:r>
            <a:r>
              <a:rPr lang="en-US" dirty="0" smtClean="0">
                <a:solidFill>
                  <a:srgbClr val="FF0000"/>
                </a:solidFill>
              </a:rPr>
              <a:t>antagonistic. </a:t>
            </a:r>
          </a:p>
        </p:txBody>
      </p:sp>
      <p:sp>
        <p:nvSpPr>
          <p:cNvPr id="25604" name="Slide Number Placeholder 3"/>
          <p:cNvSpPr>
            <a:spLocks noGrp="1"/>
          </p:cNvSpPr>
          <p:nvPr>
            <p:ph type="sldNum" sz="quarter" idx="12"/>
          </p:nvPr>
        </p:nvSpPr>
        <p:spPr>
          <a:noFill/>
        </p:spPr>
        <p:txBody>
          <a:bodyPr/>
          <a:lstStyle/>
          <a:p>
            <a:fld id="{22179A17-17D1-4B46-B532-FEEB1B97F6F1}" type="slidenum">
              <a:rPr lang="en-US" smtClean="0"/>
              <a:pPr/>
              <a:t>49</a:t>
            </a:fld>
            <a:endParaRPr lang="en-US" smtClean="0"/>
          </a:p>
        </p:txBody>
      </p:sp>
    </p:spTree>
    <p:extLst>
      <p:ext uri="{BB962C8B-B14F-4D97-AF65-F5344CB8AC3E}">
        <p14:creationId xmlns:p14="http://schemas.microsoft.com/office/powerpoint/2010/main" val="2279131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57200" y="152400"/>
            <a:ext cx="8534400" cy="6324600"/>
          </a:xfrm>
        </p:spPr>
        <p:txBody>
          <a:bodyPr/>
          <a:lstStyle/>
          <a:p>
            <a:pPr algn="ctr" eaLnBrk="1" hangingPunct="1">
              <a:lnSpc>
                <a:spcPct val="80000"/>
              </a:lnSpc>
              <a:buFontTx/>
              <a:buNone/>
            </a:pPr>
            <a:r>
              <a:rPr lang="en-US" sz="3000" b="1" u="sng" dirty="0" smtClean="0"/>
              <a:t>Outline </a:t>
            </a:r>
          </a:p>
          <a:p>
            <a:pPr eaLnBrk="1" hangingPunct="1">
              <a:lnSpc>
                <a:spcPct val="80000"/>
              </a:lnSpc>
              <a:buFontTx/>
              <a:buNone/>
            </a:pPr>
            <a:endParaRPr lang="en-US" sz="2400" b="1" dirty="0"/>
          </a:p>
          <a:p>
            <a:pPr eaLnBrk="1" hangingPunct="1">
              <a:lnSpc>
                <a:spcPct val="80000"/>
              </a:lnSpc>
              <a:buFontTx/>
              <a:buNone/>
            </a:pPr>
            <a:r>
              <a:rPr lang="en-US" sz="2400" b="1" dirty="0" smtClean="0"/>
              <a:t> 1– Study Design issues: Confounding, Bias, Study Design classification</a:t>
            </a:r>
          </a:p>
          <a:p>
            <a:pPr eaLnBrk="1" hangingPunct="1">
              <a:lnSpc>
                <a:spcPct val="80000"/>
              </a:lnSpc>
              <a:buFontTx/>
              <a:buNone/>
            </a:pPr>
            <a:endParaRPr lang="en-US" sz="2400" b="1" dirty="0"/>
          </a:p>
          <a:p>
            <a:pPr eaLnBrk="1" hangingPunct="1">
              <a:lnSpc>
                <a:spcPct val="80000"/>
              </a:lnSpc>
              <a:buFontTx/>
              <a:buNone/>
            </a:pPr>
            <a:r>
              <a:rPr lang="en-US" sz="2400" b="1" dirty="0" smtClean="0"/>
              <a:t>2- Descriptive statistics for continuous data, survival data and binary data &amp; ROC</a:t>
            </a:r>
          </a:p>
          <a:p>
            <a:pPr eaLnBrk="1" hangingPunct="1">
              <a:lnSpc>
                <a:spcPct val="80000"/>
              </a:lnSpc>
              <a:buFontTx/>
              <a:buNone/>
            </a:pPr>
            <a:endParaRPr lang="en-US" sz="2400" b="1" dirty="0"/>
          </a:p>
          <a:p>
            <a:pPr eaLnBrk="1" hangingPunct="1">
              <a:lnSpc>
                <a:spcPct val="80000"/>
              </a:lnSpc>
              <a:buFontTx/>
              <a:buNone/>
            </a:pPr>
            <a:r>
              <a:rPr lang="en-US" sz="2400" b="1" dirty="0" smtClean="0"/>
              <a:t> 3-confidence intervals, hypothesis testing, power, multiple testing</a:t>
            </a:r>
          </a:p>
          <a:p>
            <a:pPr eaLnBrk="1" hangingPunct="1">
              <a:lnSpc>
                <a:spcPct val="80000"/>
              </a:lnSpc>
              <a:buFontTx/>
              <a:buNone/>
            </a:pPr>
            <a:endParaRPr lang="en-US" sz="2400" b="1" dirty="0" smtClean="0"/>
          </a:p>
          <a:p>
            <a:pPr eaLnBrk="1" hangingPunct="1">
              <a:lnSpc>
                <a:spcPct val="80000"/>
              </a:lnSpc>
              <a:buFontTx/>
              <a:buNone/>
            </a:pPr>
            <a:r>
              <a:rPr lang="en-US" sz="2400" b="1" dirty="0"/>
              <a:t> </a:t>
            </a:r>
            <a:r>
              <a:rPr lang="en-US" sz="2400" b="1" dirty="0" smtClean="0"/>
              <a:t>4 (time permitting)- ANOVA, correlation and regression</a:t>
            </a:r>
          </a:p>
          <a:p>
            <a:pPr eaLnBrk="1" hangingPunct="1">
              <a:lnSpc>
                <a:spcPct val="80000"/>
              </a:lnSpc>
              <a:buFontTx/>
              <a:buNone/>
            </a:pPr>
            <a:endParaRPr lang="en-US" sz="2400" b="1" dirty="0"/>
          </a:p>
          <a:p>
            <a:pPr eaLnBrk="1" hangingPunct="1">
              <a:lnSpc>
                <a:spcPct val="80000"/>
              </a:lnSpc>
              <a:buFontTx/>
              <a:buNone/>
            </a:pPr>
            <a:r>
              <a:rPr lang="en-US" sz="2400" b="1" dirty="0" smtClean="0"/>
              <a:t> 5 – discussion of paper </a:t>
            </a:r>
          </a:p>
        </p:txBody>
      </p:sp>
      <p:sp>
        <p:nvSpPr>
          <p:cNvPr id="9219" name="Slide Number Placeholder 2"/>
          <p:cNvSpPr>
            <a:spLocks noGrp="1"/>
          </p:cNvSpPr>
          <p:nvPr>
            <p:ph type="sldNum" sz="quarter" idx="12"/>
          </p:nvPr>
        </p:nvSpPr>
        <p:spPr>
          <a:noFill/>
        </p:spPr>
        <p:txBody>
          <a:bodyPr/>
          <a:lstStyle/>
          <a:p>
            <a:fld id="{CC612A9F-ADB7-446F-BF82-77C0AEC04A01}" type="slidenum">
              <a:rPr lang="en-US" smtClean="0"/>
              <a:pPr/>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457200" y="304800"/>
            <a:ext cx="8229600" cy="5821363"/>
          </a:xfrm>
        </p:spPr>
        <p:txBody>
          <a:bodyPr/>
          <a:lstStyle/>
          <a:p>
            <a:pPr algn="ctr">
              <a:spcBef>
                <a:spcPct val="0"/>
              </a:spcBef>
              <a:buFontTx/>
              <a:buNone/>
            </a:pPr>
            <a:r>
              <a:rPr lang="en-US" sz="3000" b="1" smtClean="0"/>
              <a:t>Survival at 3 years in MI patients on standard treatment plus anti arrhythmic and/or NSAID</a:t>
            </a:r>
          </a:p>
          <a:p>
            <a:pPr algn="ctr">
              <a:spcBef>
                <a:spcPct val="0"/>
              </a:spcBef>
              <a:buFontTx/>
              <a:buNone/>
            </a:pPr>
            <a:endParaRPr lang="en-US" sz="2800" b="1" smtClean="0"/>
          </a:p>
          <a:p>
            <a:pPr algn="ctr">
              <a:spcBef>
                <a:spcPct val="0"/>
              </a:spcBef>
              <a:buFontTx/>
              <a:buNone/>
            </a:pPr>
            <a:endParaRPr lang="en-US" b="1" smtClean="0"/>
          </a:p>
          <a:p>
            <a:pPr algn="ctr">
              <a:spcBef>
                <a:spcPct val="0"/>
              </a:spcBef>
              <a:buFontTx/>
              <a:buNone/>
            </a:pPr>
            <a:endParaRPr lang="en-US" b="1" smtClean="0"/>
          </a:p>
          <a:p>
            <a:pPr algn="ctr">
              <a:spcBef>
                <a:spcPct val="0"/>
              </a:spcBef>
              <a:buFontTx/>
              <a:buNone/>
            </a:pPr>
            <a:endParaRPr lang="en-US" b="1" smtClean="0"/>
          </a:p>
          <a:p>
            <a:pPr algn="ctr">
              <a:spcBef>
                <a:spcPct val="0"/>
              </a:spcBef>
              <a:buFontTx/>
              <a:buNone/>
            </a:pPr>
            <a:endParaRPr lang="en-US" b="1" smtClean="0"/>
          </a:p>
          <a:p>
            <a:pPr algn="ctr">
              <a:spcBef>
                <a:spcPct val="0"/>
              </a:spcBef>
              <a:buFontTx/>
              <a:buNone/>
            </a:pPr>
            <a:r>
              <a:rPr lang="en-US" smtClean="0"/>
              <a:t>.</a:t>
            </a:r>
          </a:p>
          <a:p>
            <a:pPr algn="ctr">
              <a:spcBef>
                <a:spcPct val="0"/>
              </a:spcBef>
              <a:buFontTx/>
              <a:buNone/>
            </a:pPr>
            <a:endParaRPr lang="en-US" smtClean="0"/>
          </a:p>
          <a:p>
            <a:pPr eaLnBrk="1" hangingPunct="1">
              <a:buFontTx/>
              <a:buNone/>
            </a:pPr>
            <a:endParaRPr lang="en-US" smtClean="0"/>
          </a:p>
        </p:txBody>
      </p:sp>
      <p:graphicFrame>
        <p:nvGraphicFramePr>
          <p:cNvPr id="49229" name="Group 77"/>
          <p:cNvGraphicFramePr>
            <a:graphicFrameLocks noGrp="1"/>
          </p:cNvGraphicFramePr>
          <p:nvPr/>
        </p:nvGraphicFramePr>
        <p:xfrm>
          <a:off x="1066800" y="1905000"/>
          <a:ext cx="7239000" cy="1841501"/>
        </p:xfrm>
        <a:graphic>
          <a:graphicData uri="http://schemas.openxmlformats.org/drawingml/2006/table">
            <a:tbl>
              <a:tblPr/>
              <a:tblGrid>
                <a:gridCol w="2819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362200">
                  <a:extLst>
                    <a:ext uri="{9D8B030D-6E8A-4147-A177-3AD203B41FA5}">
                      <a16:colId xmlns:a16="http://schemas.microsoft.com/office/drawing/2014/main" xmlns="" val="20002"/>
                    </a:ext>
                  </a:extLst>
                </a:gridCol>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smtClean="0">
                          <a:ln>
                            <a:noFill/>
                          </a:ln>
                          <a:solidFill>
                            <a:schemeClr val="tx1"/>
                          </a:solidFill>
                          <a:effectLst/>
                          <a:latin typeface="Times New Roman" pitchFamily="18" charset="0"/>
                          <a:cs typeface="Times New Roman" pitchFamily="18" charset="0"/>
                        </a:rPr>
                        <a:t>treatment</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low dose NSAID</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high dose NSAID</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95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no anti arrhythmic tx</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Times New Roman" pitchFamily="18" charset="0"/>
                        </a:rPr>
                        <a:t>80%</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88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anti arrhythmic tx</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Times New Roman" pitchFamily="18" charset="0"/>
                        </a:rPr>
                        <a:t>70%</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0000"/>
                          </a:solidFill>
                          <a:effectLst/>
                          <a:latin typeface="Times New Roman" pitchFamily="18" charset="0"/>
                          <a:cs typeface="Times New Roman" pitchFamily="18" charset="0"/>
                        </a:rPr>
                        <a:t>??</a:t>
                      </a:r>
                      <a:endParaRPr kumimoji="0" lang="en-US" sz="3200" b="0" i="0" u="none" strike="noStrike" cap="none" normalizeH="0" baseline="0" smtClean="0">
                        <a:ln>
                          <a:noFill/>
                        </a:ln>
                        <a:solidFill>
                          <a:srgbClr val="FF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45077" name="Slide Number Placeholder 3"/>
          <p:cNvSpPr>
            <a:spLocks noGrp="1"/>
          </p:cNvSpPr>
          <p:nvPr>
            <p:ph type="sldNum" sz="quarter" idx="12"/>
          </p:nvPr>
        </p:nvSpPr>
        <p:spPr>
          <a:noFill/>
        </p:spPr>
        <p:txBody>
          <a:bodyPr/>
          <a:lstStyle/>
          <a:p>
            <a:fld id="{BB3FFFD5-FB67-4B40-9F34-D59962CC1B6D}" type="slidenum">
              <a:rPr lang="en-US" smtClean="0"/>
              <a:pPr/>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457200" y="304800"/>
            <a:ext cx="8229600" cy="5821363"/>
          </a:xfrm>
        </p:spPr>
        <p:txBody>
          <a:bodyPr/>
          <a:lstStyle/>
          <a:p>
            <a:pPr algn="ctr">
              <a:spcBef>
                <a:spcPct val="0"/>
              </a:spcBef>
              <a:buFontTx/>
              <a:buNone/>
            </a:pPr>
            <a:r>
              <a:rPr lang="en-US" sz="3000" b="1" smtClean="0"/>
              <a:t>Survival at 3 years in MI patients on standard treatment plus anti arrhythmic and/or NSAID</a:t>
            </a:r>
          </a:p>
          <a:p>
            <a:pPr algn="ctr">
              <a:spcBef>
                <a:spcPct val="0"/>
              </a:spcBef>
              <a:buFontTx/>
              <a:buNone/>
            </a:pPr>
            <a:endParaRPr lang="en-US" sz="2800" b="1" smtClean="0"/>
          </a:p>
          <a:p>
            <a:pPr algn="ctr">
              <a:spcBef>
                <a:spcPct val="0"/>
              </a:spcBef>
              <a:buFontTx/>
              <a:buNone/>
            </a:pPr>
            <a:endParaRPr lang="en-US" b="1" smtClean="0"/>
          </a:p>
          <a:p>
            <a:pPr algn="ctr">
              <a:spcBef>
                <a:spcPct val="0"/>
              </a:spcBef>
              <a:buFontTx/>
              <a:buNone/>
            </a:pPr>
            <a:endParaRPr lang="en-US" b="1" smtClean="0"/>
          </a:p>
          <a:p>
            <a:pPr algn="ctr">
              <a:spcBef>
                <a:spcPct val="0"/>
              </a:spcBef>
              <a:buFontTx/>
              <a:buNone/>
            </a:pPr>
            <a:endParaRPr lang="en-US" b="1" smtClean="0"/>
          </a:p>
          <a:p>
            <a:pPr algn="ctr">
              <a:spcBef>
                <a:spcPct val="0"/>
              </a:spcBef>
              <a:buFontTx/>
              <a:buNone/>
            </a:pPr>
            <a:endParaRPr lang="en-US" b="1" smtClean="0"/>
          </a:p>
          <a:p>
            <a:pPr algn="ctr">
              <a:spcBef>
                <a:spcPct val="0"/>
              </a:spcBef>
              <a:buFontTx/>
              <a:buNone/>
            </a:pPr>
            <a:r>
              <a:rPr lang="en-US" smtClean="0"/>
              <a:t>Factorial design can identify </a:t>
            </a:r>
            <a:r>
              <a:rPr lang="en-US" u="sng" smtClean="0"/>
              <a:t>interactions.</a:t>
            </a:r>
          </a:p>
          <a:p>
            <a:pPr algn="ctr">
              <a:spcBef>
                <a:spcPct val="0"/>
              </a:spcBef>
              <a:buFontTx/>
              <a:buNone/>
            </a:pPr>
            <a:r>
              <a:rPr lang="en-US" smtClean="0"/>
              <a:t>Not discovered if only one factor varied and the others held constant.</a:t>
            </a:r>
          </a:p>
          <a:p>
            <a:pPr algn="ctr">
              <a:spcBef>
                <a:spcPct val="0"/>
              </a:spcBef>
              <a:buFontTx/>
              <a:buNone/>
            </a:pPr>
            <a:endParaRPr lang="en-US" smtClean="0"/>
          </a:p>
          <a:p>
            <a:pPr eaLnBrk="1" hangingPunct="1">
              <a:buFontTx/>
              <a:buNone/>
            </a:pPr>
            <a:endParaRPr lang="en-US" smtClean="0"/>
          </a:p>
        </p:txBody>
      </p:sp>
      <p:graphicFrame>
        <p:nvGraphicFramePr>
          <p:cNvPr id="107523" name="Group 3"/>
          <p:cNvGraphicFramePr>
            <a:graphicFrameLocks noGrp="1"/>
          </p:cNvGraphicFramePr>
          <p:nvPr/>
        </p:nvGraphicFramePr>
        <p:xfrm>
          <a:off x="1066800" y="1905000"/>
          <a:ext cx="7239000" cy="1841501"/>
        </p:xfrm>
        <a:graphic>
          <a:graphicData uri="http://schemas.openxmlformats.org/drawingml/2006/table">
            <a:tbl>
              <a:tblPr/>
              <a:tblGrid>
                <a:gridCol w="2819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362200">
                  <a:extLst>
                    <a:ext uri="{9D8B030D-6E8A-4147-A177-3AD203B41FA5}">
                      <a16:colId xmlns:a16="http://schemas.microsoft.com/office/drawing/2014/main" xmlns="" val="20002"/>
                    </a:ext>
                  </a:extLst>
                </a:gridCol>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smtClean="0">
                          <a:ln>
                            <a:noFill/>
                          </a:ln>
                          <a:solidFill>
                            <a:schemeClr val="tx1"/>
                          </a:solidFill>
                          <a:effectLst/>
                          <a:latin typeface="Times New Roman" pitchFamily="18" charset="0"/>
                          <a:cs typeface="Times New Roman" pitchFamily="18" charset="0"/>
                        </a:rPr>
                        <a:t>treatment</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low dose NSAID</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high dose NSAID</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95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no anti arrhythmic tx</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Times New Roman" pitchFamily="18" charset="0"/>
                        </a:rPr>
                        <a:t>80%</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88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anti arrhythmic tx</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Times New Roman" pitchFamily="18" charset="0"/>
                        </a:rPr>
                        <a:t>70%</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0000"/>
                          </a:solidFill>
                          <a:effectLst/>
                          <a:latin typeface="Times New Roman" pitchFamily="18" charset="0"/>
                          <a:cs typeface="Times New Roman" pitchFamily="18" charset="0"/>
                        </a:rPr>
                        <a:t>65%</a:t>
                      </a:r>
                      <a:endParaRPr kumimoji="0" lang="en-US" sz="3200" b="0" i="0" u="none" strike="noStrike" cap="none" normalizeH="0" baseline="0" smtClean="0">
                        <a:ln>
                          <a:noFill/>
                        </a:ln>
                        <a:solidFill>
                          <a:srgbClr val="FF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46101" name="Slide Number Placeholder 3"/>
          <p:cNvSpPr>
            <a:spLocks noGrp="1"/>
          </p:cNvSpPr>
          <p:nvPr>
            <p:ph type="sldNum" sz="quarter" idx="12"/>
          </p:nvPr>
        </p:nvSpPr>
        <p:spPr>
          <a:noFill/>
        </p:spPr>
        <p:txBody>
          <a:bodyPr/>
          <a:lstStyle/>
          <a:p>
            <a:fld id="{CC3996CB-33B7-435D-955C-CA6123E12BCC}" type="slidenum">
              <a:rPr lang="en-US" smtClean="0"/>
              <a:pPr/>
              <a:t>51</a:t>
            </a:fld>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r>
              <a:rPr lang="en-US" dirty="0" smtClean="0"/>
              <a:t>Interaction example-</a:t>
            </a:r>
            <a:br>
              <a:rPr lang="en-US" dirty="0" smtClean="0"/>
            </a:br>
            <a:r>
              <a:rPr lang="en-US" dirty="0" smtClean="0"/>
              <a:t>tumor volume</a:t>
            </a:r>
            <a:endParaRPr lang="en-US"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52</a:t>
            </a:fld>
            <a:endParaRPr lang="en-US"/>
          </a:p>
        </p:txBody>
      </p:sp>
      <p:graphicFrame>
        <p:nvGraphicFramePr>
          <p:cNvPr id="7" name="Chart 6"/>
          <p:cNvGraphicFramePr>
            <a:graphicFrameLocks/>
          </p:cNvGraphicFramePr>
          <p:nvPr>
            <p:extLst>
              <p:ext uri="{D42A27DB-BD31-4B8C-83A1-F6EECF244321}">
                <p14:modId xmlns:p14="http://schemas.microsoft.com/office/powerpoint/2010/main" val="1717240903"/>
              </p:ext>
            </p:extLst>
          </p:nvPr>
        </p:nvGraphicFramePr>
        <p:xfrm>
          <a:off x="1143000" y="1676400"/>
          <a:ext cx="69342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08747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715962"/>
          </a:xfrm>
        </p:spPr>
        <p:txBody>
          <a:bodyPr/>
          <a:lstStyle/>
          <a:p>
            <a:r>
              <a:rPr lang="en-US" sz="4000" smtClean="0"/>
              <a:t> Repeated measure design</a:t>
            </a:r>
          </a:p>
        </p:txBody>
      </p:sp>
      <p:graphicFrame>
        <p:nvGraphicFramePr>
          <p:cNvPr id="47133" name="Group 29"/>
          <p:cNvGraphicFramePr>
            <a:graphicFrameLocks noGrp="1"/>
          </p:cNvGraphicFramePr>
          <p:nvPr>
            <p:ph idx="1"/>
          </p:nvPr>
        </p:nvGraphicFramePr>
        <p:xfrm>
          <a:off x="1219200" y="2667000"/>
          <a:ext cx="6629400" cy="2832037"/>
        </p:xfrm>
        <a:graphic>
          <a:graphicData uri="http://schemas.openxmlformats.org/drawingml/2006/table">
            <a:tbl>
              <a:tblPr/>
              <a:tblGrid>
                <a:gridCol w="2289175">
                  <a:extLst>
                    <a:ext uri="{9D8B030D-6E8A-4147-A177-3AD203B41FA5}">
                      <a16:colId xmlns:a16="http://schemas.microsoft.com/office/drawing/2014/main" xmlns="" val="20000"/>
                    </a:ext>
                  </a:extLst>
                </a:gridCol>
                <a:gridCol w="1577975">
                  <a:extLst>
                    <a:ext uri="{9D8B030D-6E8A-4147-A177-3AD203B41FA5}">
                      <a16:colId xmlns:a16="http://schemas.microsoft.com/office/drawing/2014/main" xmlns="" val="20001"/>
                    </a:ext>
                  </a:extLst>
                </a:gridCol>
                <a:gridCol w="1296988">
                  <a:extLst>
                    <a:ext uri="{9D8B030D-6E8A-4147-A177-3AD203B41FA5}">
                      <a16:colId xmlns:a16="http://schemas.microsoft.com/office/drawing/2014/main" xmlns="" val="20002"/>
                    </a:ext>
                  </a:extLst>
                </a:gridCol>
                <a:gridCol w="1465262">
                  <a:extLst>
                    <a:ext uri="{9D8B030D-6E8A-4147-A177-3AD203B41FA5}">
                      <a16:colId xmlns:a16="http://schemas.microsoft.com/office/drawing/2014/main" xmlns="" val="20003"/>
                    </a:ext>
                  </a:extLst>
                </a:gridCol>
              </a:tblGrid>
              <a:tr h="900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Time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Time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Time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01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Treatment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271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Treatment B</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47129" name="Text Box 31"/>
          <p:cNvSpPr txBox="1">
            <a:spLocks noChangeArrowheads="1"/>
          </p:cNvSpPr>
          <p:nvPr/>
        </p:nvSpPr>
        <p:spPr bwMode="auto">
          <a:xfrm>
            <a:off x="685800" y="914400"/>
            <a:ext cx="8001000" cy="1477963"/>
          </a:xfrm>
          <a:prstGeom prst="rect">
            <a:avLst/>
          </a:prstGeom>
          <a:noFill/>
          <a:ln w="9525">
            <a:noFill/>
            <a:miter lim="800000"/>
            <a:headEnd/>
            <a:tailEnd/>
          </a:ln>
        </p:spPr>
        <p:txBody>
          <a:bodyPr>
            <a:spAutoFit/>
          </a:bodyPr>
          <a:lstStyle/>
          <a:p>
            <a:pPr algn="ctr"/>
            <a:r>
              <a:rPr lang="en-US"/>
              <a:t>Each subject measured repeatedly over time. A </a:t>
            </a:r>
            <a:r>
              <a:rPr lang="en-US" b="1"/>
              <a:t>paired</a:t>
            </a:r>
            <a:r>
              <a:rPr lang="en-US"/>
              <a:t> comparison</a:t>
            </a:r>
          </a:p>
          <a:p>
            <a:pPr algn="ctr"/>
            <a:r>
              <a:rPr lang="en-US"/>
              <a:t>is a special case. Treatment is the “between group” factor, and time is</a:t>
            </a:r>
          </a:p>
          <a:p>
            <a:pPr algn="ctr"/>
            <a:r>
              <a:rPr lang="en-US"/>
              <a:t>the “within group” factor. Measuring the same person four times is NOT the same as measuring four different groups once so the between group and within group comparisons have different statistical properties.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207" name="Group 31"/>
          <p:cNvGraphicFramePr>
            <a:graphicFrameLocks noGrp="1"/>
          </p:cNvGraphicFramePr>
          <p:nvPr>
            <p:ph/>
          </p:nvPr>
        </p:nvGraphicFramePr>
        <p:xfrm>
          <a:off x="990600" y="2438400"/>
          <a:ext cx="7010400" cy="2971800"/>
        </p:xfrm>
        <a:graphic>
          <a:graphicData uri="http://schemas.openxmlformats.org/drawingml/2006/table">
            <a:tbl>
              <a:tblPr/>
              <a:tblGrid>
                <a:gridCol w="2336800">
                  <a:extLst>
                    <a:ext uri="{9D8B030D-6E8A-4147-A177-3AD203B41FA5}">
                      <a16:colId xmlns:a16="http://schemas.microsoft.com/office/drawing/2014/main" xmlns="" val="20000"/>
                    </a:ext>
                  </a:extLst>
                </a:gridCol>
                <a:gridCol w="2336800">
                  <a:extLst>
                    <a:ext uri="{9D8B030D-6E8A-4147-A177-3AD203B41FA5}">
                      <a16:colId xmlns:a16="http://schemas.microsoft.com/office/drawing/2014/main" xmlns="" val="20001"/>
                    </a:ext>
                  </a:extLst>
                </a:gridCol>
                <a:gridCol w="2336800">
                  <a:extLst>
                    <a:ext uri="{9D8B030D-6E8A-4147-A177-3AD203B41FA5}">
                      <a16:colId xmlns:a16="http://schemas.microsoft.com/office/drawing/2014/main" xmlns="" val="20002"/>
                    </a:ext>
                  </a:extLst>
                </a:gridCol>
              </a:tblGrid>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Order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Period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Period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16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(Timolol)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(Placebo)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16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(Placebo)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(Timolol)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48148" name="Text Box 26"/>
          <p:cNvSpPr txBox="1">
            <a:spLocks noChangeArrowheads="1"/>
          </p:cNvSpPr>
          <p:nvPr/>
        </p:nvSpPr>
        <p:spPr bwMode="auto">
          <a:xfrm>
            <a:off x="990600" y="609600"/>
            <a:ext cx="6781800" cy="1706563"/>
          </a:xfrm>
          <a:prstGeom prst="rect">
            <a:avLst/>
          </a:prstGeom>
          <a:noFill/>
          <a:ln w="9525">
            <a:noFill/>
            <a:miter lim="800000"/>
            <a:headEnd/>
            <a:tailEnd/>
          </a:ln>
        </p:spPr>
        <p:txBody>
          <a:bodyPr>
            <a:spAutoFit/>
          </a:bodyPr>
          <a:lstStyle/>
          <a:p>
            <a:pPr algn="ctr"/>
            <a:r>
              <a:rPr lang="en-US" sz="3200" b="1"/>
              <a:t>Cross over design</a:t>
            </a:r>
          </a:p>
          <a:p>
            <a:pPr algn="ctr"/>
            <a:r>
              <a:rPr lang="en-US" b="1"/>
              <a:t>Outcome- pct with relief from chronic migraine headache</a:t>
            </a:r>
          </a:p>
          <a:p>
            <a:pPr algn="ctr"/>
            <a:endParaRPr lang="en-US" sz="800"/>
          </a:p>
          <a:p>
            <a:pPr algn="ctr"/>
            <a:r>
              <a:rPr lang="en-US" sz="2400"/>
              <a:t>Ideal result-</a:t>
            </a:r>
          </a:p>
          <a:p>
            <a:pPr algn="ctr"/>
            <a:r>
              <a:rPr lang="en-US" sz="2400"/>
              <a:t> No period effects, no carry over (order) effects</a:t>
            </a:r>
          </a:p>
        </p:txBody>
      </p:sp>
      <p:sp>
        <p:nvSpPr>
          <p:cNvPr id="48149" name="Text Box 27"/>
          <p:cNvSpPr txBox="1">
            <a:spLocks noChangeArrowheads="1"/>
          </p:cNvSpPr>
          <p:nvPr/>
        </p:nvSpPr>
        <p:spPr bwMode="auto">
          <a:xfrm>
            <a:off x="838200" y="5562600"/>
            <a:ext cx="7239000" cy="396875"/>
          </a:xfrm>
          <a:prstGeom prst="rect">
            <a:avLst/>
          </a:prstGeom>
          <a:noFill/>
          <a:ln w="9525">
            <a:noFill/>
            <a:miter lim="800000"/>
            <a:headEnd/>
            <a:tailEnd/>
          </a:ln>
        </p:spPr>
        <p:txBody>
          <a:bodyPr>
            <a:spAutoFit/>
          </a:bodyPr>
          <a:lstStyle/>
          <a:p>
            <a:pPr algn="ctr"/>
            <a:r>
              <a:rPr lang="en-US" sz="2000"/>
              <a:t>There is a 43%-27%=16% improvement due to Timolol</a:t>
            </a:r>
          </a:p>
        </p:txBody>
      </p:sp>
      <p:sp>
        <p:nvSpPr>
          <p:cNvPr id="48150" name="Slide Number Placeholder 4"/>
          <p:cNvSpPr>
            <a:spLocks noGrp="1"/>
          </p:cNvSpPr>
          <p:nvPr>
            <p:ph type="sldNum" sz="quarter" idx="12"/>
          </p:nvPr>
        </p:nvSpPr>
        <p:spPr>
          <a:noFill/>
        </p:spPr>
        <p:txBody>
          <a:bodyPr/>
          <a:lstStyle/>
          <a:p>
            <a:fld id="{64088D65-1E94-42F0-B97F-39007EEB444E}" type="slidenum">
              <a:rPr lang="en-US" smtClean="0"/>
              <a:pPr/>
              <a:t>54</a:t>
            </a:fld>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73" name="Group 25"/>
          <p:cNvGraphicFramePr>
            <a:graphicFrameLocks noGrp="1"/>
          </p:cNvGraphicFramePr>
          <p:nvPr>
            <p:ph/>
          </p:nvPr>
        </p:nvGraphicFramePr>
        <p:xfrm>
          <a:off x="1066800" y="1981200"/>
          <a:ext cx="7010400" cy="2971800"/>
        </p:xfrm>
        <a:graphic>
          <a:graphicData uri="http://schemas.openxmlformats.org/drawingml/2006/table">
            <a:tbl>
              <a:tblPr/>
              <a:tblGrid>
                <a:gridCol w="2336800">
                  <a:extLst>
                    <a:ext uri="{9D8B030D-6E8A-4147-A177-3AD203B41FA5}">
                      <a16:colId xmlns:a16="http://schemas.microsoft.com/office/drawing/2014/main" xmlns="" val="20000"/>
                    </a:ext>
                  </a:extLst>
                </a:gridCol>
                <a:gridCol w="2336800">
                  <a:extLst>
                    <a:ext uri="{9D8B030D-6E8A-4147-A177-3AD203B41FA5}">
                      <a16:colId xmlns:a16="http://schemas.microsoft.com/office/drawing/2014/main" xmlns="" val="20001"/>
                    </a:ext>
                  </a:extLst>
                </a:gridCol>
                <a:gridCol w="2336800">
                  <a:extLst>
                    <a:ext uri="{9D8B030D-6E8A-4147-A177-3AD203B41FA5}">
                      <a16:colId xmlns:a16="http://schemas.microsoft.com/office/drawing/2014/main" xmlns="" val="20002"/>
                    </a:ext>
                  </a:extLst>
                </a:gridCol>
              </a:tblGrid>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Order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Period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Period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16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(Timolol)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(Placebo)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16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(Placebo)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(Timolol)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49172" name="Text Box 20"/>
          <p:cNvSpPr txBox="1">
            <a:spLocks noChangeArrowheads="1"/>
          </p:cNvSpPr>
          <p:nvPr/>
        </p:nvSpPr>
        <p:spPr bwMode="auto">
          <a:xfrm>
            <a:off x="990600" y="609600"/>
            <a:ext cx="6781800" cy="1341438"/>
          </a:xfrm>
          <a:prstGeom prst="rect">
            <a:avLst/>
          </a:prstGeom>
          <a:noFill/>
          <a:ln w="9525">
            <a:noFill/>
            <a:miter lim="800000"/>
            <a:headEnd/>
            <a:tailEnd/>
          </a:ln>
        </p:spPr>
        <p:txBody>
          <a:bodyPr>
            <a:spAutoFit/>
          </a:bodyPr>
          <a:lstStyle/>
          <a:p>
            <a:pPr algn="ctr"/>
            <a:r>
              <a:rPr lang="en-US" sz="3200" b="1"/>
              <a:t>Cross over design</a:t>
            </a:r>
          </a:p>
          <a:p>
            <a:pPr algn="ctr"/>
            <a:r>
              <a:rPr lang="en-US" b="1"/>
              <a:t>Outcome- pct with relief from chronic migraine headache</a:t>
            </a:r>
          </a:p>
          <a:p>
            <a:pPr algn="ctr"/>
            <a:endParaRPr lang="en-US" sz="800"/>
          </a:p>
          <a:p>
            <a:pPr algn="ctr"/>
            <a:r>
              <a:rPr lang="en-US" sz="2400"/>
              <a:t>Period effect</a:t>
            </a:r>
          </a:p>
        </p:txBody>
      </p:sp>
      <p:sp>
        <p:nvSpPr>
          <p:cNvPr id="49173" name="Text Box 21"/>
          <p:cNvSpPr txBox="1">
            <a:spLocks noChangeArrowheads="1"/>
          </p:cNvSpPr>
          <p:nvPr/>
        </p:nvSpPr>
        <p:spPr bwMode="auto">
          <a:xfrm>
            <a:off x="838200" y="5181600"/>
            <a:ext cx="7239000" cy="701675"/>
          </a:xfrm>
          <a:prstGeom prst="rect">
            <a:avLst/>
          </a:prstGeom>
          <a:noFill/>
          <a:ln w="9525">
            <a:noFill/>
            <a:miter lim="800000"/>
            <a:headEnd/>
            <a:tailEnd/>
          </a:ln>
        </p:spPr>
        <p:txBody>
          <a:bodyPr>
            <a:spAutoFit/>
          </a:bodyPr>
          <a:lstStyle/>
          <a:p>
            <a:pPr algn="ctr"/>
            <a:r>
              <a:rPr lang="en-US" sz="2000"/>
              <a:t>There is a 16% improvement due to Timolol and a 10%</a:t>
            </a:r>
          </a:p>
          <a:p>
            <a:pPr algn="ctr"/>
            <a:r>
              <a:rPr lang="en-US" sz="2000"/>
              <a:t>Improvement due to time period</a:t>
            </a:r>
          </a:p>
        </p:txBody>
      </p:sp>
      <p:sp>
        <p:nvSpPr>
          <p:cNvPr id="49174" name="Slide Number Placeholder 4"/>
          <p:cNvSpPr>
            <a:spLocks noGrp="1"/>
          </p:cNvSpPr>
          <p:nvPr>
            <p:ph type="sldNum" sz="quarter" idx="12"/>
          </p:nvPr>
        </p:nvSpPr>
        <p:spPr>
          <a:noFill/>
        </p:spPr>
        <p:txBody>
          <a:bodyPr/>
          <a:lstStyle/>
          <a:p>
            <a:fld id="{F17931B4-7A5F-48D7-9109-6922030381F8}" type="slidenum">
              <a:rPr lang="en-US" smtClean="0"/>
              <a:pPr/>
              <a:t>55</a:t>
            </a:fld>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97" name="Group 25"/>
          <p:cNvGraphicFramePr>
            <a:graphicFrameLocks noGrp="1"/>
          </p:cNvGraphicFramePr>
          <p:nvPr>
            <p:ph/>
          </p:nvPr>
        </p:nvGraphicFramePr>
        <p:xfrm>
          <a:off x="1066800" y="1981200"/>
          <a:ext cx="7010400" cy="2971800"/>
        </p:xfrm>
        <a:graphic>
          <a:graphicData uri="http://schemas.openxmlformats.org/drawingml/2006/table">
            <a:tbl>
              <a:tblPr/>
              <a:tblGrid>
                <a:gridCol w="2336800">
                  <a:extLst>
                    <a:ext uri="{9D8B030D-6E8A-4147-A177-3AD203B41FA5}">
                      <a16:colId xmlns:a16="http://schemas.microsoft.com/office/drawing/2014/main" xmlns="" val="20000"/>
                    </a:ext>
                  </a:extLst>
                </a:gridCol>
                <a:gridCol w="2336800">
                  <a:extLst>
                    <a:ext uri="{9D8B030D-6E8A-4147-A177-3AD203B41FA5}">
                      <a16:colId xmlns:a16="http://schemas.microsoft.com/office/drawing/2014/main" xmlns="" val="20001"/>
                    </a:ext>
                  </a:extLst>
                </a:gridCol>
                <a:gridCol w="2336800">
                  <a:extLst>
                    <a:ext uri="{9D8B030D-6E8A-4147-A177-3AD203B41FA5}">
                      <a16:colId xmlns:a16="http://schemas.microsoft.com/office/drawing/2014/main" xmlns="" val="20002"/>
                    </a:ext>
                  </a:extLst>
                </a:gridCol>
              </a:tblGrid>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Order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Period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Period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16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(Timolol)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(Placebo)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16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(Placebo)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(Timolol)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50196" name="Text Box 20"/>
          <p:cNvSpPr txBox="1">
            <a:spLocks noChangeArrowheads="1"/>
          </p:cNvSpPr>
          <p:nvPr/>
        </p:nvSpPr>
        <p:spPr bwMode="auto">
          <a:xfrm>
            <a:off x="990600" y="609600"/>
            <a:ext cx="6781800" cy="1341438"/>
          </a:xfrm>
          <a:prstGeom prst="rect">
            <a:avLst/>
          </a:prstGeom>
          <a:noFill/>
          <a:ln w="9525">
            <a:noFill/>
            <a:miter lim="800000"/>
            <a:headEnd/>
            <a:tailEnd/>
          </a:ln>
        </p:spPr>
        <p:txBody>
          <a:bodyPr>
            <a:spAutoFit/>
          </a:bodyPr>
          <a:lstStyle/>
          <a:p>
            <a:pPr algn="ctr"/>
            <a:r>
              <a:rPr lang="en-US" sz="3200" b="1"/>
              <a:t>Cross over design</a:t>
            </a:r>
          </a:p>
          <a:p>
            <a:pPr algn="ctr"/>
            <a:r>
              <a:rPr lang="en-US" b="1"/>
              <a:t>Outcome- pct with relief from chronic migraine headache</a:t>
            </a:r>
          </a:p>
          <a:p>
            <a:pPr algn="ctr"/>
            <a:endParaRPr lang="en-US" sz="800"/>
          </a:p>
          <a:p>
            <a:pPr algn="ctr"/>
            <a:r>
              <a:rPr lang="en-US" sz="2400"/>
              <a:t>Carryover (order) effect</a:t>
            </a:r>
          </a:p>
        </p:txBody>
      </p:sp>
      <p:sp>
        <p:nvSpPr>
          <p:cNvPr id="50197" name="Text Box 21"/>
          <p:cNvSpPr txBox="1">
            <a:spLocks noChangeArrowheads="1"/>
          </p:cNvSpPr>
          <p:nvPr/>
        </p:nvSpPr>
        <p:spPr bwMode="auto">
          <a:xfrm>
            <a:off x="838200" y="5181600"/>
            <a:ext cx="7239000" cy="701675"/>
          </a:xfrm>
          <a:prstGeom prst="rect">
            <a:avLst/>
          </a:prstGeom>
          <a:noFill/>
          <a:ln w="9525">
            <a:noFill/>
            <a:miter lim="800000"/>
            <a:headEnd/>
            <a:tailEnd/>
          </a:ln>
        </p:spPr>
        <p:txBody>
          <a:bodyPr>
            <a:spAutoFit/>
          </a:bodyPr>
          <a:lstStyle/>
          <a:p>
            <a:pPr algn="ctr"/>
            <a:r>
              <a:rPr lang="en-US" sz="2000"/>
              <a:t>Giving Timolol “cures” 14-16% of patients. Only period 1 gives unbiased estimate</a:t>
            </a:r>
          </a:p>
        </p:txBody>
      </p:sp>
      <p:sp>
        <p:nvSpPr>
          <p:cNvPr id="50198" name="Slide Number Placeholder 4"/>
          <p:cNvSpPr>
            <a:spLocks noGrp="1"/>
          </p:cNvSpPr>
          <p:nvPr>
            <p:ph type="sldNum" sz="quarter" idx="12"/>
          </p:nvPr>
        </p:nvSpPr>
        <p:spPr>
          <a:noFill/>
        </p:spPr>
        <p:txBody>
          <a:bodyPr/>
          <a:lstStyle/>
          <a:p>
            <a:fld id="{2581C123-080D-4C31-B9C5-84EE05F4EA49}" type="slidenum">
              <a:rPr lang="en-US" smtClean="0"/>
              <a:pPr/>
              <a:t>56</a:t>
            </a:fld>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533400" y="381000"/>
            <a:ext cx="8153400" cy="6172200"/>
          </a:xfrm>
        </p:spPr>
        <p:txBody>
          <a:bodyPr/>
          <a:lstStyle/>
          <a:p>
            <a:pPr eaLnBrk="1" hangingPunct="1">
              <a:lnSpc>
                <a:spcPct val="80000"/>
              </a:lnSpc>
              <a:buFontTx/>
              <a:buNone/>
            </a:pPr>
            <a:r>
              <a:rPr lang="en-US" sz="800" smtClean="0"/>
              <a:t>                            </a:t>
            </a:r>
            <a:r>
              <a:rPr lang="en-US" sz="1600" b="1" smtClean="0"/>
              <a:t>Experiments - Disadvantages </a:t>
            </a:r>
          </a:p>
          <a:p>
            <a:pPr eaLnBrk="1" hangingPunct="1">
              <a:lnSpc>
                <a:spcPct val="80000"/>
              </a:lnSpc>
              <a:buFontTx/>
              <a:buNone/>
            </a:pPr>
            <a:endParaRPr lang="en-US" sz="1000" smtClean="0"/>
          </a:p>
          <a:p>
            <a:pPr eaLnBrk="1" hangingPunct="1">
              <a:lnSpc>
                <a:spcPct val="80000"/>
              </a:lnSpc>
            </a:pPr>
            <a:r>
              <a:rPr lang="en-US" sz="1600" smtClean="0"/>
              <a:t>Experiments are very costly in time and money. </a:t>
            </a:r>
          </a:p>
          <a:p>
            <a:pPr eaLnBrk="1" hangingPunct="1">
              <a:lnSpc>
                <a:spcPct val="80000"/>
              </a:lnSpc>
            </a:pPr>
            <a:r>
              <a:rPr lang="en-US" sz="1600" smtClean="0"/>
              <a:t>Many research questions can’t be addressed because of ethical problems or disease is too rare </a:t>
            </a:r>
          </a:p>
          <a:p>
            <a:pPr eaLnBrk="1" hangingPunct="1">
              <a:lnSpc>
                <a:spcPct val="80000"/>
              </a:lnSpc>
            </a:pPr>
            <a:r>
              <a:rPr lang="en-US" sz="1600" smtClean="0"/>
              <a:t>Physicians and patients often unwilling to participate, particularly in randomized trials. </a:t>
            </a:r>
          </a:p>
          <a:p>
            <a:pPr eaLnBrk="1" hangingPunct="1">
              <a:lnSpc>
                <a:spcPct val="80000"/>
              </a:lnSpc>
            </a:pPr>
            <a:r>
              <a:rPr lang="en-US" sz="1600" smtClean="0"/>
              <a:t>Inappropriate use of </a:t>
            </a:r>
            <a:r>
              <a:rPr lang="en-US" sz="1600" u="sng" smtClean="0"/>
              <a:t>historical</a:t>
            </a:r>
            <a:r>
              <a:rPr lang="en-US" sz="1600" smtClean="0"/>
              <a:t> controls or no controls can produce </a:t>
            </a:r>
            <a:r>
              <a:rPr lang="en-US" sz="1600" u="sng" smtClean="0"/>
              <a:t>major </a:t>
            </a:r>
            <a:r>
              <a:rPr lang="en-US" sz="1600" smtClean="0"/>
              <a:t>errors! (less of a problem with concurrent controls) </a:t>
            </a:r>
          </a:p>
          <a:p>
            <a:pPr eaLnBrk="1" hangingPunct="1">
              <a:lnSpc>
                <a:spcPct val="80000"/>
              </a:lnSpc>
            </a:pPr>
            <a:r>
              <a:rPr lang="en-US" sz="1600" smtClean="0"/>
              <a:t>Answers from standardized clinical trials may be different from the behavior in general practice.  For example only a single fixed dose may be evaluated in a trial, whereas the general practice uses many doses. </a:t>
            </a:r>
          </a:p>
          <a:p>
            <a:pPr eaLnBrk="1" hangingPunct="1">
              <a:lnSpc>
                <a:spcPct val="80000"/>
              </a:lnSpc>
            </a:pPr>
            <a:r>
              <a:rPr lang="en-US" sz="1600" smtClean="0"/>
              <a:t>Trials tend to restrict the scope and the questions under study. </a:t>
            </a:r>
          </a:p>
          <a:p>
            <a:pPr eaLnBrk="1" hangingPunct="1">
              <a:lnSpc>
                <a:spcPct val="80000"/>
              </a:lnSpc>
              <a:buFontTx/>
              <a:buNone/>
            </a:pPr>
            <a:endParaRPr lang="en-US" sz="1600" smtClean="0"/>
          </a:p>
          <a:p>
            <a:pPr eaLnBrk="1" hangingPunct="1">
              <a:lnSpc>
                <a:spcPct val="80000"/>
              </a:lnSpc>
              <a:buFontTx/>
              <a:buNone/>
            </a:pPr>
            <a:r>
              <a:rPr lang="en-US" sz="1600" smtClean="0"/>
              <a:t>                 </a:t>
            </a:r>
            <a:r>
              <a:rPr lang="en-US" sz="1600" b="1" smtClean="0"/>
              <a:t>Experiments - Advantages </a:t>
            </a:r>
          </a:p>
          <a:p>
            <a:pPr eaLnBrk="1" hangingPunct="1">
              <a:lnSpc>
                <a:spcPct val="80000"/>
              </a:lnSpc>
              <a:buFontTx/>
              <a:buNone/>
            </a:pPr>
            <a:r>
              <a:rPr lang="en-US" sz="1600" b="1" smtClean="0"/>
              <a:t>      </a:t>
            </a:r>
            <a:r>
              <a:rPr lang="en-US" sz="1600" smtClean="0"/>
              <a:t>Experiments are usually in the correct temporal order </a:t>
            </a:r>
          </a:p>
          <a:p>
            <a:pPr eaLnBrk="1" hangingPunct="1">
              <a:lnSpc>
                <a:spcPct val="80000"/>
              </a:lnSpc>
              <a:buFontTx/>
              <a:buNone/>
            </a:pPr>
            <a:endParaRPr lang="en-US" sz="1000" smtClean="0"/>
          </a:p>
          <a:p>
            <a:pPr eaLnBrk="1" hangingPunct="1">
              <a:lnSpc>
                <a:spcPct val="80000"/>
              </a:lnSpc>
            </a:pPr>
            <a:r>
              <a:rPr lang="en-US" sz="1600" smtClean="0"/>
              <a:t>Properly controlled and designed experiments produce strongest evidence for cause &amp; effect or lack thereof.  May be unethical to give a treatment that does not work.  Important in an era of proliferating medical technology. </a:t>
            </a:r>
          </a:p>
          <a:p>
            <a:pPr eaLnBrk="1" hangingPunct="1">
              <a:lnSpc>
                <a:spcPct val="80000"/>
              </a:lnSpc>
            </a:pPr>
            <a:endParaRPr lang="en-US" sz="1600" smtClean="0"/>
          </a:p>
          <a:p>
            <a:pPr eaLnBrk="1" hangingPunct="1">
              <a:lnSpc>
                <a:spcPct val="80000"/>
              </a:lnSpc>
            </a:pPr>
            <a:r>
              <a:rPr lang="en-US" sz="1600" smtClean="0"/>
              <a:t>Randomized trials are best for assuring </a:t>
            </a:r>
            <a:r>
              <a:rPr lang="en-US" sz="1600" b="1" smtClean="0"/>
              <a:t>comparability</a:t>
            </a:r>
            <a:r>
              <a:rPr lang="en-US" sz="1600" smtClean="0"/>
              <a:t> and best for controlling confounding and bias. </a:t>
            </a:r>
          </a:p>
          <a:p>
            <a:pPr eaLnBrk="1" hangingPunct="1">
              <a:lnSpc>
                <a:spcPct val="80000"/>
              </a:lnSpc>
              <a:buFontTx/>
              <a:buNone/>
            </a:pPr>
            <a:endParaRPr lang="en-US" sz="1600" smtClean="0"/>
          </a:p>
          <a:p>
            <a:pPr eaLnBrk="1" hangingPunct="1">
              <a:lnSpc>
                <a:spcPct val="80000"/>
              </a:lnSpc>
            </a:pPr>
            <a:r>
              <a:rPr lang="en-US" sz="1600" smtClean="0"/>
              <a:t>Sometimes required by the Govt. (FDA and new drugs)</a:t>
            </a:r>
          </a:p>
          <a:p>
            <a:pPr eaLnBrk="1" hangingPunct="1">
              <a:lnSpc>
                <a:spcPct val="80000"/>
              </a:lnSpc>
            </a:pPr>
            <a:endParaRPr lang="en-US" sz="1600" smtClean="0"/>
          </a:p>
          <a:p>
            <a:pPr eaLnBrk="1" hangingPunct="1">
              <a:lnSpc>
                <a:spcPct val="80000"/>
              </a:lnSpc>
            </a:pPr>
            <a:r>
              <a:rPr lang="en-US" sz="1600" smtClean="0"/>
              <a:t>Can be faster and cheaper in the long run if they put a controversy to rest. </a:t>
            </a:r>
          </a:p>
          <a:p>
            <a:pPr eaLnBrk="1" hangingPunct="1">
              <a:lnSpc>
                <a:spcPct val="80000"/>
              </a:lnSpc>
              <a:buFontTx/>
              <a:buNone/>
            </a:pPr>
            <a:r>
              <a:rPr lang="en-US" sz="1600" smtClean="0"/>
              <a:t/>
            </a:r>
            <a:br>
              <a:rPr lang="en-US" sz="1600" smtClean="0"/>
            </a:br>
            <a:endParaRPr lang="en-US" sz="1600" smtClean="0"/>
          </a:p>
        </p:txBody>
      </p:sp>
      <p:sp>
        <p:nvSpPr>
          <p:cNvPr id="51203" name="Slide Number Placeholder 2"/>
          <p:cNvSpPr>
            <a:spLocks noGrp="1"/>
          </p:cNvSpPr>
          <p:nvPr>
            <p:ph type="sldNum" sz="quarter" idx="12"/>
          </p:nvPr>
        </p:nvSpPr>
        <p:spPr>
          <a:noFill/>
        </p:spPr>
        <p:txBody>
          <a:bodyPr/>
          <a:lstStyle/>
          <a:p>
            <a:fld id="{0C9C85D0-0EBD-417C-BB79-A047405E4A6A}" type="slidenum">
              <a:rPr lang="en-US" smtClean="0"/>
              <a:pPr/>
              <a:t>57</a:t>
            </a:fld>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457200" y="228600"/>
            <a:ext cx="8229600" cy="5897563"/>
          </a:xfrm>
        </p:spPr>
        <p:txBody>
          <a:bodyPr/>
          <a:lstStyle/>
          <a:p>
            <a:pPr algn="ctr" eaLnBrk="1" hangingPunct="1">
              <a:buFontTx/>
              <a:buNone/>
            </a:pPr>
            <a:r>
              <a:rPr lang="en-US" b="1" smtClean="0"/>
              <a:t>Criteria for the “best” experiments/trials</a:t>
            </a:r>
          </a:p>
          <a:p>
            <a:pPr eaLnBrk="1" hangingPunct="1">
              <a:buFontTx/>
              <a:buNone/>
            </a:pPr>
            <a:r>
              <a:rPr lang="en-US" sz="2800" smtClean="0"/>
              <a:t>  </a:t>
            </a:r>
            <a:r>
              <a:rPr lang="en-US" sz="2400" smtClean="0"/>
              <a:t>(Bausell R,  Snake Oil Science, Oxford Univ Press, 2007)</a:t>
            </a:r>
          </a:p>
          <a:p>
            <a:pPr eaLnBrk="1" hangingPunct="1">
              <a:buFontTx/>
              <a:buNone/>
            </a:pPr>
            <a:endParaRPr lang="en-US" sz="2400" smtClean="0"/>
          </a:p>
          <a:p>
            <a:pPr eaLnBrk="1" hangingPunct="1">
              <a:buFontTx/>
              <a:buNone/>
            </a:pPr>
            <a:r>
              <a:rPr lang="en-US" sz="2400" smtClean="0"/>
              <a:t>                            </a:t>
            </a:r>
            <a:r>
              <a:rPr lang="en-US" smtClean="0"/>
              <a:t>1. Randomized Trial</a:t>
            </a:r>
          </a:p>
          <a:p>
            <a:pPr algn="ctr" eaLnBrk="1" hangingPunct="1">
              <a:buFontTx/>
              <a:buNone/>
            </a:pPr>
            <a:r>
              <a:rPr lang="en-US" smtClean="0"/>
              <a:t>2. Double blind (if applicable)</a:t>
            </a:r>
          </a:p>
          <a:p>
            <a:pPr algn="ctr" eaLnBrk="1" hangingPunct="1">
              <a:buFontTx/>
              <a:buNone/>
            </a:pPr>
            <a:r>
              <a:rPr lang="en-US" smtClean="0"/>
              <a:t> 3. Large sample size (at least 50/group)</a:t>
            </a:r>
          </a:p>
          <a:p>
            <a:pPr algn="ctr" eaLnBrk="1" hangingPunct="1">
              <a:buFontTx/>
              <a:buNone/>
            </a:pPr>
            <a:r>
              <a:rPr lang="en-US" smtClean="0"/>
              <a:t>4. No more than 25% dropouts in any group</a:t>
            </a:r>
          </a:p>
          <a:p>
            <a:pPr algn="ctr" eaLnBrk="1" hangingPunct="1">
              <a:buFontTx/>
              <a:buNone/>
            </a:pPr>
            <a:r>
              <a:rPr lang="en-US" smtClean="0"/>
              <a:t>5. Published in high quality peer reviewed Journal</a:t>
            </a:r>
          </a:p>
          <a:p>
            <a:pPr eaLnBrk="1" hangingPunct="1">
              <a:buFontTx/>
              <a:buNone/>
            </a:pPr>
            <a:endParaRPr lang="en-US" smtClean="0"/>
          </a:p>
        </p:txBody>
      </p:sp>
      <p:sp>
        <p:nvSpPr>
          <p:cNvPr id="52227" name="Slide Number Placeholder 2"/>
          <p:cNvSpPr>
            <a:spLocks noGrp="1"/>
          </p:cNvSpPr>
          <p:nvPr>
            <p:ph type="sldNum" sz="quarter" idx="12"/>
          </p:nvPr>
        </p:nvSpPr>
        <p:spPr>
          <a:noFill/>
        </p:spPr>
        <p:txBody>
          <a:bodyPr/>
          <a:lstStyle/>
          <a:p>
            <a:fld id="{CF111636-E62E-4B19-91F1-516934B83E51}" type="slidenum">
              <a:rPr lang="en-US" smtClean="0"/>
              <a:pPr/>
              <a:t>58</a:t>
            </a:fld>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457200" y="304800"/>
            <a:ext cx="8229600" cy="5821363"/>
          </a:xfrm>
        </p:spPr>
        <p:txBody>
          <a:bodyPr/>
          <a:lstStyle/>
          <a:p>
            <a:pPr algn="ctr" eaLnBrk="1" hangingPunct="1">
              <a:buFontTx/>
              <a:buNone/>
            </a:pPr>
            <a:r>
              <a:rPr lang="en-US" b="1" u="sng" smtClean="0"/>
              <a:t>Observational studies</a:t>
            </a:r>
          </a:p>
          <a:p>
            <a:pPr algn="ctr" eaLnBrk="1" hangingPunct="1">
              <a:buFontTx/>
              <a:buNone/>
            </a:pPr>
            <a:endParaRPr lang="en-US" b="1" u="sng" smtClean="0"/>
          </a:p>
          <a:p>
            <a:pPr algn="ctr" eaLnBrk="1" hangingPunct="1">
              <a:buFontTx/>
              <a:buNone/>
            </a:pPr>
            <a:r>
              <a:rPr lang="en-US" smtClean="0"/>
              <a:t>Cohort/prospective/longitudinal</a:t>
            </a:r>
          </a:p>
          <a:p>
            <a:pPr algn="ctr" eaLnBrk="1" hangingPunct="1">
              <a:buFontTx/>
              <a:buNone/>
            </a:pPr>
            <a:r>
              <a:rPr lang="en-US" smtClean="0"/>
              <a:t>  Historical Cohort (some call “retrospective”)</a:t>
            </a:r>
          </a:p>
          <a:p>
            <a:pPr algn="ctr" eaLnBrk="1" hangingPunct="1">
              <a:buFontTx/>
              <a:buNone/>
            </a:pPr>
            <a:endParaRPr lang="en-US" sz="1800" smtClean="0"/>
          </a:p>
          <a:p>
            <a:pPr algn="ctr" eaLnBrk="1" hangingPunct="1">
              <a:buFontTx/>
              <a:buNone/>
            </a:pPr>
            <a:r>
              <a:rPr lang="en-US" smtClean="0"/>
              <a:t>Cross sectional-survey</a:t>
            </a:r>
          </a:p>
          <a:p>
            <a:pPr algn="ctr" eaLnBrk="1" hangingPunct="1">
              <a:buFontTx/>
              <a:buNone/>
            </a:pPr>
            <a:endParaRPr lang="en-US" sz="1800" smtClean="0"/>
          </a:p>
          <a:p>
            <a:pPr algn="ctr" eaLnBrk="1" hangingPunct="1">
              <a:buFontTx/>
              <a:buNone/>
            </a:pPr>
            <a:r>
              <a:rPr lang="en-US" smtClean="0"/>
              <a:t>Case-Control (true “retrospective”)</a:t>
            </a:r>
          </a:p>
          <a:p>
            <a:pPr algn="ctr" eaLnBrk="1" hangingPunct="1">
              <a:buFontTx/>
              <a:buNone/>
            </a:pPr>
            <a:endParaRPr lang="en-US" sz="1800" smtClean="0"/>
          </a:p>
          <a:p>
            <a:pPr algn="ctr" eaLnBrk="1" hangingPunct="1">
              <a:buFontTx/>
              <a:buNone/>
            </a:pPr>
            <a:r>
              <a:rPr lang="en-US" smtClean="0"/>
              <a:t>“Ecologic” – aggregate units </a:t>
            </a:r>
          </a:p>
          <a:p>
            <a:pPr algn="ctr" eaLnBrk="1" hangingPunct="1">
              <a:buFontTx/>
              <a:buNone/>
            </a:pPr>
            <a:endParaRPr lang="en-US" smtClean="0"/>
          </a:p>
          <a:p>
            <a:pPr eaLnBrk="1" hangingPunct="1">
              <a:buFontTx/>
              <a:buNone/>
            </a:pPr>
            <a:endParaRPr lang="en-US" smtClean="0"/>
          </a:p>
        </p:txBody>
      </p:sp>
      <p:sp>
        <p:nvSpPr>
          <p:cNvPr id="53251" name="Slide Number Placeholder 2"/>
          <p:cNvSpPr>
            <a:spLocks noGrp="1"/>
          </p:cNvSpPr>
          <p:nvPr>
            <p:ph type="sldNum" sz="quarter" idx="12"/>
          </p:nvPr>
        </p:nvSpPr>
        <p:spPr>
          <a:xfrm>
            <a:off x="7315200" y="6245225"/>
            <a:ext cx="1371600" cy="476250"/>
          </a:xfrm>
          <a:noFill/>
        </p:spPr>
        <p:txBody>
          <a:bodyPr/>
          <a:lstStyle/>
          <a:p>
            <a:fld id="{BD57A532-CA8D-4CF3-BD3B-6871C50EDE3B}" type="slidenum">
              <a:rPr lang="en-US" smtClean="0"/>
              <a:pPr/>
              <a:t>59</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r>
              <a:rPr lang="en-US" dirty="0" smtClean="0"/>
              <a:t> </a:t>
            </a:r>
            <a:r>
              <a:rPr lang="en-US" sz="8000" dirty="0"/>
              <a:t>1</a:t>
            </a:r>
            <a:r>
              <a:rPr lang="en-US" sz="8000" dirty="0" smtClean="0"/>
              <a:t>- Confounding, bias &amp; </a:t>
            </a:r>
            <a:br>
              <a:rPr lang="en-US" sz="8000" dirty="0" smtClean="0"/>
            </a:br>
            <a:r>
              <a:rPr lang="en-US" sz="8000" b="1" dirty="0" smtClean="0"/>
              <a:t>Study Design</a:t>
            </a:r>
          </a:p>
        </p:txBody>
      </p:sp>
      <p:sp>
        <p:nvSpPr>
          <p:cNvPr id="10243" name="Slide Number Placeholder 3"/>
          <p:cNvSpPr>
            <a:spLocks noGrp="1"/>
          </p:cNvSpPr>
          <p:nvPr>
            <p:ph type="sldNum" sz="quarter" idx="12"/>
          </p:nvPr>
        </p:nvSpPr>
        <p:spPr>
          <a:noFill/>
        </p:spPr>
        <p:txBody>
          <a:bodyPr/>
          <a:lstStyle/>
          <a:p>
            <a:fld id="{44D6E334-6480-485A-BAC6-12180FC9034C}" type="slidenum">
              <a:rPr lang="en-US" smtClean="0"/>
              <a:pPr/>
              <a:t>6</a:t>
            </a:fld>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457200" y="457200"/>
            <a:ext cx="8229600" cy="5668963"/>
          </a:xfrm>
        </p:spPr>
        <p:txBody>
          <a:bodyPr/>
          <a:lstStyle/>
          <a:p>
            <a:pPr algn="ctr" eaLnBrk="1" hangingPunct="1">
              <a:buFontTx/>
              <a:buNone/>
            </a:pPr>
            <a:r>
              <a:rPr lang="en-US" sz="3600" b="1" smtClean="0"/>
              <a:t>Cohort: Coffee vs Pancreatic cancer</a:t>
            </a:r>
          </a:p>
          <a:p>
            <a:pPr algn="ctr" eaLnBrk="1" hangingPunct="1">
              <a:buFontTx/>
              <a:buNone/>
            </a:pPr>
            <a:r>
              <a:rPr lang="en-US" sz="2800" smtClean="0"/>
              <a:t>(Michaud et. al., Cancer Epi Biomark, May 2001)</a:t>
            </a:r>
          </a:p>
          <a:p>
            <a:pPr algn="ctr" eaLnBrk="1" hangingPunct="1">
              <a:buFontTx/>
              <a:buNone/>
            </a:pPr>
            <a:r>
              <a:rPr lang="en-US" smtClean="0"/>
              <a:t>1980 Nurses Health study, 1986 Health professionals study</a:t>
            </a:r>
          </a:p>
          <a:p>
            <a:pPr algn="ctr" eaLnBrk="1" hangingPunct="1">
              <a:buFontTx/>
              <a:buNone/>
            </a:pPr>
            <a:r>
              <a:rPr lang="en-US" smtClean="0"/>
              <a:t>136,593 persons. Most followed to 1996+ </a:t>
            </a:r>
          </a:p>
          <a:p>
            <a:pPr algn="ctr" eaLnBrk="1" hangingPunct="1">
              <a:buFontTx/>
              <a:buNone/>
            </a:pPr>
            <a:r>
              <a:rPr lang="en-US" smtClean="0"/>
              <a:t>n=35,738 no coffee, n=27,012 w/ 4+ cups</a:t>
            </a:r>
          </a:p>
          <a:p>
            <a:pPr algn="ctr" eaLnBrk="1" hangingPunct="1">
              <a:buFontTx/>
              <a:buNone/>
            </a:pPr>
            <a:r>
              <a:rPr lang="en-US" b="1" smtClean="0"/>
              <a:t>RR=0.62,</a:t>
            </a:r>
          </a:p>
          <a:p>
            <a:pPr algn="ctr" eaLnBrk="1" hangingPunct="1">
              <a:buFontTx/>
              <a:buNone/>
            </a:pPr>
            <a:r>
              <a:rPr lang="en-US" smtClean="0"/>
              <a:t>  95% CI for true RR (0.27, 1.43)</a:t>
            </a:r>
          </a:p>
          <a:p>
            <a:pPr algn="ctr" eaLnBrk="1" hangingPunct="1">
              <a:buFontTx/>
              <a:buNone/>
            </a:pPr>
            <a:r>
              <a:rPr lang="en-US" smtClean="0"/>
              <a:t>For 4+ cups/day vs no coffee</a:t>
            </a:r>
          </a:p>
        </p:txBody>
      </p:sp>
      <p:sp>
        <p:nvSpPr>
          <p:cNvPr id="54275" name="Slide Number Placeholder 2"/>
          <p:cNvSpPr>
            <a:spLocks noGrp="1"/>
          </p:cNvSpPr>
          <p:nvPr>
            <p:ph type="sldNum" sz="quarter" idx="12"/>
          </p:nvPr>
        </p:nvSpPr>
        <p:spPr>
          <a:noFill/>
        </p:spPr>
        <p:txBody>
          <a:bodyPr/>
          <a:lstStyle/>
          <a:p>
            <a:fld id="{91B0E64F-FA28-4471-A033-734505927D22}" type="slidenum">
              <a:rPr lang="en-US" smtClean="0"/>
              <a:pPr/>
              <a:t>60</a:t>
            </a:fld>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457200" y="381000"/>
            <a:ext cx="8229600" cy="5745163"/>
          </a:xfrm>
        </p:spPr>
        <p:txBody>
          <a:bodyPr/>
          <a:lstStyle/>
          <a:p>
            <a:pPr algn="ctr" eaLnBrk="1" hangingPunct="1">
              <a:lnSpc>
                <a:spcPct val="90000"/>
              </a:lnSpc>
              <a:buFontTx/>
              <a:buNone/>
            </a:pPr>
            <a:r>
              <a:rPr lang="en-US" u="sng" smtClean="0"/>
              <a:t>COHORT  -  advantages</a:t>
            </a:r>
          </a:p>
          <a:p>
            <a:pPr algn="ctr" eaLnBrk="1" hangingPunct="1">
              <a:lnSpc>
                <a:spcPct val="90000"/>
              </a:lnSpc>
            </a:pPr>
            <a:r>
              <a:rPr lang="en-US" smtClean="0"/>
              <a:t>Establishes sequence of events</a:t>
            </a:r>
          </a:p>
          <a:p>
            <a:pPr algn="ctr" eaLnBrk="1" hangingPunct="1">
              <a:lnSpc>
                <a:spcPct val="90000"/>
              </a:lnSpc>
            </a:pPr>
            <a:r>
              <a:rPr lang="en-US" smtClean="0"/>
              <a:t>Avoids bias in measuring predictors</a:t>
            </a:r>
          </a:p>
          <a:p>
            <a:pPr algn="ctr" eaLnBrk="1" hangingPunct="1">
              <a:lnSpc>
                <a:spcPct val="90000"/>
              </a:lnSpc>
            </a:pPr>
            <a:r>
              <a:rPr lang="en-US" smtClean="0"/>
              <a:t> Avoids survival bias </a:t>
            </a:r>
          </a:p>
          <a:p>
            <a:pPr algn="ctr" eaLnBrk="1" hangingPunct="1">
              <a:lnSpc>
                <a:spcPct val="90000"/>
              </a:lnSpc>
            </a:pPr>
            <a:r>
              <a:rPr lang="en-US" smtClean="0"/>
              <a:t>Can study several outcomes</a:t>
            </a:r>
          </a:p>
          <a:p>
            <a:pPr algn="ctr" eaLnBrk="1" hangingPunct="1">
              <a:lnSpc>
                <a:spcPct val="90000"/>
              </a:lnSpc>
            </a:pPr>
            <a:r>
              <a:rPr lang="en-US" smtClean="0"/>
              <a:t>Yields incidence, relative risk, risk difference</a:t>
            </a:r>
          </a:p>
          <a:p>
            <a:pPr algn="ctr" eaLnBrk="1" hangingPunct="1">
              <a:lnSpc>
                <a:spcPct val="90000"/>
              </a:lnSpc>
            </a:pPr>
            <a:r>
              <a:rPr lang="en-US" smtClean="0"/>
              <a:t>Gives control of selection of subjects and over what to measure</a:t>
            </a:r>
          </a:p>
          <a:p>
            <a:pPr algn="ctr" eaLnBrk="1" hangingPunct="1">
              <a:lnSpc>
                <a:spcPct val="90000"/>
              </a:lnSpc>
            </a:pPr>
            <a:r>
              <a:rPr lang="en-US" smtClean="0"/>
              <a:t>Outcome not likely to affect the selection of subjects (no selection bias) </a:t>
            </a:r>
          </a:p>
        </p:txBody>
      </p:sp>
      <p:sp>
        <p:nvSpPr>
          <p:cNvPr id="55299" name="Slide Number Placeholder 2"/>
          <p:cNvSpPr>
            <a:spLocks noGrp="1"/>
          </p:cNvSpPr>
          <p:nvPr>
            <p:ph type="sldNum" sz="quarter" idx="12"/>
          </p:nvPr>
        </p:nvSpPr>
        <p:spPr>
          <a:noFill/>
        </p:spPr>
        <p:txBody>
          <a:bodyPr/>
          <a:lstStyle/>
          <a:p>
            <a:fld id="{9FC747EF-4126-4A74-BCEB-82CA63431EB3}" type="slidenum">
              <a:rPr lang="en-US" smtClean="0"/>
              <a:pPr/>
              <a:t>61</a:t>
            </a:fld>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457200" y="457200"/>
            <a:ext cx="8229600" cy="5668963"/>
          </a:xfrm>
        </p:spPr>
        <p:txBody>
          <a:bodyPr/>
          <a:lstStyle/>
          <a:p>
            <a:pPr algn="ctr" eaLnBrk="1" hangingPunct="1">
              <a:buFontTx/>
              <a:buNone/>
            </a:pPr>
            <a:r>
              <a:rPr lang="en-US" u="sng" smtClean="0"/>
              <a:t>COHORT – disadvantages</a:t>
            </a:r>
          </a:p>
          <a:p>
            <a:pPr eaLnBrk="1" hangingPunct="1">
              <a:buFontTx/>
              <a:buNone/>
            </a:pPr>
            <a:endParaRPr lang="en-US" sz="1400" u="sng" smtClean="0"/>
          </a:p>
          <a:p>
            <a:pPr algn="ctr" eaLnBrk="1" hangingPunct="1"/>
            <a:r>
              <a:rPr lang="en-US" smtClean="0"/>
              <a:t> Usually need large sample size</a:t>
            </a:r>
          </a:p>
          <a:p>
            <a:pPr algn="ctr" eaLnBrk="1" hangingPunct="1"/>
            <a:endParaRPr lang="en-US" sz="1600" smtClean="0"/>
          </a:p>
          <a:p>
            <a:pPr algn="ctr" eaLnBrk="1" hangingPunct="1"/>
            <a:r>
              <a:rPr lang="en-US" smtClean="0"/>
              <a:t> Not feasible for rare outcomes/diseases</a:t>
            </a:r>
          </a:p>
          <a:p>
            <a:pPr algn="ctr" eaLnBrk="1" hangingPunct="1"/>
            <a:endParaRPr lang="en-US" sz="1600" smtClean="0"/>
          </a:p>
          <a:p>
            <a:pPr algn="ctr" eaLnBrk="1" hangingPunct="1"/>
            <a:r>
              <a:rPr lang="en-US" smtClean="0"/>
              <a:t> May have long duration</a:t>
            </a:r>
          </a:p>
          <a:p>
            <a:pPr algn="ctr" eaLnBrk="1" hangingPunct="1"/>
            <a:endParaRPr lang="en-US" sz="1600" smtClean="0"/>
          </a:p>
          <a:p>
            <a:pPr algn="ctr" eaLnBrk="1" hangingPunct="1"/>
            <a:r>
              <a:rPr lang="en-US" smtClean="0"/>
              <a:t>  May have dropouts/loss to follow up </a:t>
            </a:r>
          </a:p>
          <a:p>
            <a:pPr algn="ctr" eaLnBrk="1" hangingPunct="1"/>
            <a:endParaRPr lang="en-US" sz="1600" smtClean="0"/>
          </a:p>
          <a:p>
            <a:pPr algn="ctr" eaLnBrk="1" hangingPunct="1"/>
            <a:r>
              <a:rPr lang="en-US" smtClean="0"/>
              <a:t>   Does not guarantee comparability </a:t>
            </a:r>
          </a:p>
          <a:p>
            <a:pPr algn="ctr" eaLnBrk="1" hangingPunct="1"/>
            <a:endParaRPr lang="en-US" smtClean="0"/>
          </a:p>
        </p:txBody>
      </p:sp>
      <p:sp>
        <p:nvSpPr>
          <p:cNvPr id="56323" name="Slide Number Placeholder 2"/>
          <p:cNvSpPr>
            <a:spLocks noGrp="1"/>
          </p:cNvSpPr>
          <p:nvPr>
            <p:ph type="sldNum" sz="quarter" idx="12"/>
          </p:nvPr>
        </p:nvSpPr>
        <p:spPr>
          <a:noFill/>
        </p:spPr>
        <p:txBody>
          <a:bodyPr/>
          <a:lstStyle/>
          <a:p>
            <a:fld id="{CF389165-3D02-4607-84F2-4D69A8A249F8}" type="slidenum">
              <a:rPr lang="en-US" smtClean="0"/>
              <a:pPr/>
              <a:t>62</a:t>
            </a:fld>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457200" y="304800"/>
            <a:ext cx="8229600" cy="5821363"/>
          </a:xfrm>
        </p:spPr>
        <p:txBody>
          <a:bodyPr/>
          <a:lstStyle/>
          <a:p>
            <a:pPr algn="ctr" eaLnBrk="1" hangingPunct="1">
              <a:buFontTx/>
              <a:buNone/>
            </a:pPr>
            <a:r>
              <a:rPr lang="en-US" smtClean="0"/>
              <a:t>Cross sectional example:</a:t>
            </a:r>
          </a:p>
          <a:p>
            <a:pPr algn="ctr" eaLnBrk="1" hangingPunct="1">
              <a:buFontTx/>
              <a:buNone/>
            </a:pPr>
            <a:r>
              <a:rPr lang="en-US" smtClean="0"/>
              <a:t>MESA data in FY 2000</a:t>
            </a:r>
          </a:p>
          <a:p>
            <a:pPr eaLnBrk="1" hangingPunct="1">
              <a:buFontTx/>
              <a:buNone/>
            </a:pPr>
            <a:endParaRPr lang="en-US" smtClean="0"/>
          </a:p>
        </p:txBody>
      </p:sp>
      <p:sp>
        <p:nvSpPr>
          <p:cNvPr id="57347" name="Rectangle 5"/>
          <p:cNvSpPr>
            <a:spLocks noChangeArrowheads="1"/>
          </p:cNvSpPr>
          <p:nvPr/>
        </p:nvSpPr>
        <p:spPr bwMode="auto">
          <a:xfrm>
            <a:off x="1371600" y="1600200"/>
            <a:ext cx="5791200" cy="641350"/>
          </a:xfrm>
          <a:prstGeom prst="rect">
            <a:avLst/>
          </a:prstGeom>
          <a:noFill/>
          <a:ln w="9525">
            <a:noFill/>
            <a:miter lim="800000"/>
            <a:headEnd/>
            <a:tailEnd/>
          </a:ln>
        </p:spPr>
        <p:txBody>
          <a:bodyPr anchor="ctr">
            <a:spAutoFit/>
          </a:bodyPr>
          <a:lstStyle/>
          <a:p>
            <a:pPr algn="ctr"/>
            <a:r>
              <a:rPr lang="en-US" b="1">
                <a:solidFill>
                  <a:srgbClr val="000000"/>
                </a:solidFill>
                <a:ea typeface="Times New Roman" pitchFamily="18" charset="0"/>
                <a:cs typeface="Arial" charset="0"/>
              </a:rPr>
              <a:t>log HOMA Insulin resistance (IR) By BMI   </a:t>
            </a:r>
          </a:p>
          <a:p>
            <a:pPr algn="ctr"/>
            <a:r>
              <a:rPr lang="en-US">
                <a:ea typeface="Times New Roman" pitchFamily="18" charset="0"/>
                <a:cs typeface="Arial" charset="0"/>
              </a:rPr>
              <a:t> </a:t>
            </a:r>
            <a:r>
              <a:rPr lang="en-US" b="1">
                <a:ea typeface="Times New Roman" pitchFamily="18" charset="0"/>
                <a:cs typeface="Arial" charset="0"/>
              </a:rPr>
              <a:t>n=750,  r= -0.45,  r</a:t>
            </a:r>
            <a:r>
              <a:rPr lang="en-US" b="1" baseline="-25000">
                <a:ea typeface="Times New Roman" pitchFamily="18" charset="0"/>
                <a:cs typeface="Arial" charset="0"/>
              </a:rPr>
              <a:t>s</a:t>
            </a:r>
            <a:r>
              <a:rPr lang="en-US" b="1">
                <a:ea typeface="Times New Roman" pitchFamily="18" charset="0"/>
                <a:cs typeface="Arial" charset="0"/>
              </a:rPr>
              <a:t>= -0.46, p &lt; 0.001</a:t>
            </a:r>
            <a:endParaRPr lang="en-US">
              <a:ea typeface="Times New Roman" pitchFamily="18" charset="0"/>
              <a:cs typeface="Arial" charset="0"/>
            </a:endParaRPr>
          </a:p>
        </p:txBody>
      </p:sp>
      <p:pic>
        <p:nvPicPr>
          <p:cNvPr id="57348" name="Picture 4"/>
          <p:cNvPicPr>
            <a:picLocks noChangeAspect="1" noChangeArrowheads="1"/>
          </p:cNvPicPr>
          <p:nvPr/>
        </p:nvPicPr>
        <p:blipFill>
          <a:blip r:embed="rId2" cstate="print"/>
          <a:srcRect/>
          <a:stretch>
            <a:fillRect/>
          </a:stretch>
        </p:blipFill>
        <p:spPr bwMode="auto">
          <a:xfrm>
            <a:off x="2286000" y="2362200"/>
            <a:ext cx="4276725" cy="3859213"/>
          </a:xfrm>
          <a:prstGeom prst="rect">
            <a:avLst/>
          </a:prstGeom>
          <a:noFill/>
          <a:ln w="9525">
            <a:noFill/>
            <a:miter lim="800000"/>
            <a:headEnd/>
            <a:tailEnd/>
          </a:ln>
        </p:spPr>
      </p:pic>
      <p:sp>
        <p:nvSpPr>
          <p:cNvPr id="57349" name="Slide Number Placeholder 4"/>
          <p:cNvSpPr>
            <a:spLocks noGrp="1"/>
          </p:cNvSpPr>
          <p:nvPr>
            <p:ph type="sldNum" sz="quarter" idx="12"/>
          </p:nvPr>
        </p:nvSpPr>
        <p:spPr>
          <a:noFill/>
        </p:spPr>
        <p:txBody>
          <a:bodyPr/>
          <a:lstStyle/>
          <a:p>
            <a:fld id="{12F2C13C-65E4-45A3-9818-4BF5160D4795}" type="slidenum">
              <a:rPr lang="en-US" smtClean="0"/>
              <a:pPr/>
              <a:t>63</a:t>
            </a:fld>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Cohort effect in cross sec study</a:t>
            </a:r>
            <a:endParaRPr lang="en-US" dirty="0"/>
          </a:p>
        </p:txBody>
      </p:sp>
      <p:sp>
        <p:nvSpPr>
          <p:cNvPr id="3" name="Slide Number Placeholder 2"/>
          <p:cNvSpPr>
            <a:spLocks noGrp="1"/>
          </p:cNvSpPr>
          <p:nvPr>
            <p:ph type="sldNum" sz="quarter" idx="12"/>
          </p:nvPr>
        </p:nvSpPr>
        <p:spPr/>
        <p:txBody>
          <a:bodyPr/>
          <a:lstStyle/>
          <a:p>
            <a:pPr>
              <a:defRPr/>
            </a:pPr>
            <a:fld id="{88090CE4-E1E8-4D8F-B810-177862CE015D}" type="slidenum">
              <a:rPr lang="en-US" smtClean="0"/>
              <a:pPr>
                <a:defRPr/>
              </a:pPr>
              <a:t>64</a:t>
            </a:fld>
            <a:endParaRPr lang="en-US"/>
          </a:p>
        </p:txBody>
      </p:sp>
      <p:graphicFrame>
        <p:nvGraphicFramePr>
          <p:cNvPr id="4" name="Chart 3"/>
          <p:cNvGraphicFramePr>
            <a:graphicFrameLocks/>
          </p:cNvGraphicFramePr>
          <p:nvPr/>
        </p:nvGraphicFramePr>
        <p:xfrm>
          <a:off x="1524000" y="1219200"/>
          <a:ext cx="5867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895600" y="5638800"/>
            <a:ext cx="4114800" cy="369332"/>
          </a:xfrm>
          <a:prstGeom prst="rect">
            <a:avLst/>
          </a:prstGeom>
          <a:noFill/>
        </p:spPr>
        <p:txBody>
          <a:bodyPr wrap="square" rtlCol="0">
            <a:spAutoFit/>
          </a:bodyPr>
          <a:lstStyle/>
          <a:p>
            <a:r>
              <a:rPr lang="en-US" dirty="0" smtClean="0">
                <a:solidFill>
                  <a:srgbClr val="FF0000"/>
                </a:solidFill>
              </a:rPr>
              <a:t>Red</a:t>
            </a:r>
            <a:r>
              <a:rPr lang="en-US" dirty="0" smtClean="0"/>
              <a:t> descending line is misleading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457200" y="274638"/>
            <a:ext cx="8153400" cy="792162"/>
          </a:xfrm>
        </p:spPr>
        <p:txBody>
          <a:bodyPr/>
          <a:lstStyle/>
          <a:p>
            <a:pPr eaLnBrk="1" hangingPunct="1"/>
            <a:r>
              <a:rPr lang="en-US" sz="3200" u="sng" smtClean="0"/>
              <a:t>Cross-sectional: advantages</a:t>
            </a:r>
          </a:p>
        </p:txBody>
      </p:sp>
      <p:sp>
        <p:nvSpPr>
          <p:cNvPr id="58371" name="Text Box 5"/>
          <p:cNvSpPr txBox="1">
            <a:spLocks noChangeArrowheads="1"/>
          </p:cNvSpPr>
          <p:nvPr/>
        </p:nvSpPr>
        <p:spPr bwMode="auto">
          <a:xfrm>
            <a:off x="685800" y="1752600"/>
            <a:ext cx="7696200" cy="3084513"/>
          </a:xfrm>
          <a:prstGeom prst="rect">
            <a:avLst/>
          </a:prstGeom>
          <a:noFill/>
          <a:ln w="9525">
            <a:noFill/>
            <a:miter lim="800000"/>
            <a:headEnd/>
            <a:tailEnd/>
          </a:ln>
        </p:spPr>
        <p:txBody>
          <a:bodyPr>
            <a:spAutoFit/>
          </a:bodyPr>
          <a:lstStyle/>
          <a:p>
            <a:pPr algn="ctr">
              <a:spcBef>
                <a:spcPct val="50000"/>
              </a:spcBef>
            </a:pPr>
            <a:r>
              <a:rPr lang="en-US" sz="2800"/>
              <a:t>Can  study several outcomes at same time</a:t>
            </a:r>
          </a:p>
          <a:p>
            <a:pPr algn="ctr">
              <a:spcBef>
                <a:spcPct val="50000"/>
              </a:spcBef>
            </a:pPr>
            <a:r>
              <a:rPr lang="en-US" sz="2800"/>
              <a:t>Can study several exposures at same time</a:t>
            </a:r>
          </a:p>
          <a:p>
            <a:pPr algn="ctr">
              <a:spcBef>
                <a:spcPct val="50000"/>
              </a:spcBef>
            </a:pPr>
            <a:r>
              <a:rPr lang="en-US" sz="2800"/>
              <a:t>Short study duration</a:t>
            </a:r>
          </a:p>
          <a:p>
            <a:pPr algn="ctr">
              <a:spcBef>
                <a:spcPct val="50000"/>
              </a:spcBef>
            </a:pPr>
            <a:r>
              <a:rPr lang="en-US" sz="2800"/>
              <a:t>Provides prevalence (not incidence)</a:t>
            </a:r>
          </a:p>
          <a:p>
            <a:pPr algn="ctr">
              <a:spcBef>
                <a:spcPct val="50000"/>
              </a:spcBef>
            </a:pPr>
            <a:r>
              <a:rPr lang="en-US" sz="2800"/>
              <a:t>Can be front end of a cohort study</a:t>
            </a:r>
          </a:p>
        </p:txBody>
      </p:sp>
      <p:sp>
        <p:nvSpPr>
          <p:cNvPr id="58372" name="Slide Number Placeholder 3"/>
          <p:cNvSpPr>
            <a:spLocks noGrp="1"/>
          </p:cNvSpPr>
          <p:nvPr>
            <p:ph type="sldNum" sz="quarter" idx="12"/>
          </p:nvPr>
        </p:nvSpPr>
        <p:spPr>
          <a:noFill/>
        </p:spPr>
        <p:txBody>
          <a:bodyPr/>
          <a:lstStyle/>
          <a:p>
            <a:fld id="{237A2927-D716-4165-AA28-2EE4499A54ED}" type="slidenum">
              <a:rPr lang="en-US" smtClean="0"/>
              <a:pPr/>
              <a:t>65</a:t>
            </a:fld>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a:xfrm>
            <a:off x="1295400" y="685800"/>
            <a:ext cx="6858000" cy="487363"/>
          </a:xfrm>
        </p:spPr>
        <p:txBody>
          <a:bodyPr/>
          <a:lstStyle/>
          <a:p>
            <a:pPr eaLnBrk="1" hangingPunct="1"/>
            <a:r>
              <a:rPr lang="en-US" sz="3200" smtClean="0"/>
              <a:t>C</a:t>
            </a:r>
            <a:r>
              <a:rPr lang="en-US" sz="3200" u="sng" smtClean="0"/>
              <a:t>ross sectional:disadvantages</a:t>
            </a:r>
          </a:p>
        </p:txBody>
      </p:sp>
      <p:sp>
        <p:nvSpPr>
          <p:cNvPr id="59395" name="Text Box 5"/>
          <p:cNvSpPr txBox="1">
            <a:spLocks noChangeArrowheads="1"/>
          </p:cNvSpPr>
          <p:nvPr/>
        </p:nvSpPr>
        <p:spPr bwMode="auto">
          <a:xfrm>
            <a:off x="1295400" y="1295400"/>
            <a:ext cx="6934200" cy="5199063"/>
          </a:xfrm>
          <a:prstGeom prst="rect">
            <a:avLst/>
          </a:prstGeom>
          <a:noFill/>
          <a:ln w="9525">
            <a:noFill/>
            <a:miter lim="800000"/>
            <a:headEnd/>
            <a:tailEnd/>
          </a:ln>
        </p:spPr>
        <p:txBody>
          <a:bodyPr>
            <a:spAutoFit/>
          </a:bodyPr>
          <a:lstStyle/>
          <a:p>
            <a:pPr algn="ctr">
              <a:spcBef>
                <a:spcPct val="50000"/>
              </a:spcBef>
            </a:pPr>
            <a:r>
              <a:rPr lang="en-US" sz="2200"/>
              <a:t>Does not establish temporal order</a:t>
            </a:r>
          </a:p>
          <a:p>
            <a:pPr algn="ctr">
              <a:spcBef>
                <a:spcPct val="50000"/>
              </a:spcBef>
            </a:pPr>
            <a:r>
              <a:rPr lang="en-US" sz="2200"/>
              <a:t>Exposure info from memory may not be accurate (recall bias)</a:t>
            </a:r>
          </a:p>
          <a:p>
            <a:pPr algn="ctr">
              <a:spcBef>
                <a:spcPct val="50000"/>
              </a:spcBef>
            </a:pPr>
            <a:r>
              <a:rPr lang="en-US" sz="2200"/>
              <a:t>Only survivors can be measured – survival bias</a:t>
            </a:r>
          </a:p>
          <a:p>
            <a:pPr algn="ctr">
              <a:spcBef>
                <a:spcPct val="50000"/>
              </a:spcBef>
            </a:pPr>
            <a:r>
              <a:rPr lang="en-US" sz="2200"/>
              <a:t>Not feasible for rare diseases</a:t>
            </a:r>
          </a:p>
          <a:p>
            <a:pPr algn="ctr">
              <a:spcBef>
                <a:spcPct val="50000"/>
              </a:spcBef>
            </a:pPr>
            <a:r>
              <a:rPr lang="en-US" sz="2200"/>
              <a:t>Can’t distinguish between predictors of disease occurrence vs disease progression</a:t>
            </a:r>
          </a:p>
          <a:p>
            <a:pPr algn="ctr">
              <a:spcBef>
                <a:spcPct val="50000"/>
              </a:spcBef>
            </a:pPr>
            <a:r>
              <a:rPr lang="en-US" sz="2200"/>
              <a:t>Can’t provide incidence</a:t>
            </a:r>
          </a:p>
          <a:p>
            <a:pPr algn="ctr">
              <a:spcBef>
                <a:spcPct val="50000"/>
              </a:spcBef>
            </a:pPr>
            <a:r>
              <a:rPr lang="en-US" sz="2200" b="1"/>
              <a:t>Assumes observed associations across persons are the same as associations across time within a person</a:t>
            </a:r>
          </a:p>
          <a:p>
            <a:pPr>
              <a:spcBef>
                <a:spcPct val="50000"/>
              </a:spcBef>
            </a:pPr>
            <a:r>
              <a:rPr lang="en-US"/>
              <a:t>(In Miami, young Cuban males grow up to be old Jewish males) </a:t>
            </a:r>
          </a:p>
        </p:txBody>
      </p:sp>
      <p:sp>
        <p:nvSpPr>
          <p:cNvPr id="59396" name="Slide Number Placeholder 3"/>
          <p:cNvSpPr>
            <a:spLocks noGrp="1"/>
          </p:cNvSpPr>
          <p:nvPr>
            <p:ph type="sldNum" sz="quarter" idx="12"/>
          </p:nvPr>
        </p:nvSpPr>
        <p:spPr>
          <a:noFill/>
        </p:spPr>
        <p:txBody>
          <a:bodyPr/>
          <a:lstStyle/>
          <a:p>
            <a:fld id="{4C47998B-A0B1-4D06-954C-93BC4EBD9837}" type="slidenum">
              <a:rPr lang="en-US" smtClean="0"/>
              <a:pPr/>
              <a:t>66</a:t>
            </a:fld>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533400"/>
            <a:ext cx="8229600" cy="5592763"/>
          </a:xfrm>
        </p:spPr>
        <p:txBody>
          <a:bodyPr/>
          <a:lstStyle/>
          <a:p>
            <a:pPr algn="ctr" eaLnBrk="1" hangingPunct="1">
              <a:buFontTx/>
              <a:buNone/>
            </a:pPr>
            <a:r>
              <a:rPr lang="en-US" sz="3600" u="sng" smtClean="0"/>
              <a:t>Case control : example</a:t>
            </a:r>
          </a:p>
          <a:p>
            <a:pPr algn="ctr" eaLnBrk="1" hangingPunct="1">
              <a:buFontTx/>
              <a:buNone/>
            </a:pPr>
            <a:r>
              <a:rPr lang="en-US" smtClean="0"/>
              <a:t>Coffee &amp; Pancreas cancer</a:t>
            </a:r>
          </a:p>
          <a:p>
            <a:pPr algn="ctr" eaLnBrk="1" hangingPunct="1">
              <a:buFontTx/>
              <a:buNone/>
            </a:pPr>
            <a:r>
              <a:rPr lang="en-US" smtClean="0"/>
              <a:t>(MacMahon et. al. NEJM, March 1981)</a:t>
            </a:r>
          </a:p>
          <a:p>
            <a:pPr algn="ctr" eaLnBrk="1" hangingPunct="1">
              <a:buFontTx/>
              <a:buNone/>
            </a:pPr>
            <a:r>
              <a:rPr lang="en-US" smtClean="0"/>
              <a:t>369 with histologic confirmed cancer</a:t>
            </a:r>
          </a:p>
          <a:p>
            <a:pPr algn="ctr" eaLnBrk="1" hangingPunct="1">
              <a:buFontTx/>
              <a:buNone/>
            </a:pPr>
            <a:r>
              <a:rPr lang="en-US" smtClean="0"/>
              <a:t>644 controls (no cancer)</a:t>
            </a:r>
          </a:p>
          <a:p>
            <a:pPr algn="ctr" eaLnBrk="1" hangingPunct="1">
              <a:buFontTx/>
              <a:buNone/>
            </a:pPr>
            <a:endParaRPr lang="en-US" sz="1600" smtClean="0"/>
          </a:p>
          <a:p>
            <a:pPr algn="ctr" eaLnBrk="1" hangingPunct="1">
              <a:buFontTx/>
              <a:buNone/>
            </a:pPr>
            <a:r>
              <a:rPr lang="en-US" smtClean="0"/>
              <a:t>OR=2.7</a:t>
            </a:r>
          </a:p>
          <a:p>
            <a:pPr algn="ctr" eaLnBrk="1" hangingPunct="1">
              <a:buFontTx/>
              <a:buNone/>
            </a:pPr>
            <a:r>
              <a:rPr lang="en-US" smtClean="0"/>
              <a:t>95% CI (1.6 to 4.7)</a:t>
            </a:r>
          </a:p>
          <a:p>
            <a:pPr algn="ctr" eaLnBrk="1" hangingPunct="1">
              <a:buFontTx/>
              <a:buNone/>
            </a:pPr>
            <a:r>
              <a:rPr lang="en-US" smtClean="0"/>
              <a:t>For 3+ cups/day vs no coffee</a:t>
            </a:r>
          </a:p>
          <a:p>
            <a:pPr algn="ctr" eaLnBrk="1" hangingPunct="1">
              <a:buFontTx/>
              <a:buNone/>
            </a:pPr>
            <a:endParaRPr lang="en-US" smtClean="0"/>
          </a:p>
        </p:txBody>
      </p:sp>
      <p:sp>
        <p:nvSpPr>
          <p:cNvPr id="60419" name="Slide Number Placeholder 2"/>
          <p:cNvSpPr>
            <a:spLocks noGrp="1"/>
          </p:cNvSpPr>
          <p:nvPr>
            <p:ph type="sldNum" sz="quarter" idx="12"/>
          </p:nvPr>
        </p:nvSpPr>
        <p:spPr>
          <a:noFill/>
        </p:spPr>
        <p:txBody>
          <a:bodyPr/>
          <a:lstStyle/>
          <a:p>
            <a:fld id="{032F78B5-1274-409E-B076-EE2E2A1FA66D}" type="slidenum">
              <a:rPr lang="en-US" smtClean="0"/>
              <a:pPr/>
              <a:t>67</a:t>
            </a:fld>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381000"/>
            <a:ext cx="8229600" cy="533400"/>
          </a:xfrm>
        </p:spPr>
        <p:txBody>
          <a:bodyPr/>
          <a:lstStyle/>
          <a:p>
            <a:pPr eaLnBrk="1" hangingPunct="1"/>
            <a:r>
              <a:rPr lang="en-US" sz="3600" u="sng" smtClean="0"/>
              <a:t>Case-Control: advantages</a:t>
            </a:r>
          </a:p>
        </p:txBody>
      </p:sp>
      <p:sp>
        <p:nvSpPr>
          <p:cNvPr id="61443" name="Rectangle 3"/>
          <p:cNvSpPr>
            <a:spLocks noGrp="1" noChangeArrowheads="1"/>
          </p:cNvSpPr>
          <p:nvPr>
            <p:ph type="body" idx="1"/>
          </p:nvPr>
        </p:nvSpPr>
        <p:spPr>
          <a:xfrm>
            <a:off x="381000" y="1447800"/>
            <a:ext cx="8229600" cy="2438400"/>
          </a:xfrm>
        </p:spPr>
        <p:txBody>
          <a:bodyPr/>
          <a:lstStyle/>
          <a:p>
            <a:pPr algn="ctr" eaLnBrk="1" hangingPunct="1">
              <a:buFontTx/>
              <a:buNone/>
            </a:pPr>
            <a:r>
              <a:rPr lang="en-US" smtClean="0"/>
              <a:t>Feasible for rare diseases</a:t>
            </a:r>
          </a:p>
          <a:p>
            <a:pPr algn="ctr" eaLnBrk="1" hangingPunct="1">
              <a:buFontTx/>
              <a:buNone/>
            </a:pPr>
            <a:r>
              <a:rPr lang="en-US" smtClean="0"/>
              <a:t>Short duration</a:t>
            </a:r>
          </a:p>
          <a:p>
            <a:pPr algn="ctr" eaLnBrk="1" hangingPunct="1">
              <a:buFontTx/>
              <a:buNone/>
            </a:pPr>
            <a:r>
              <a:rPr lang="en-US" smtClean="0"/>
              <a:t>Inexpensive  - easy to do</a:t>
            </a:r>
          </a:p>
          <a:p>
            <a:pPr algn="ctr" eaLnBrk="1" hangingPunct="1">
              <a:buFontTx/>
              <a:buNone/>
            </a:pPr>
            <a:r>
              <a:rPr lang="en-US" smtClean="0"/>
              <a:t>Can evaluate many risk factors at once</a:t>
            </a:r>
          </a:p>
        </p:txBody>
      </p:sp>
      <p:sp>
        <p:nvSpPr>
          <p:cNvPr id="61444" name="Slide Number Placeholder 3"/>
          <p:cNvSpPr>
            <a:spLocks noGrp="1"/>
          </p:cNvSpPr>
          <p:nvPr>
            <p:ph type="sldNum" sz="quarter" idx="12"/>
          </p:nvPr>
        </p:nvSpPr>
        <p:spPr>
          <a:noFill/>
        </p:spPr>
        <p:txBody>
          <a:bodyPr/>
          <a:lstStyle/>
          <a:p>
            <a:fld id="{F77058F2-254C-43D4-952A-18C29DB748C9}" type="slidenum">
              <a:rPr lang="en-US" smtClean="0"/>
              <a:pPr/>
              <a:t>68</a:t>
            </a:fld>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4638"/>
            <a:ext cx="8229600" cy="715962"/>
          </a:xfrm>
        </p:spPr>
        <p:txBody>
          <a:bodyPr/>
          <a:lstStyle/>
          <a:p>
            <a:pPr eaLnBrk="1" hangingPunct="1"/>
            <a:r>
              <a:rPr lang="en-US" sz="3200" u="sng" smtClean="0"/>
              <a:t>Case-control:disadvantages</a:t>
            </a:r>
          </a:p>
        </p:txBody>
      </p:sp>
      <p:sp>
        <p:nvSpPr>
          <p:cNvPr id="62467" name="Text Box 5"/>
          <p:cNvSpPr>
            <a:spLocks noGrp="1" noChangeArrowheads="1"/>
          </p:cNvSpPr>
          <p:nvPr>
            <p:ph type="body" idx="1"/>
          </p:nvPr>
        </p:nvSpPr>
        <p:spPr>
          <a:xfrm>
            <a:off x="457200" y="1143000"/>
            <a:ext cx="8229600" cy="4525963"/>
          </a:xfrm>
          <a:noFill/>
        </p:spPr>
        <p:txBody>
          <a:bodyPr/>
          <a:lstStyle/>
          <a:p>
            <a:pPr algn="ctr" eaLnBrk="1" hangingPunct="1">
              <a:buFontTx/>
              <a:buNone/>
            </a:pPr>
            <a:r>
              <a:rPr lang="en-US" sz="2800" smtClean="0"/>
              <a:t>   </a:t>
            </a:r>
            <a:r>
              <a:rPr lang="en-US" sz="2800" b="1" smtClean="0"/>
              <a:t>Bias from sampling possibly two populations-not one population with or without disease</a:t>
            </a:r>
          </a:p>
          <a:p>
            <a:pPr algn="ctr" eaLnBrk="1" hangingPunct="1">
              <a:buFontTx/>
              <a:buNone/>
            </a:pPr>
            <a:r>
              <a:rPr lang="en-US" sz="2400" smtClean="0"/>
              <a:t>    (where do we get appropriate controls?)</a:t>
            </a:r>
          </a:p>
          <a:p>
            <a:pPr algn="ctr" eaLnBrk="1" hangingPunct="1">
              <a:buFontTx/>
              <a:buNone/>
            </a:pPr>
            <a:r>
              <a:rPr lang="en-US" sz="2800" smtClean="0"/>
              <a:t>Does not establish temporal order</a:t>
            </a:r>
          </a:p>
          <a:p>
            <a:pPr algn="ctr" eaLnBrk="1" hangingPunct="1">
              <a:buFontTx/>
              <a:buNone/>
            </a:pPr>
            <a:r>
              <a:rPr lang="en-US" sz="2800" smtClean="0"/>
              <a:t>Recall bias</a:t>
            </a:r>
          </a:p>
          <a:p>
            <a:pPr algn="ctr" eaLnBrk="1" hangingPunct="1">
              <a:buFontTx/>
              <a:buNone/>
            </a:pPr>
            <a:r>
              <a:rPr lang="en-US" sz="2800" smtClean="0"/>
              <a:t>Survival bias</a:t>
            </a:r>
          </a:p>
          <a:p>
            <a:pPr algn="ctr" eaLnBrk="1" hangingPunct="1">
              <a:buFontTx/>
              <a:buNone/>
            </a:pPr>
            <a:r>
              <a:rPr lang="en-US" sz="2800" smtClean="0"/>
              <a:t>Can’t estimate incidence or prevalence</a:t>
            </a:r>
          </a:p>
          <a:p>
            <a:pPr algn="ctr" eaLnBrk="1" hangingPunct="1">
              <a:buFontTx/>
              <a:buNone/>
            </a:pPr>
            <a:r>
              <a:rPr lang="en-US" sz="2800" smtClean="0">
                <a:solidFill>
                  <a:srgbClr val="FF0000"/>
                </a:solidFill>
              </a:rPr>
              <a:t>Case control is weakest design but easiest to do</a:t>
            </a:r>
          </a:p>
        </p:txBody>
      </p:sp>
      <p:sp>
        <p:nvSpPr>
          <p:cNvPr id="62468" name="Slide Number Placeholder 3"/>
          <p:cNvSpPr>
            <a:spLocks noGrp="1"/>
          </p:cNvSpPr>
          <p:nvPr>
            <p:ph type="sldNum" sz="quarter" idx="12"/>
          </p:nvPr>
        </p:nvSpPr>
        <p:spPr>
          <a:noFill/>
        </p:spPr>
        <p:txBody>
          <a:bodyPr/>
          <a:lstStyle/>
          <a:p>
            <a:fld id="{D0C5901F-1F56-4513-BB30-A505CBA9545E}" type="slidenum">
              <a:rPr lang="en-US" smtClean="0"/>
              <a:pPr/>
              <a:t>69</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can002"/>
          <p:cNvPicPr>
            <a:picLocks noChangeAspect="1" noChangeArrowheads="1"/>
          </p:cNvPicPr>
          <p:nvPr/>
        </p:nvPicPr>
        <p:blipFill>
          <a:blip r:embed="rId2" cstate="print"/>
          <a:srcRect/>
          <a:stretch>
            <a:fillRect/>
          </a:stretch>
        </p:blipFill>
        <p:spPr bwMode="auto">
          <a:xfrm>
            <a:off x="460375" y="533400"/>
            <a:ext cx="7159625" cy="6096000"/>
          </a:xfrm>
          <a:prstGeom prst="rect">
            <a:avLst/>
          </a:prstGeom>
          <a:noFill/>
          <a:ln w="9525">
            <a:noFill/>
            <a:miter lim="800000"/>
            <a:headEnd/>
            <a:tailEnd/>
          </a:ln>
        </p:spPr>
      </p:pic>
      <p:sp>
        <p:nvSpPr>
          <p:cNvPr id="11267" name="Slide Number Placeholder 2"/>
          <p:cNvSpPr>
            <a:spLocks noGrp="1"/>
          </p:cNvSpPr>
          <p:nvPr>
            <p:ph type="sldNum" sz="quarter" idx="12"/>
          </p:nvPr>
        </p:nvSpPr>
        <p:spPr>
          <a:noFill/>
        </p:spPr>
        <p:txBody>
          <a:bodyPr/>
          <a:lstStyle/>
          <a:p>
            <a:fld id="{015F539F-1049-46E0-9758-1CFEB821F344}" type="slidenum">
              <a:rPr lang="en-US" smtClean="0"/>
              <a:pPr/>
              <a:t>7</a:t>
            </a:fld>
            <a:endParaRPr lang="en-US" smtClean="0"/>
          </a:p>
        </p:txBody>
      </p:sp>
      <p:sp>
        <p:nvSpPr>
          <p:cNvPr id="2" name="TextBox 1"/>
          <p:cNvSpPr txBox="1"/>
          <p:nvPr/>
        </p:nvSpPr>
        <p:spPr>
          <a:xfrm>
            <a:off x="1752600" y="0"/>
            <a:ext cx="3810000" cy="369332"/>
          </a:xfrm>
          <a:prstGeom prst="rect">
            <a:avLst/>
          </a:prstGeom>
          <a:noFill/>
        </p:spPr>
        <p:txBody>
          <a:bodyPr wrap="square" rtlCol="0">
            <a:spAutoFit/>
          </a:bodyPr>
          <a:lstStyle/>
          <a:p>
            <a:pPr algn="ctr"/>
            <a:r>
              <a:rPr lang="en-US" b="1" dirty="0" smtClean="0">
                <a:solidFill>
                  <a:srgbClr val="FF0000"/>
                </a:solidFill>
              </a:rPr>
              <a:t>Need “evidence based” medicine</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“Ecologic” fallacy</a:t>
            </a:r>
          </a:p>
        </p:txBody>
      </p:sp>
      <p:graphicFrame>
        <p:nvGraphicFramePr>
          <p:cNvPr id="5" name="Chart 4"/>
          <p:cNvGraphicFramePr>
            <a:graphicFrameLocks/>
          </p:cNvGraphicFramePr>
          <p:nvPr>
            <p:extLst>
              <p:ext uri="{D42A27DB-BD31-4B8C-83A1-F6EECF244321}">
                <p14:modId xmlns:p14="http://schemas.microsoft.com/office/powerpoint/2010/main" val="2664456068"/>
              </p:ext>
            </p:extLst>
          </p:nvPr>
        </p:nvGraphicFramePr>
        <p:xfrm>
          <a:off x="609600" y="1219200"/>
          <a:ext cx="76962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657600" y="6019800"/>
            <a:ext cx="2133600" cy="369332"/>
          </a:xfrm>
          <a:prstGeom prst="rect">
            <a:avLst/>
          </a:prstGeom>
          <a:noFill/>
        </p:spPr>
        <p:txBody>
          <a:bodyPr wrap="square" rtlCol="0">
            <a:spAutoFit/>
          </a:bodyPr>
          <a:lstStyle/>
          <a:p>
            <a:r>
              <a:rPr lang="en-US" dirty="0" smtClean="0"/>
              <a:t>Months job training</a:t>
            </a:r>
            <a:endParaRPr lang="en-US" dirty="0"/>
          </a:p>
        </p:txBody>
      </p:sp>
      <p:sp>
        <p:nvSpPr>
          <p:cNvPr id="3" name="TextBox 2"/>
          <p:cNvSpPr txBox="1"/>
          <p:nvPr/>
        </p:nvSpPr>
        <p:spPr>
          <a:xfrm>
            <a:off x="231618" y="3349387"/>
            <a:ext cx="990600" cy="369332"/>
          </a:xfrm>
          <a:prstGeom prst="rect">
            <a:avLst/>
          </a:prstGeom>
          <a:noFill/>
        </p:spPr>
        <p:txBody>
          <a:bodyPr wrap="square" rtlCol="0">
            <a:spAutoFit/>
          </a:bodyPr>
          <a:lstStyle/>
          <a:p>
            <a:r>
              <a:rPr lang="en-US" dirty="0" smtClean="0"/>
              <a:t>income</a:t>
            </a:r>
            <a:endParaRPr lang="en-US" dirty="0"/>
          </a:p>
        </p:txBody>
      </p:sp>
    </p:spTree>
    <p:extLst>
      <p:ext uri="{BB962C8B-B14F-4D97-AF65-F5344CB8AC3E}">
        <p14:creationId xmlns:p14="http://schemas.microsoft.com/office/powerpoint/2010/main" val="38074139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2000" smtClean="0"/>
              <a:t>Ecologic Fallacy</a:t>
            </a:r>
          </a:p>
        </p:txBody>
      </p:sp>
      <p:sp>
        <p:nvSpPr>
          <p:cNvPr id="266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26628" name="Object 4"/>
          <p:cNvGraphicFramePr>
            <a:graphicFrameLocks noChangeAspect="1"/>
          </p:cNvGraphicFramePr>
          <p:nvPr>
            <p:extLst>
              <p:ext uri="{D42A27DB-BD31-4B8C-83A1-F6EECF244321}">
                <p14:modId xmlns:p14="http://schemas.microsoft.com/office/powerpoint/2010/main" val="2336273255"/>
              </p:ext>
            </p:extLst>
          </p:nvPr>
        </p:nvGraphicFramePr>
        <p:xfrm>
          <a:off x="1295400" y="1179116"/>
          <a:ext cx="6629400" cy="5311220"/>
        </p:xfrm>
        <a:graphic>
          <a:graphicData uri="http://schemas.openxmlformats.org/presentationml/2006/ole">
            <mc:AlternateContent xmlns:mc="http://schemas.openxmlformats.org/markup-compatibility/2006">
              <mc:Choice xmlns:v="urn:schemas-microsoft-com:vml" Requires="v">
                <p:oleObj spid="_x0000_s8224" name="Picture" r:id="rId3" imgW="5925312" imgH="5362956" progId="Word.Picture.8">
                  <p:embed/>
                </p:oleObj>
              </mc:Choice>
              <mc:Fallback>
                <p:oleObj name="Picture" r:id="rId3" imgW="5925312" imgH="5362956"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179116"/>
                        <a:ext cx="6629400" cy="531122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905804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63990" y="76200"/>
            <a:ext cx="8229600" cy="792162"/>
          </a:xfrm>
        </p:spPr>
        <p:txBody>
          <a:bodyPr/>
          <a:lstStyle/>
          <a:p>
            <a:pPr eaLnBrk="1" hangingPunct="1"/>
            <a:r>
              <a:rPr lang="en-US" sz="4000" u="sng" dirty="0" smtClean="0"/>
              <a:t>Exploratory vs Confirmatory</a:t>
            </a:r>
          </a:p>
        </p:txBody>
      </p:sp>
      <p:sp>
        <p:nvSpPr>
          <p:cNvPr id="63491" name="Rectangle 3"/>
          <p:cNvSpPr>
            <a:spLocks noGrp="1" noChangeArrowheads="1"/>
          </p:cNvSpPr>
          <p:nvPr>
            <p:ph type="body" idx="1"/>
          </p:nvPr>
        </p:nvSpPr>
        <p:spPr>
          <a:xfrm>
            <a:off x="457200" y="947738"/>
            <a:ext cx="8229600" cy="5529262"/>
          </a:xfrm>
        </p:spPr>
        <p:txBody>
          <a:bodyPr/>
          <a:lstStyle/>
          <a:p>
            <a:pPr algn="ctr" eaLnBrk="1" hangingPunct="1">
              <a:buFontTx/>
              <a:buNone/>
            </a:pPr>
            <a:r>
              <a:rPr lang="en-US" sz="2800" dirty="0" smtClean="0"/>
              <a:t>Experiments &amp; observational studies can be classified as exploratory or confirmatory</a:t>
            </a:r>
          </a:p>
          <a:p>
            <a:pPr algn="ctr" eaLnBrk="1" hangingPunct="1">
              <a:buFontTx/>
              <a:buNone/>
            </a:pPr>
            <a:endParaRPr lang="en-US" sz="1000" dirty="0" smtClean="0"/>
          </a:p>
          <a:p>
            <a:pPr algn="ctr" eaLnBrk="1" hangingPunct="1">
              <a:buFontTx/>
              <a:buNone/>
            </a:pPr>
            <a:r>
              <a:rPr lang="en-US" sz="2800" dirty="0" smtClean="0"/>
              <a:t>Exploratory study -&gt; </a:t>
            </a:r>
            <a:r>
              <a:rPr lang="en-US" sz="2800" b="1" dirty="0" smtClean="0"/>
              <a:t>hypothesis generating</a:t>
            </a:r>
          </a:p>
          <a:p>
            <a:pPr algn="ctr" eaLnBrk="1" hangingPunct="1">
              <a:buFontTx/>
              <a:buNone/>
            </a:pPr>
            <a:r>
              <a:rPr lang="en-US" sz="2800" dirty="0" smtClean="0"/>
              <a:t>(“fishing expedition”)</a:t>
            </a:r>
          </a:p>
          <a:p>
            <a:pPr algn="ctr" eaLnBrk="1" hangingPunct="1">
              <a:buFontTx/>
              <a:buNone/>
            </a:pPr>
            <a:r>
              <a:rPr lang="en-US" sz="2800" dirty="0" smtClean="0"/>
              <a:t>Liberal criteria ok for “significance”</a:t>
            </a:r>
          </a:p>
          <a:p>
            <a:pPr algn="ctr" eaLnBrk="1" hangingPunct="1">
              <a:buFontTx/>
              <a:buNone/>
            </a:pPr>
            <a:r>
              <a:rPr lang="en-US" sz="2800" dirty="0" smtClean="0"/>
              <a:t>Ex: Phase I and II trials</a:t>
            </a:r>
          </a:p>
          <a:p>
            <a:pPr algn="ctr" eaLnBrk="1" hangingPunct="1">
              <a:buFontTx/>
              <a:buNone/>
            </a:pPr>
            <a:endParaRPr lang="en-US" sz="1000" dirty="0" smtClean="0"/>
          </a:p>
          <a:p>
            <a:pPr algn="ctr" eaLnBrk="1" hangingPunct="1">
              <a:buFontTx/>
              <a:buNone/>
            </a:pPr>
            <a:r>
              <a:rPr lang="en-US" sz="2800" dirty="0" smtClean="0"/>
              <a:t>Confirmatory study-&gt;</a:t>
            </a:r>
            <a:r>
              <a:rPr lang="en-US" sz="2800" b="1" dirty="0" smtClean="0"/>
              <a:t>hypothesis validating</a:t>
            </a:r>
          </a:p>
          <a:p>
            <a:pPr algn="ctr" eaLnBrk="1" hangingPunct="1">
              <a:buFontTx/>
              <a:buNone/>
            </a:pPr>
            <a:r>
              <a:rPr lang="en-US" sz="2800" dirty="0" smtClean="0"/>
              <a:t>Need strict criteria for confirmation</a:t>
            </a:r>
          </a:p>
          <a:p>
            <a:pPr algn="ctr" eaLnBrk="1" hangingPunct="1">
              <a:buFontTx/>
              <a:buNone/>
            </a:pPr>
            <a:r>
              <a:rPr lang="en-US" sz="2800" dirty="0" smtClean="0"/>
              <a:t>Ex: Phase III and IV trials</a:t>
            </a:r>
          </a:p>
          <a:p>
            <a:pPr algn="ctr" eaLnBrk="1" hangingPunct="1">
              <a:buFontTx/>
              <a:buNone/>
            </a:pPr>
            <a:r>
              <a:rPr lang="en-US" sz="2800" b="1" dirty="0" smtClean="0">
                <a:solidFill>
                  <a:srgbClr val="FF0000"/>
                </a:solidFill>
              </a:rPr>
              <a:t>Good studies are validated on another dataset!</a:t>
            </a:r>
          </a:p>
          <a:p>
            <a:pPr algn="ctr" eaLnBrk="1" hangingPunct="1">
              <a:buFontTx/>
              <a:buNone/>
            </a:pPr>
            <a:endParaRPr lang="en-US" sz="2800" b="1" dirty="0" smtClean="0"/>
          </a:p>
          <a:p>
            <a:pPr algn="ctr" eaLnBrk="1" hangingPunct="1">
              <a:buFontTx/>
              <a:buNone/>
            </a:pPr>
            <a:endParaRPr lang="en-US" sz="2800" dirty="0" smtClean="0"/>
          </a:p>
        </p:txBody>
      </p:sp>
      <p:sp>
        <p:nvSpPr>
          <p:cNvPr id="63492" name="Slide Number Placeholder 3"/>
          <p:cNvSpPr>
            <a:spLocks noGrp="1"/>
          </p:cNvSpPr>
          <p:nvPr>
            <p:ph type="sldNum" sz="quarter" idx="12"/>
          </p:nvPr>
        </p:nvSpPr>
        <p:spPr>
          <a:noFill/>
        </p:spPr>
        <p:txBody>
          <a:bodyPr/>
          <a:lstStyle/>
          <a:p>
            <a:fld id="{2EE495EC-498C-4549-9A0D-3989C416D3CE}" type="slidenum">
              <a:rPr lang="en-US" smtClean="0"/>
              <a:pPr/>
              <a:t>72</a:t>
            </a:fld>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457200" y="533400"/>
            <a:ext cx="8229600" cy="5592763"/>
          </a:xfrm>
        </p:spPr>
        <p:txBody>
          <a:bodyPr/>
          <a:lstStyle/>
          <a:p>
            <a:pPr algn="ctr" eaLnBrk="1" hangingPunct="1">
              <a:buFontTx/>
              <a:buNone/>
            </a:pPr>
            <a:r>
              <a:rPr lang="en-US" b="1" dirty="0" smtClean="0"/>
              <a:t>Statistical methods to control for confounding</a:t>
            </a:r>
          </a:p>
          <a:p>
            <a:pPr eaLnBrk="1" hangingPunct="1">
              <a:buFontTx/>
              <a:buNone/>
            </a:pPr>
            <a:r>
              <a:rPr lang="en-US" dirty="0" smtClean="0"/>
              <a:t>Stratification (group matching)/ matching</a:t>
            </a:r>
          </a:p>
          <a:p>
            <a:pPr eaLnBrk="1" hangingPunct="1">
              <a:buNone/>
            </a:pPr>
            <a:r>
              <a:rPr lang="en-US" dirty="0"/>
              <a:t>Propensity </a:t>
            </a:r>
            <a:r>
              <a:rPr lang="en-US" dirty="0" smtClean="0"/>
              <a:t>scores</a:t>
            </a:r>
          </a:p>
          <a:p>
            <a:pPr eaLnBrk="1" hangingPunct="1">
              <a:buFontTx/>
              <a:buNone/>
            </a:pPr>
            <a:r>
              <a:rPr lang="en-US" dirty="0" smtClean="0"/>
              <a:t>Rate adjustment</a:t>
            </a:r>
          </a:p>
          <a:p>
            <a:pPr eaLnBrk="1" hangingPunct="1">
              <a:buFontTx/>
              <a:buNone/>
            </a:pPr>
            <a:r>
              <a:rPr lang="en-US" dirty="0" smtClean="0"/>
              <a:t>Regression (linear, logistic, proportional hazard, ANOVA, Poisson…)</a:t>
            </a:r>
          </a:p>
          <a:p>
            <a:pPr eaLnBrk="1" hangingPunct="1">
              <a:buFontTx/>
              <a:buNone/>
            </a:pPr>
            <a:r>
              <a:rPr lang="en-US" dirty="0" smtClean="0"/>
              <a:t>This is needed when one can’t randomize or match/pair. </a:t>
            </a:r>
          </a:p>
          <a:p>
            <a:pPr eaLnBrk="1" hangingPunct="1">
              <a:buFontTx/>
              <a:buNone/>
            </a:pPr>
            <a:endParaRPr lang="en-US" dirty="0" smtClean="0"/>
          </a:p>
        </p:txBody>
      </p:sp>
      <p:sp>
        <p:nvSpPr>
          <p:cNvPr id="67587" name="Slide Number Placeholder 2"/>
          <p:cNvSpPr>
            <a:spLocks noGrp="1"/>
          </p:cNvSpPr>
          <p:nvPr>
            <p:ph type="sldNum" sz="quarter" idx="12"/>
          </p:nvPr>
        </p:nvSpPr>
        <p:spPr>
          <a:noFill/>
        </p:spPr>
        <p:txBody>
          <a:bodyPr/>
          <a:lstStyle/>
          <a:p>
            <a:fld id="{F1EE6F04-E481-4827-AE45-7CCD2D333C25}" type="slidenum">
              <a:rPr lang="en-US" smtClean="0"/>
              <a:pPr/>
              <a:t>73</a:t>
            </a:fld>
            <a:endParaRPr 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229600" cy="5943600"/>
          </a:xfrm>
        </p:spPr>
        <p:txBody>
          <a:bodyPr/>
          <a:lstStyle/>
          <a:p>
            <a:pPr algn="ctr">
              <a:buNone/>
            </a:pPr>
            <a:r>
              <a:rPr lang="en-US" b="1" dirty="0" smtClean="0"/>
              <a:t>Outline for assessing an article in the Biomedical literature</a:t>
            </a:r>
            <a:endParaRPr lang="en-US" dirty="0" smtClean="0"/>
          </a:p>
          <a:p>
            <a:pPr algn="ctr">
              <a:buNone/>
            </a:pPr>
            <a:r>
              <a:rPr lang="en-US" b="1" dirty="0" smtClean="0"/>
              <a:t>(</a:t>
            </a:r>
            <a:r>
              <a:rPr lang="en-US" sz="2800" b="1" dirty="0" smtClean="0"/>
              <a:t>Colton: Statistics in Medicine)</a:t>
            </a:r>
          </a:p>
          <a:p>
            <a:pPr algn="ctr">
              <a:buNone/>
            </a:pPr>
            <a:endParaRPr lang="en-US" sz="1800" dirty="0" smtClean="0"/>
          </a:p>
          <a:p>
            <a:pPr>
              <a:buNone/>
            </a:pPr>
            <a:r>
              <a:rPr lang="en-US" sz="2800" dirty="0" smtClean="0"/>
              <a:t>                             I. </a:t>
            </a:r>
            <a:r>
              <a:rPr lang="en-US" sz="2800" u="sng" dirty="0" smtClean="0"/>
              <a:t>Objectives</a:t>
            </a:r>
            <a:endParaRPr lang="en-US" sz="2800" dirty="0" smtClean="0"/>
          </a:p>
          <a:p>
            <a:pPr>
              <a:buNone/>
            </a:pPr>
            <a:r>
              <a:rPr lang="en-US" sz="2800" dirty="0" smtClean="0"/>
              <a:t>       a. What is the goal or purpose of the study?  What scientific hypothesis is being tested?</a:t>
            </a:r>
          </a:p>
          <a:p>
            <a:pPr>
              <a:buNone/>
            </a:pPr>
            <a:r>
              <a:rPr lang="en-US" sz="2800" dirty="0" smtClean="0"/>
              <a:t>     </a:t>
            </a:r>
          </a:p>
          <a:p>
            <a:pPr>
              <a:buNone/>
            </a:pPr>
            <a:r>
              <a:rPr lang="en-US" sz="2800" dirty="0" smtClean="0"/>
              <a:t>       b. What is the target population – to whom do the investigators wish to apply the results? Who was included and excluded?</a:t>
            </a:r>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00800"/>
          </a:xfrm>
        </p:spPr>
        <p:txBody>
          <a:bodyPr/>
          <a:lstStyle/>
          <a:p>
            <a:pPr>
              <a:buNone/>
            </a:pPr>
            <a:r>
              <a:rPr lang="en-US" sz="2800" dirty="0" smtClean="0"/>
              <a:t>                           II. </a:t>
            </a:r>
            <a:r>
              <a:rPr lang="en-US" sz="2800" u="sng" dirty="0" smtClean="0"/>
              <a:t>Study design</a:t>
            </a:r>
            <a:endParaRPr lang="en-US" sz="2800" dirty="0" smtClean="0"/>
          </a:p>
          <a:p>
            <a:pPr marL="0" indent="0">
              <a:buNone/>
            </a:pPr>
            <a:r>
              <a:rPr lang="en-US" sz="2400" dirty="0" smtClean="0"/>
              <a:t>  </a:t>
            </a:r>
            <a:r>
              <a:rPr lang="en-US" sz="2600" dirty="0" smtClean="0"/>
              <a:t>a.  Is the study a planned experiment, quasi experiment or observational study?</a:t>
            </a:r>
          </a:p>
          <a:p>
            <a:pPr marL="0" indent="0">
              <a:buNone/>
            </a:pPr>
            <a:r>
              <a:rPr lang="en-US" sz="2600" dirty="0" smtClean="0"/>
              <a:t>  b. What is the population from which the sample was selected?</a:t>
            </a:r>
          </a:p>
          <a:p>
            <a:pPr marL="0" indent="0">
              <a:buNone/>
            </a:pPr>
            <a:r>
              <a:rPr lang="en-US" sz="2600" dirty="0" smtClean="0"/>
              <a:t>  c. How was the sample selected/participants chosen?  Are their sources of bias?  Are reasons for inclusion and exclusion of study subjects defined?</a:t>
            </a:r>
          </a:p>
          <a:p>
            <a:pPr marL="0" indent="0">
              <a:buNone/>
            </a:pPr>
            <a:r>
              <a:rPr lang="en-US" sz="2600" dirty="0" smtClean="0"/>
              <a:t>  d. If the study was an experiment, were the subjects   randomly assigned to treatment?  Was the randomization scheme stated?</a:t>
            </a:r>
          </a:p>
          <a:p>
            <a:pPr>
              <a:buNone/>
            </a:pPr>
            <a:r>
              <a:rPr lang="en-US" sz="2600" dirty="0" smtClean="0"/>
              <a:t>  e. Was there an adequate control group?</a:t>
            </a:r>
          </a:p>
          <a:p>
            <a:pPr>
              <a:buNone/>
            </a:pPr>
            <a:r>
              <a:rPr lang="en-US" sz="2600" dirty="0" smtClean="0"/>
              <a:t>  f.  Are the groups comparable at baseline? </a:t>
            </a:r>
          </a:p>
          <a:p>
            <a:pPr>
              <a:buNone/>
            </a:pPr>
            <a:r>
              <a:rPr lang="en-US" sz="2600" dirty="0" smtClean="0"/>
              <a:t>  g. Was there a sample size calculation in the planning?</a:t>
            </a:r>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3962400"/>
          </a:xfrm>
        </p:spPr>
        <p:txBody>
          <a:bodyPr/>
          <a:lstStyle/>
          <a:p>
            <a:pPr>
              <a:buNone/>
            </a:pPr>
            <a:r>
              <a:rPr lang="en-US" dirty="0" smtClean="0"/>
              <a:t>                III. </a:t>
            </a:r>
            <a:r>
              <a:rPr lang="en-US" u="sng" dirty="0" smtClean="0"/>
              <a:t>Observations</a:t>
            </a:r>
            <a:endParaRPr lang="en-US" dirty="0" smtClean="0"/>
          </a:p>
          <a:p>
            <a:pPr>
              <a:buNone/>
            </a:pPr>
            <a:r>
              <a:rPr lang="en-US" dirty="0" smtClean="0"/>
              <a:t>       a. What are the outcome measures?  Are they clearly defined? </a:t>
            </a:r>
          </a:p>
          <a:p>
            <a:pPr>
              <a:buNone/>
            </a:pPr>
            <a:r>
              <a:rPr lang="en-US" dirty="0" smtClean="0"/>
              <a:t>       b. What are the predictors and relevant covariates?</a:t>
            </a:r>
          </a:p>
          <a:p>
            <a:pPr>
              <a:buNone/>
            </a:pPr>
            <a:r>
              <a:rPr lang="en-US" dirty="0" smtClean="0"/>
              <a:t>       c.  Are the measures reproducible (reliable) and understandable?</a:t>
            </a:r>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6248400"/>
          </a:xfrm>
        </p:spPr>
        <p:txBody>
          <a:bodyPr/>
          <a:lstStyle/>
          <a:p>
            <a:pPr>
              <a:buNone/>
            </a:pPr>
            <a:r>
              <a:rPr lang="en-US" dirty="0" smtClean="0"/>
              <a:t>                      IV. </a:t>
            </a:r>
            <a:r>
              <a:rPr lang="en-US" u="sng" dirty="0" smtClean="0"/>
              <a:t>Analysis</a:t>
            </a:r>
            <a:endParaRPr lang="en-US" dirty="0" smtClean="0"/>
          </a:p>
          <a:p>
            <a:pPr>
              <a:buNone/>
            </a:pPr>
            <a:r>
              <a:rPr lang="en-US" sz="2000" dirty="0" smtClean="0"/>
              <a:t>       </a:t>
            </a:r>
            <a:r>
              <a:rPr lang="en-US" sz="2400" dirty="0" smtClean="0"/>
              <a:t>a. What statistical hypotheses are being tested?  Is this consistent with the goals in part I?</a:t>
            </a:r>
          </a:p>
          <a:p>
            <a:pPr>
              <a:buNone/>
            </a:pPr>
            <a:r>
              <a:rPr lang="en-US" sz="2400" dirty="0" smtClean="0"/>
              <a:t>       b. What type of analyses and statistical tests were performed?  Are the calculations correct?  Are the analysis methods consistent with the nature of the data?</a:t>
            </a:r>
          </a:p>
          <a:p>
            <a:pPr>
              <a:buNone/>
            </a:pPr>
            <a:r>
              <a:rPr lang="en-US" sz="2400" dirty="0" smtClean="0"/>
              <a:t>        c.  What assumptions have been made about the data or design?  Are they reasonable?</a:t>
            </a:r>
          </a:p>
          <a:p>
            <a:pPr>
              <a:buNone/>
            </a:pPr>
            <a:r>
              <a:rPr lang="en-US" sz="2400" dirty="0" smtClean="0"/>
              <a:t>        d.  Have important, relevant factors and extraneous influences been accounted for in the analysis?  Were confounding factors controlled?</a:t>
            </a:r>
          </a:p>
          <a:p>
            <a:pPr>
              <a:buNone/>
            </a:pPr>
            <a:r>
              <a:rPr lang="en-US" sz="2400" dirty="0" smtClean="0"/>
              <a:t>        e.  Were the analysis results properly interpreted?</a:t>
            </a:r>
          </a:p>
          <a:p>
            <a:pPr>
              <a:buNone/>
            </a:pPr>
            <a:r>
              <a:rPr lang="en-US" sz="2400" dirty="0" smtClean="0"/>
              <a:t>        f.   Were negative results distinguished from inconclusive results?    Was the sample size large enough? </a:t>
            </a:r>
          </a:p>
          <a:p>
            <a:pPr>
              <a:buNone/>
            </a:pPr>
            <a:endParaRPr lang="en-US"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None/>
            </a:pPr>
            <a:r>
              <a:rPr lang="en-US" dirty="0" smtClean="0"/>
              <a:t>             V. </a:t>
            </a:r>
            <a:r>
              <a:rPr lang="en-US" u="sng" dirty="0" smtClean="0"/>
              <a:t>Presentation</a:t>
            </a:r>
            <a:endParaRPr lang="en-US" dirty="0" smtClean="0"/>
          </a:p>
          <a:p>
            <a:pPr>
              <a:buNone/>
            </a:pPr>
            <a:endParaRPr lang="en-US" sz="2400" dirty="0" smtClean="0"/>
          </a:p>
          <a:p>
            <a:pPr>
              <a:buNone/>
            </a:pPr>
            <a:r>
              <a:rPr lang="en-US" dirty="0" smtClean="0"/>
              <a:t>    a. Are the data and findings presented clearly?  Is there sufficient detail to allow the reader to judge them?</a:t>
            </a:r>
          </a:p>
          <a:p>
            <a:endParaRPr lang="en-US" dirty="0" smtClean="0"/>
          </a:p>
          <a:p>
            <a:pPr>
              <a:buNone/>
            </a:pPr>
            <a:r>
              <a:rPr lang="en-US" dirty="0" smtClean="0"/>
              <a:t>    b.  Are the findings internally consistent?  Do numbers add up and match in various tables and figures?  </a:t>
            </a:r>
          </a:p>
          <a:p>
            <a:pPr>
              <a:buNone/>
            </a:pPr>
            <a:r>
              <a:rPr lang="en-US" dirty="0" smtClean="0"/>
              <a:t>  </a:t>
            </a:r>
          </a:p>
          <a:p>
            <a:pPr>
              <a:buNone/>
            </a:pPr>
            <a:endParaRPr lang="en-US"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5181600"/>
          </a:xfrm>
        </p:spPr>
        <p:txBody>
          <a:bodyPr/>
          <a:lstStyle/>
          <a:p>
            <a:pPr>
              <a:buNone/>
            </a:pPr>
            <a:r>
              <a:rPr lang="en-US" dirty="0" smtClean="0"/>
              <a:t>                   VI.  </a:t>
            </a:r>
            <a:r>
              <a:rPr lang="en-US" u="sng" dirty="0" smtClean="0"/>
              <a:t>Conclusions</a:t>
            </a:r>
            <a:endParaRPr lang="en-US" dirty="0" smtClean="0"/>
          </a:p>
          <a:p>
            <a:pPr>
              <a:buNone/>
            </a:pPr>
            <a:endParaRPr lang="en-US" sz="2400" dirty="0" smtClean="0"/>
          </a:p>
          <a:p>
            <a:pPr>
              <a:buNone/>
            </a:pPr>
            <a:r>
              <a:rPr lang="en-US" dirty="0" smtClean="0"/>
              <a:t>  a. What conclusions do the investigators draw?  Do they exceed the data presented?</a:t>
            </a:r>
          </a:p>
          <a:p>
            <a:pPr>
              <a:buNone/>
            </a:pPr>
            <a:endParaRPr lang="en-US" dirty="0" smtClean="0"/>
          </a:p>
          <a:p>
            <a:pPr>
              <a:buNone/>
            </a:pPr>
            <a:r>
              <a:rPr lang="en-US" dirty="0" smtClean="0"/>
              <a:t>    b.  Do the conclusions related to the goals of the study? Do they answer the study questions?</a:t>
            </a:r>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57200" y="457200"/>
            <a:ext cx="8229600" cy="6096000"/>
          </a:xfrm>
        </p:spPr>
        <p:txBody>
          <a:bodyPr/>
          <a:lstStyle/>
          <a:p>
            <a:pPr marL="0" indent="0">
              <a:lnSpc>
                <a:spcPct val="80000"/>
              </a:lnSpc>
              <a:buNone/>
            </a:pPr>
            <a:r>
              <a:rPr lang="en-US" sz="2800" dirty="0" smtClean="0"/>
              <a:t>      Example – PSA screening for Prostate Cancer</a:t>
            </a:r>
          </a:p>
          <a:p>
            <a:pPr marL="0" indent="0">
              <a:buNone/>
            </a:pPr>
            <a:r>
              <a:rPr lang="en-US" sz="2000" dirty="0" smtClean="0"/>
              <a:t>               US  Preventive Services Task Force (USPSTF)</a:t>
            </a:r>
          </a:p>
          <a:p>
            <a:pPr marL="0" indent="0">
              <a:buNone/>
            </a:pPr>
            <a:endParaRPr lang="en-US" sz="2000" dirty="0" smtClean="0"/>
          </a:p>
          <a:p>
            <a:pPr>
              <a:lnSpc>
                <a:spcPct val="80000"/>
              </a:lnSpc>
            </a:pPr>
            <a:r>
              <a:rPr lang="en-US" sz="2800" dirty="0" smtClean="0"/>
              <a:t>As late as about 2008, there was a general recommendation that men age 55-69 have a PSA test for Prostate Cancer. </a:t>
            </a:r>
          </a:p>
          <a:p>
            <a:pPr>
              <a:lnSpc>
                <a:spcPct val="80000"/>
              </a:lnSpc>
            </a:pPr>
            <a:endParaRPr lang="en-US" sz="2800" dirty="0"/>
          </a:p>
          <a:p>
            <a:pPr>
              <a:lnSpc>
                <a:spcPct val="80000"/>
              </a:lnSpc>
            </a:pPr>
            <a:r>
              <a:rPr lang="en-US" sz="2800" dirty="0" smtClean="0"/>
              <a:t>In 2009, randomized trials showed that PSA screening led to many unnecessary surgeries and had a dubious effect on improving </a:t>
            </a:r>
            <a:r>
              <a:rPr lang="en-US" sz="2800" dirty="0" smtClean="0">
                <a:hlinkClick r:id="rId2" tooltip="Powered by Text-Enhance"/>
              </a:rPr>
              <a:t>prostate cancer</a:t>
            </a:r>
            <a:r>
              <a:rPr lang="en-US" sz="2800" dirty="0" smtClean="0"/>
              <a:t> deaths. Routine screening in otherwise </a:t>
            </a:r>
            <a:r>
              <a:rPr lang="en-US" sz="2800" dirty="0" err="1" smtClean="0"/>
              <a:t>healtly</a:t>
            </a:r>
            <a:r>
              <a:rPr lang="en-US" sz="2800" dirty="0" smtClean="0"/>
              <a:t> men is no longer recommended.  </a:t>
            </a:r>
          </a:p>
          <a:p>
            <a:pPr marL="0" indent="0">
              <a:lnSpc>
                <a:spcPct val="80000"/>
              </a:lnSpc>
              <a:buNone/>
            </a:pPr>
            <a:r>
              <a:rPr lang="en-US" sz="2800" dirty="0"/>
              <a:t> </a:t>
            </a:r>
            <a:r>
              <a:rPr lang="en-US" sz="2800" dirty="0" smtClean="0"/>
              <a:t>   </a:t>
            </a:r>
          </a:p>
          <a:p>
            <a:pPr marL="0" indent="0">
              <a:lnSpc>
                <a:spcPct val="80000"/>
              </a:lnSpc>
              <a:buNone/>
            </a:pPr>
            <a:r>
              <a:rPr lang="en-US" sz="2800" i="1" dirty="0"/>
              <a:t> </a:t>
            </a:r>
            <a:r>
              <a:rPr lang="en-US" sz="2800" i="1" dirty="0" smtClean="0"/>
              <a:t>  (Ref:  Ann </a:t>
            </a:r>
            <a:r>
              <a:rPr lang="en-US" sz="2800" i="1" dirty="0"/>
              <a:t>Intern Med. </a:t>
            </a:r>
            <a:r>
              <a:rPr lang="en-US" sz="2800" dirty="0" smtClean="0"/>
              <a:t>2012;157:120-134 )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5821363"/>
          </a:xfrm>
        </p:spPr>
        <p:txBody>
          <a:bodyPr/>
          <a:lstStyle/>
          <a:p>
            <a:pPr>
              <a:buNone/>
            </a:pPr>
            <a:r>
              <a:rPr lang="en-US" dirty="0" smtClean="0"/>
              <a:t>             VII. </a:t>
            </a:r>
            <a:r>
              <a:rPr lang="en-US" u="sng" dirty="0" smtClean="0"/>
              <a:t>Redesign / reanalysis</a:t>
            </a:r>
            <a:endParaRPr lang="en-US" dirty="0" smtClean="0"/>
          </a:p>
          <a:p>
            <a:pPr>
              <a:buNone/>
            </a:pPr>
            <a:endParaRPr lang="en-US" sz="2400" dirty="0" smtClean="0"/>
          </a:p>
          <a:p>
            <a:pPr>
              <a:buNone/>
            </a:pPr>
            <a:r>
              <a:rPr lang="en-US" dirty="0" smtClean="0"/>
              <a:t>   If parts of the design or analysis are thought to be inadequate, how would you would redesign the study and/or reanalyze the data.  Be practical.  That is, recognize that there are financial, time and ethical limits to the types of studies that can be carried out. </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  </a:t>
            </a:r>
            <a:r>
              <a:rPr lang="en-US" sz="8000" b="1" dirty="0" smtClean="0"/>
              <a:t>2-Descriptive statistics </a:t>
            </a:r>
            <a:endParaRPr lang="en-US" sz="8000" b="1"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81</a:t>
            </a:fld>
            <a:endParaRPr lang="en-US"/>
          </a:p>
        </p:txBody>
      </p:sp>
    </p:spTree>
    <p:extLst>
      <p:ext uri="{BB962C8B-B14F-4D97-AF65-F5344CB8AC3E}">
        <p14:creationId xmlns:p14="http://schemas.microsoft.com/office/powerpoint/2010/main" val="26547216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u="sng" dirty="0" smtClean="0"/>
              <a:t>Continuous data checklist </a:t>
            </a:r>
            <a:endParaRPr lang="en-US" u="sng" dirty="0"/>
          </a:p>
        </p:txBody>
      </p:sp>
      <p:sp>
        <p:nvSpPr>
          <p:cNvPr id="3" name="Content Placeholder 2"/>
          <p:cNvSpPr>
            <a:spLocks noGrp="1"/>
          </p:cNvSpPr>
          <p:nvPr>
            <p:ph idx="1"/>
          </p:nvPr>
        </p:nvSpPr>
        <p:spPr>
          <a:xfrm>
            <a:off x="533400" y="1283882"/>
            <a:ext cx="3657600" cy="2971800"/>
          </a:xfrm>
        </p:spPr>
        <p:txBody>
          <a:bodyPr/>
          <a:lstStyle/>
          <a:p>
            <a:pPr marL="0" indent="0">
              <a:buNone/>
            </a:pPr>
            <a:r>
              <a:rPr lang="en-US" b="1" u="sng" dirty="0" smtClean="0"/>
              <a:t>Central tendency</a:t>
            </a:r>
          </a:p>
          <a:p>
            <a:pPr marL="0" indent="0">
              <a:buNone/>
            </a:pPr>
            <a:r>
              <a:rPr lang="en-US" dirty="0" smtClean="0"/>
              <a:t> Mean</a:t>
            </a:r>
          </a:p>
          <a:p>
            <a:pPr marL="0" indent="0">
              <a:buNone/>
            </a:pPr>
            <a:r>
              <a:rPr lang="en-US" dirty="0" smtClean="0"/>
              <a:t> Median</a:t>
            </a:r>
          </a:p>
          <a:p>
            <a:pPr marL="0" indent="0">
              <a:buNone/>
            </a:pPr>
            <a:r>
              <a:rPr lang="en-US" dirty="0" smtClean="0"/>
              <a:t> Mode</a:t>
            </a:r>
          </a:p>
          <a:p>
            <a:pPr marL="0" indent="0">
              <a:buNone/>
            </a:pPr>
            <a:r>
              <a:rPr lang="en-US" dirty="0" smtClean="0"/>
              <a:t> Geometric mean</a:t>
            </a:r>
            <a:endParaRPr lang="en-US"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82</a:t>
            </a:fld>
            <a:endParaRPr lang="en-US"/>
          </a:p>
        </p:txBody>
      </p:sp>
      <p:sp>
        <p:nvSpPr>
          <p:cNvPr id="5" name="TextBox 4"/>
          <p:cNvSpPr txBox="1"/>
          <p:nvPr/>
        </p:nvSpPr>
        <p:spPr>
          <a:xfrm>
            <a:off x="4724400" y="1371600"/>
            <a:ext cx="4114800" cy="2831544"/>
          </a:xfrm>
          <a:prstGeom prst="rect">
            <a:avLst/>
          </a:prstGeom>
          <a:noFill/>
        </p:spPr>
        <p:txBody>
          <a:bodyPr wrap="square" rtlCol="0">
            <a:spAutoFit/>
          </a:bodyPr>
          <a:lstStyle/>
          <a:p>
            <a:r>
              <a:rPr lang="en-US" sz="3200" b="1" u="sng" dirty="0" smtClean="0"/>
              <a:t>Variation (“Spread”)</a:t>
            </a:r>
          </a:p>
          <a:p>
            <a:r>
              <a:rPr lang="en-US" sz="3200" dirty="0" smtClean="0"/>
              <a:t> Range</a:t>
            </a:r>
          </a:p>
          <a:p>
            <a:r>
              <a:rPr lang="en-US" sz="3200" dirty="0" smtClean="0"/>
              <a:t>Interquartile range     (Q3-Q1)=IQR</a:t>
            </a:r>
          </a:p>
          <a:p>
            <a:r>
              <a:rPr lang="en-US" sz="3200" dirty="0" smtClean="0"/>
              <a:t>Standard deviation </a:t>
            </a:r>
            <a:endParaRPr lang="en-US" sz="3200" dirty="0"/>
          </a:p>
          <a:p>
            <a:endParaRPr lang="en-US" dirty="0"/>
          </a:p>
        </p:txBody>
      </p:sp>
      <p:sp>
        <p:nvSpPr>
          <p:cNvPr id="6" name="TextBox 5"/>
          <p:cNvSpPr txBox="1"/>
          <p:nvPr/>
        </p:nvSpPr>
        <p:spPr>
          <a:xfrm>
            <a:off x="685800" y="4495801"/>
            <a:ext cx="8305800" cy="1569660"/>
          </a:xfrm>
          <a:prstGeom prst="rect">
            <a:avLst/>
          </a:prstGeom>
          <a:noFill/>
        </p:spPr>
        <p:txBody>
          <a:bodyPr wrap="square" rtlCol="0">
            <a:spAutoFit/>
          </a:bodyPr>
          <a:lstStyle/>
          <a:p>
            <a:r>
              <a:rPr lang="en-US" sz="2400" b="1" dirty="0" smtClean="0"/>
              <a:t>Normal distribution – report mean and SD</a:t>
            </a:r>
          </a:p>
          <a:p>
            <a:endParaRPr lang="en-US" sz="2400" b="1" dirty="0" smtClean="0"/>
          </a:p>
          <a:p>
            <a:r>
              <a:rPr lang="en-US" sz="2400" b="1" dirty="0" smtClean="0"/>
              <a:t>Non normal, non symmetric distribution – report median and IQR, not mean and SD</a:t>
            </a:r>
          </a:p>
        </p:txBody>
      </p:sp>
    </p:spTree>
    <p:extLst>
      <p:ext uri="{BB962C8B-B14F-4D97-AF65-F5344CB8AC3E}">
        <p14:creationId xmlns:p14="http://schemas.microsoft.com/office/powerpoint/2010/main" val="34926238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61" y="33196"/>
            <a:ext cx="8229600" cy="868362"/>
          </a:xfrm>
        </p:spPr>
        <p:txBody>
          <a:bodyPr/>
          <a:lstStyle/>
          <a:p>
            <a:r>
              <a:rPr lang="en-US" u="sng" dirty="0" smtClean="0"/>
              <a:t>Geometric mean</a:t>
            </a:r>
            <a:endParaRPr lang="en-US" u="sng" dirty="0"/>
          </a:p>
        </p:txBody>
      </p:sp>
      <p:sp>
        <p:nvSpPr>
          <p:cNvPr id="3" name="Content Placeholder 2"/>
          <p:cNvSpPr>
            <a:spLocks noGrp="1"/>
          </p:cNvSpPr>
          <p:nvPr>
            <p:ph idx="1"/>
          </p:nvPr>
        </p:nvSpPr>
        <p:spPr>
          <a:xfrm>
            <a:off x="285561" y="901558"/>
            <a:ext cx="8610600" cy="5343667"/>
          </a:xfrm>
        </p:spPr>
        <p:txBody>
          <a:bodyPr/>
          <a:lstStyle/>
          <a:p>
            <a:pPr marL="0" indent="0">
              <a:buNone/>
            </a:pPr>
            <a:r>
              <a:rPr lang="en-US" dirty="0" smtClean="0"/>
              <a:t>                </a:t>
            </a:r>
            <a:r>
              <a:rPr lang="en-US" u="sng" dirty="0" smtClean="0"/>
              <a:t>Y             log</a:t>
            </a:r>
            <a:r>
              <a:rPr lang="en-US" u="sng" baseline="-25000" dirty="0" smtClean="0"/>
              <a:t>10</a:t>
            </a:r>
            <a:r>
              <a:rPr lang="en-US" u="sng" dirty="0" smtClean="0"/>
              <a:t> Y</a:t>
            </a:r>
          </a:p>
          <a:p>
            <a:pPr marL="0" indent="0">
              <a:buNone/>
            </a:pPr>
            <a:r>
              <a:rPr lang="en-US" dirty="0"/>
              <a:t> </a:t>
            </a:r>
            <a:r>
              <a:rPr lang="en-US" dirty="0" smtClean="0"/>
              <a:t>              10                1</a:t>
            </a:r>
          </a:p>
          <a:p>
            <a:pPr marL="0" indent="0">
              <a:buNone/>
            </a:pPr>
            <a:r>
              <a:rPr lang="en-US" dirty="0"/>
              <a:t> </a:t>
            </a:r>
            <a:r>
              <a:rPr lang="en-US" dirty="0" smtClean="0"/>
              <a:t>            100                2</a:t>
            </a:r>
          </a:p>
          <a:p>
            <a:pPr marL="0" indent="0">
              <a:buNone/>
            </a:pPr>
            <a:r>
              <a:rPr lang="en-US" dirty="0"/>
              <a:t> </a:t>
            </a:r>
            <a:r>
              <a:rPr lang="en-US" dirty="0" smtClean="0"/>
              <a:t>          </a:t>
            </a:r>
            <a:r>
              <a:rPr lang="en-US" u="sng" dirty="0" smtClean="0"/>
              <a:t>1000                3</a:t>
            </a:r>
          </a:p>
          <a:p>
            <a:pPr marL="0" indent="0">
              <a:buNone/>
            </a:pPr>
            <a:r>
              <a:rPr lang="en-US" dirty="0" smtClean="0"/>
              <a:t>Mean     370               2</a:t>
            </a:r>
          </a:p>
          <a:p>
            <a:pPr marL="0" indent="0">
              <a:buNone/>
            </a:pPr>
            <a:r>
              <a:rPr lang="en-US" dirty="0"/>
              <a:t> </a:t>
            </a:r>
            <a:r>
              <a:rPr lang="en-US" dirty="0" smtClean="0"/>
              <a:t>      Geometric mean = 10</a:t>
            </a:r>
            <a:r>
              <a:rPr lang="en-US" baseline="30000" dirty="0" smtClean="0"/>
              <a:t>2 </a:t>
            </a:r>
            <a:r>
              <a:rPr lang="en-US" dirty="0" smtClean="0"/>
              <a:t>= 100 ≠ 370</a:t>
            </a:r>
          </a:p>
          <a:p>
            <a:pPr marL="0" indent="0">
              <a:buNone/>
            </a:pPr>
            <a:r>
              <a:rPr lang="en-US" sz="3000" dirty="0" smtClean="0"/>
              <a:t>Geometric mean=antilog of the log scale arithmetic mean. Geometric mean is about the same as the median if data has normal distribution on the log scale. </a:t>
            </a:r>
            <a:endParaRPr lang="en-US" sz="3000"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83</a:t>
            </a:fld>
            <a:endParaRPr lang="en-US"/>
          </a:p>
        </p:txBody>
      </p:sp>
    </p:spTree>
    <p:extLst>
      <p:ext uri="{BB962C8B-B14F-4D97-AF65-F5344CB8AC3E}">
        <p14:creationId xmlns:p14="http://schemas.microsoft.com/office/powerpoint/2010/main" val="9969005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28600"/>
            <a:ext cx="8229600" cy="1143000"/>
          </a:xfrm>
        </p:spPr>
        <p:txBody>
          <a:bodyPr/>
          <a:lstStyle/>
          <a:p>
            <a:pPr eaLnBrk="1" hangingPunct="1"/>
            <a:r>
              <a:rPr lang="en-US" sz="4000" dirty="0" smtClean="0"/>
              <a:t>Data distributions that tend to be Gaussian (normal) on the </a:t>
            </a:r>
            <a:r>
              <a:rPr lang="en-US" sz="4000" u="sng" dirty="0" smtClean="0"/>
              <a:t>log</a:t>
            </a:r>
            <a:r>
              <a:rPr lang="en-US" sz="4000" dirty="0" smtClean="0"/>
              <a:t> scale</a:t>
            </a:r>
          </a:p>
        </p:txBody>
      </p:sp>
      <p:sp>
        <p:nvSpPr>
          <p:cNvPr id="26627" name="Rectangle 3"/>
          <p:cNvSpPr>
            <a:spLocks noGrp="1" noChangeArrowheads="1"/>
          </p:cNvSpPr>
          <p:nvPr>
            <p:ph type="body" idx="1"/>
          </p:nvPr>
        </p:nvSpPr>
        <p:spPr>
          <a:xfrm>
            <a:off x="457200" y="1600200"/>
            <a:ext cx="8382000" cy="4724400"/>
          </a:xfrm>
        </p:spPr>
        <p:txBody>
          <a:bodyPr/>
          <a:lstStyle/>
          <a:p>
            <a:pPr eaLnBrk="1" hangingPunct="1">
              <a:buFontTx/>
              <a:buNone/>
            </a:pPr>
            <a:r>
              <a:rPr lang="en-US" dirty="0" smtClean="0"/>
              <a:t>Growth measures -    bacterial CFU</a:t>
            </a:r>
          </a:p>
          <a:p>
            <a:pPr eaLnBrk="1" hangingPunct="1">
              <a:buFontTx/>
              <a:buNone/>
            </a:pPr>
            <a:r>
              <a:rPr lang="en-US" dirty="0" smtClean="0"/>
              <a:t>Ab or Ag titers (IgA, IgG, …)</a:t>
            </a:r>
          </a:p>
          <a:p>
            <a:pPr eaLnBrk="1" hangingPunct="1">
              <a:buFontTx/>
              <a:buNone/>
            </a:pPr>
            <a:r>
              <a:rPr lang="en-US" dirty="0" smtClean="0"/>
              <a:t>pH</a:t>
            </a:r>
          </a:p>
          <a:p>
            <a:pPr eaLnBrk="1" hangingPunct="1">
              <a:buFontTx/>
              <a:buNone/>
            </a:pPr>
            <a:r>
              <a:rPr lang="en-US" dirty="0" smtClean="0"/>
              <a:t>Neurological stimuli (dB, Snellen units)</a:t>
            </a:r>
          </a:p>
          <a:p>
            <a:pPr eaLnBrk="1" hangingPunct="1">
              <a:buFontTx/>
              <a:buNone/>
            </a:pPr>
            <a:r>
              <a:rPr lang="en-US" dirty="0" smtClean="0"/>
              <a:t>Steroids, hormones (Estrogen, Testosterone)</a:t>
            </a:r>
          </a:p>
          <a:p>
            <a:pPr eaLnBrk="1" hangingPunct="1">
              <a:buFontTx/>
              <a:buNone/>
            </a:pPr>
            <a:r>
              <a:rPr lang="en-US" dirty="0" smtClean="0"/>
              <a:t>Cytokines (IL-1, MCP-1, …)</a:t>
            </a:r>
          </a:p>
          <a:p>
            <a:pPr eaLnBrk="1" hangingPunct="1">
              <a:buFontTx/>
              <a:buNone/>
            </a:pPr>
            <a:r>
              <a:rPr lang="en-US" dirty="0" smtClean="0"/>
              <a:t>Liver function (Bilirubin, Creatinine)</a:t>
            </a:r>
          </a:p>
          <a:p>
            <a:pPr eaLnBrk="1" hangingPunct="1">
              <a:buFontTx/>
              <a:buNone/>
            </a:pPr>
            <a:r>
              <a:rPr lang="en-US" dirty="0" smtClean="0"/>
              <a:t>Hospital Length of stay (can be Poisson)</a:t>
            </a:r>
          </a:p>
        </p:txBody>
      </p:sp>
    </p:spTree>
    <p:extLst>
      <p:ext uri="{BB962C8B-B14F-4D97-AF65-F5344CB8AC3E}">
        <p14:creationId xmlns:p14="http://schemas.microsoft.com/office/powerpoint/2010/main" val="40509539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    </a:t>
            </a:r>
            <a:r>
              <a:rPr lang="en-US" sz="8800" b="1" dirty="0" smtClean="0"/>
              <a:t>Survival Data</a:t>
            </a:r>
            <a:endParaRPr lang="en-US" sz="8800" b="1"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85</a:t>
            </a:fld>
            <a:endParaRPr lang="en-US"/>
          </a:p>
        </p:txBody>
      </p:sp>
    </p:spTree>
    <p:extLst>
      <p:ext uri="{BB962C8B-B14F-4D97-AF65-F5344CB8AC3E}">
        <p14:creationId xmlns:p14="http://schemas.microsoft.com/office/powerpoint/2010/main" val="200119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152400" y="228600"/>
            <a:ext cx="8839200" cy="457200"/>
          </a:xfrm>
        </p:spPr>
        <p:txBody>
          <a:bodyPr/>
          <a:lstStyle/>
          <a:p>
            <a:pPr algn="ctr" eaLnBrk="1" hangingPunct="1">
              <a:lnSpc>
                <a:spcPct val="90000"/>
              </a:lnSpc>
              <a:buFontTx/>
              <a:buNone/>
            </a:pPr>
            <a:r>
              <a:rPr lang="fr-FR" sz="2400" b="1" dirty="0" smtClean="0"/>
              <a:t>  </a:t>
            </a:r>
            <a:r>
              <a:rPr lang="fr-FR" sz="2400" b="1" dirty="0" err="1" smtClean="0"/>
              <a:t>Stomach</a:t>
            </a:r>
            <a:r>
              <a:rPr lang="fr-FR" sz="2400" b="1" dirty="0" smtClean="0"/>
              <a:t> cancer </a:t>
            </a:r>
            <a:r>
              <a:rPr lang="fr-FR" sz="2400" b="1" dirty="0" err="1" smtClean="0"/>
              <a:t>survival</a:t>
            </a:r>
            <a:r>
              <a:rPr lang="fr-FR" sz="2400" b="1" dirty="0" smtClean="0"/>
              <a:t> </a:t>
            </a:r>
            <a:r>
              <a:rPr lang="fr-FR" sz="2400" b="1" dirty="0" err="1" smtClean="0"/>
              <a:t>days</a:t>
            </a:r>
            <a:r>
              <a:rPr lang="fr-FR" sz="2400" b="1" dirty="0" smtClean="0"/>
              <a:t>-Cameron &amp; Pauling  </a:t>
            </a:r>
          </a:p>
          <a:p>
            <a:pPr eaLnBrk="1" hangingPunct="1">
              <a:lnSpc>
                <a:spcPct val="90000"/>
              </a:lnSpc>
              <a:buFontTx/>
              <a:buNone/>
            </a:pPr>
            <a:endParaRPr lang="en-US" sz="2400" dirty="0" smtClean="0"/>
          </a:p>
        </p:txBody>
      </p:sp>
      <p:sp>
        <p:nvSpPr>
          <p:cNvPr id="16387" name="Slide Number Placeholder 2"/>
          <p:cNvSpPr>
            <a:spLocks noGrp="1"/>
          </p:cNvSpPr>
          <p:nvPr>
            <p:ph type="sldNum" sz="quarter" idx="12"/>
          </p:nvPr>
        </p:nvSpPr>
        <p:spPr>
          <a:noFill/>
        </p:spPr>
        <p:txBody>
          <a:bodyPr/>
          <a:lstStyle/>
          <a:p>
            <a:fld id="{5C85521E-3CF4-4C4E-92BE-F11714051D6D}" type="slidenum">
              <a:rPr lang="en-US" smtClean="0"/>
              <a:pPr/>
              <a:t>86</a:t>
            </a:fld>
            <a:endParaRPr lang="en-US" smtClean="0"/>
          </a:p>
        </p:txBody>
      </p:sp>
      <p:graphicFrame>
        <p:nvGraphicFramePr>
          <p:cNvPr id="4" name="Table 3"/>
          <p:cNvGraphicFramePr>
            <a:graphicFrameLocks noGrp="1"/>
          </p:cNvGraphicFramePr>
          <p:nvPr>
            <p:extLst>
              <p:ext uri="{D42A27DB-BD31-4B8C-83A1-F6EECF244321}">
                <p14:modId xmlns:p14="http://schemas.microsoft.com/office/powerpoint/2010/main" val="992049861"/>
              </p:ext>
            </p:extLst>
          </p:nvPr>
        </p:nvGraphicFramePr>
        <p:xfrm>
          <a:off x="838200" y="685800"/>
          <a:ext cx="7619998" cy="5671185"/>
        </p:xfrm>
        <a:graphic>
          <a:graphicData uri="http://schemas.openxmlformats.org/drawingml/2006/table">
            <a:tbl>
              <a:tblPr/>
              <a:tblGrid>
                <a:gridCol w="1701209">
                  <a:extLst>
                    <a:ext uri="{9D8B030D-6E8A-4147-A177-3AD203B41FA5}">
                      <a16:colId xmlns:a16="http://schemas.microsoft.com/office/drawing/2014/main" xmlns="" val="20000"/>
                    </a:ext>
                  </a:extLst>
                </a:gridCol>
                <a:gridCol w="1956391">
                  <a:extLst>
                    <a:ext uri="{9D8B030D-6E8A-4147-A177-3AD203B41FA5}">
                      <a16:colId xmlns:a16="http://schemas.microsoft.com/office/drawing/2014/main" xmlns="" val="20001"/>
                    </a:ext>
                  </a:extLst>
                </a:gridCol>
                <a:gridCol w="2362200">
                  <a:extLst>
                    <a:ext uri="{9D8B030D-6E8A-4147-A177-3AD203B41FA5}">
                      <a16:colId xmlns:a16="http://schemas.microsoft.com/office/drawing/2014/main" xmlns="" val="20002"/>
                    </a:ext>
                  </a:extLst>
                </a:gridCol>
                <a:gridCol w="1600198">
                  <a:extLst>
                    <a:ext uri="{9D8B030D-6E8A-4147-A177-3AD203B41FA5}">
                      <a16:colId xmlns:a16="http://schemas.microsoft.com/office/drawing/2014/main" xmlns="" val="20003"/>
                    </a:ext>
                  </a:extLst>
                </a:gridCol>
              </a:tblGrid>
              <a:tr h="416169">
                <a:tc>
                  <a:txBody>
                    <a:bodyPr/>
                    <a:lstStyle/>
                    <a:p>
                      <a:pPr algn="ctr" fontAlgn="b"/>
                      <a:r>
                        <a:rPr lang="en-US" sz="2800" b="0" i="0" u="none" strike="noStrike" dirty="0">
                          <a:solidFill>
                            <a:srgbClr val="000000"/>
                          </a:solidFill>
                          <a:latin typeface="Calibri"/>
                        </a:rPr>
                        <a:t>day</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cum dead</a:t>
                      </a:r>
                    </a:p>
                  </a:txBody>
                  <a:tcPr marL="9525" marR="9525" marT="9525" marB="0" anchor="b">
                    <a:lnL>
                      <a:noFill/>
                    </a:lnL>
                    <a:lnR>
                      <a:noFill/>
                    </a:lnR>
                    <a:lnT>
                      <a:noFill/>
                    </a:lnT>
                    <a:lnB>
                      <a:noFill/>
                    </a:lnB>
                  </a:tcPr>
                </a:tc>
                <a:tc>
                  <a:txBody>
                    <a:bodyPr/>
                    <a:lstStyle/>
                    <a:p>
                      <a:pPr algn="ctr" fontAlgn="b"/>
                      <a:r>
                        <a:rPr lang="en-US" sz="2800" b="0" i="0" u="none" strike="noStrike" dirty="0" smtClean="0">
                          <a:solidFill>
                            <a:srgbClr val="000000"/>
                          </a:solidFill>
                          <a:latin typeface="Calibri"/>
                        </a:rPr>
                        <a:t>cum incidence</a:t>
                      </a:r>
                      <a:endParaRPr lang="en-US" sz="2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survival</a:t>
                      </a:r>
                    </a:p>
                  </a:txBody>
                  <a:tcPr marL="9525" marR="9525" marT="9525" marB="0" anchor="b">
                    <a:lnL>
                      <a:noFill/>
                    </a:lnL>
                    <a:lnR>
                      <a:noFill/>
                    </a:lnR>
                    <a:lnT>
                      <a:noFill/>
                    </a:lnT>
                    <a:lnB>
                      <a:noFill/>
                    </a:lnB>
                  </a:tcPr>
                </a:tc>
                <a:extLst>
                  <a:ext uri="{0D108BD9-81ED-4DB2-BD59-A6C34878D82A}">
                    <a16:rowId xmlns:a16="http://schemas.microsoft.com/office/drawing/2014/main" xmlns="" val="10000"/>
                  </a:ext>
                </a:extLst>
              </a:tr>
              <a:tr h="416169">
                <a:tc>
                  <a:txBody>
                    <a:bodyPr/>
                    <a:lstStyle/>
                    <a:p>
                      <a:pPr algn="ctr" fontAlgn="b"/>
                      <a:r>
                        <a:rPr lang="en-US" sz="2800" b="0" i="0" u="none" strike="noStrike" dirty="0">
                          <a:solidFill>
                            <a:srgbClr val="000000"/>
                          </a:solidFill>
                          <a:latin typeface="Calibri"/>
                        </a:rPr>
                        <a:t>4</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7.7%</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92.3%</a:t>
                      </a:r>
                    </a:p>
                  </a:txBody>
                  <a:tcPr marL="9525" marR="9525" marT="9525" marB="0" anchor="b">
                    <a:lnL>
                      <a:noFill/>
                    </a:lnL>
                    <a:lnR>
                      <a:noFill/>
                    </a:lnR>
                    <a:lnT>
                      <a:noFill/>
                    </a:lnT>
                    <a:lnB>
                      <a:noFill/>
                    </a:lnB>
                  </a:tcPr>
                </a:tc>
                <a:extLst>
                  <a:ext uri="{0D108BD9-81ED-4DB2-BD59-A6C34878D82A}">
                    <a16:rowId xmlns:a16="http://schemas.microsoft.com/office/drawing/2014/main" xmlns="" val="10001"/>
                  </a:ext>
                </a:extLst>
              </a:tr>
              <a:tr h="416169">
                <a:tc>
                  <a:txBody>
                    <a:bodyPr/>
                    <a:lstStyle/>
                    <a:p>
                      <a:pPr algn="ctr" fontAlgn="b"/>
                      <a:r>
                        <a:rPr lang="en-US" sz="2800" b="0" i="0" u="none" strike="noStrike" dirty="0">
                          <a:solidFill>
                            <a:srgbClr val="000000"/>
                          </a:solidFill>
                          <a:latin typeface="Calibri"/>
                        </a:rPr>
                        <a:t>6</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2</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15.4%</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84.6%</a:t>
                      </a:r>
                    </a:p>
                  </a:txBody>
                  <a:tcPr marL="9525" marR="9525" marT="9525" marB="0" anchor="b">
                    <a:lnL>
                      <a:noFill/>
                    </a:lnL>
                    <a:lnR>
                      <a:noFill/>
                    </a:lnR>
                    <a:lnT>
                      <a:noFill/>
                    </a:lnT>
                    <a:lnB>
                      <a:noFill/>
                    </a:lnB>
                  </a:tcPr>
                </a:tc>
                <a:extLst>
                  <a:ext uri="{0D108BD9-81ED-4DB2-BD59-A6C34878D82A}">
                    <a16:rowId xmlns:a16="http://schemas.microsoft.com/office/drawing/2014/main" xmlns="" val="10002"/>
                  </a:ext>
                </a:extLst>
              </a:tr>
              <a:tr h="416169">
                <a:tc>
                  <a:txBody>
                    <a:bodyPr/>
                    <a:lstStyle/>
                    <a:p>
                      <a:pPr algn="ctr" fontAlgn="b"/>
                      <a:r>
                        <a:rPr lang="en-US" sz="2800" b="0" i="0" u="none" strike="noStrike">
                          <a:solidFill>
                            <a:srgbClr val="000000"/>
                          </a:solidFill>
                          <a:latin typeface="Calibri"/>
                        </a:rPr>
                        <a:t>8</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4</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30.8%</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69.2%</a:t>
                      </a:r>
                    </a:p>
                  </a:txBody>
                  <a:tcPr marL="9525" marR="9525" marT="9525" marB="0" anchor="b">
                    <a:lnL>
                      <a:noFill/>
                    </a:lnL>
                    <a:lnR>
                      <a:noFill/>
                    </a:lnR>
                    <a:lnT>
                      <a:noFill/>
                    </a:lnT>
                    <a:lnB>
                      <a:noFill/>
                    </a:lnB>
                  </a:tcPr>
                </a:tc>
                <a:extLst>
                  <a:ext uri="{0D108BD9-81ED-4DB2-BD59-A6C34878D82A}">
                    <a16:rowId xmlns:a16="http://schemas.microsoft.com/office/drawing/2014/main" xmlns="" val="10003"/>
                  </a:ext>
                </a:extLst>
              </a:tr>
              <a:tr h="416169">
                <a:tc>
                  <a:txBody>
                    <a:bodyPr/>
                    <a:lstStyle/>
                    <a:p>
                      <a:pPr algn="ctr" fontAlgn="b"/>
                      <a:r>
                        <a:rPr lang="en-US" sz="2800" b="0" i="0" u="none" strike="noStrike">
                          <a:solidFill>
                            <a:srgbClr val="000000"/>
                          </a:solidFill>
                          <a:latin typeface="Calibri"/>
                        </a:rPr>
                        <a:t>12</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5</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38.5%</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61.5%</a:t>
                      </a:r>
                    </a:p>
                  </a:txBody>
                  <a:tcPr marL="9525" marR="9525" marT="9525" marB="0" anchor="b">
                    <a:lnL>
                      <a:noFill/>
                    </a:lnL>
                    <a:lnR>
                      <a:noFill/>
                    </a:lnR>
                    <a:lnT>
                      <a:noFill/>
                    </a:lnT>
                    <a:lnB>
                      <a:noFill/>
                    </a:lnB>
                  </a:tcPr>
                </a:tc>
                <a:extLst>
                  <a:ext uri="{0D108BD9-81ED-4DB2-BD59-A6C34878D82A}">
                    <a16:rowId xmlns:a16="http://schemas.microsoft.com/office/drawing/2014/main" xmlns="" val="10004"/>
                  </a:ext>
                </a:extLst>
              </a:tr>
              <a:tr h="416169">
                <a:tc>
                  <a:txBody>
                    <a:bodyPr/>
                    <a:lstStyle/>
                    <a:p>
                      <a:pPr algn="ctr" fontAlgn="b"/>
                      <a:r>
                        <a:rPr lang="en-US" sz="2800" b="0" i="0" u="none" strike="noStrike">
                          <a:solidFill>
                            <a:srgbClr val="000000"/>
                          </a:solidFill>
                          <a:latin typeface="Calibri"/>
                        </a:rPr>
                        <a:t>14</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6</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46.2%</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53.8%</a:t>
                      </a:r>
                    </a:p>
                  </a:txBody>
                  <a:tcPr marL="9525" marR="9525" marT="9525" marB="0" anchor="b">
                    <a:lnL>
                      <a:noFill/>
                    </a:lnL>
                    <a:lnR>
                      <a:noFill/>
                    </a:lnR>
                    <a:lnT>
                      <a:noFill/>
                    </a:lnT>
                    <a:lnB>
                      <a:noFill/>
                    </a:lnB>
                  </a:tcPr>
                </a:tc>
                <a:extLst>
                  <a:ext uri="{0D108BD9-81ED-4DB2-BD59-A6C34878D82A}">
                    <a16:rowId xmlns:a16="http://schemas.microsoft.com/office/drawing/2014/main" xmlns="" val="10005"/>
                  </a:ext>
                </a:extLst>
              </a:tr>
              <a:tr h="416169">
                <a:tc>
                  <a:txBody>
                    <a:bodyPr/>
                    <a:lstStyle/>
                    <a:p>
                      <a:pPr algn="ctr" fontAlgn="b"/>
                      <a:r>
                        <a:rPr lang="en-US" sz="2800" b="0" i="0" u="none" strike="noStrike">
                          <a:solidFill>
                            <a:srgbClr val="000000"/>
                          </a:solidFill>
                          <a:latin typeface="Calibri"/>
                        </a:rPr>
                        <a:t>15</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7</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53.8%</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46.2%</a:t>
                      </a:r>
                    </a:p>
                  </a:txBody>
                  <a:tcPr marL="9525" marR="9525" marT="9525" marB="0" anchor="b">
                    <a:lnL>
                      <a:noFill/>
                    </a:lnL>
                    <a:lnR>
                      <a:noFill/>
                    </a:lnR>
                    <a:lnT>
                      <a:noFill/>
                    </a:lnT>
                    <a:lnB>
                      <a:noFill/>
                    </a:lnB>
                  </a:tcPr>
                </a:tc>
                <a:extLst>
                  <a:ext uri="{0D108BD9-81ED-4DB2-BD59-A6C34878D82A}">
                    <a16:rowId xmlns:a16="http://schemas.microsoft.com/office/drawing/2014/main" xmlns="" val="10006"/>
                  </a:ext>
                </a:extLst>
              </a:tr>
              <a:tr h="416169">
                <a:tc>
                  <a:txBody>
                    <a:bodyPr/>
                    <a:lstStyle/>
                    <a:p>
                      <a:pPr algn="ctr" fontAlgn="b"/>
                      <a:r>
                        <a:rPr lang="en-US" sz="2800" b="0" i="0" u="none" strike="noStrike">
                          <a:solidFill>
                            <a:srgbClr val="000000"/>
                          </a:solidFill>
                          <a:latin typeface="Calibri"/>
                        </a:rPr>
                        <a:t>17</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8</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61.5%</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38.5%</a:t>
                      </a:r>
                    </a:p>
                  </a:txBody>
                  <a:tcPr marL="9525" marR="9525" marT="9525" marB="0" anchor="b">
                    <a:lnL>
                      <a:noFill/>
                    </a:lnL>
                    <a:lnR>
                      <a:noFill/>
                    </a:lnR>
                    <a:lnT>
                      <a:noFill/>
                    </a:lnT>
                    <a:lnB>
                      <a:noFill/>
                    </a:lnB>
                  </a:tcPr>
                </a:tc>
                <a:extLst>
                  <a:ext uri="{0D108BD9-81ED-4DB2-BD59-A6C34878D82A}">
                    <a16:rowId xmlns:a16="http://schemas.microsoft.com/office/drawing/2014/main" xmlns="" val="10007"/>
                  </a:ext>
                </a:extLst>
              </a:tr>
              <a:tr h="416169">
                <a:tc>
                  <a:txBody>
                    <a:bodyPr/>
                    <a:lstStyle/>
                    <a:p>
                      <a:pPr algn="ctr" fontAlgn="b"/>
                      <a:r>
                        <a:rPr lang="en-US" sz="2800" b="0" i="0" u="none" strike="noStrike">
                          <a:solidFill>
                            <a:srgbClr val="000000"/>
                          </a:solidFill>
                          <a:latin typeface="Calibri"/>
                        </a:rPr>
                        <a:t>19</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9</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69.2%</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30.8%</a:t>
                      </a:r>
                    </a:p>
                  </a:txBody>
                  <a:tcPr marL="9525" marR="9525" marT="9525" marB="0" anchor="b">
                    <a:lnL>
                      <a:noFill/>
                    </a:lnL>
                    <a:lnR>
                      <a:noFill/>
                    </a:lnR>
                    <a:lnT>
                      <a:noFill/>
                    </a:lnT>
                    <a:lnB>
                      <a:noFill/>
                    </a:lnB>
                  </a:tcPr>
                </a:tc>
                <a:extLst>
                  <a:ext uri="{0D108BD9-81ED-4DB2-BD59-A6C34878D82A}">
                    <a16:rowId xmlns:a16="http://schemas.microsoft.com/office/drawing/2014/main" xmlns="" val="10008"/>
                  </a:ext>
                </a:extLst>
              </a:tr>
              <a:tr h="416169">
                <a:tc>
                  <a:txBody>
                    <a:bodyPr/>
                    <a:lstStyle/>
                    <a:p>
                      <a:pPr algn="ctr" fontAlgn="b"/>
                      <a:r>
                        <a:rPr lang="en-US" sz="2800" b="0" i="0" u="none" strike="noStrike">
                          <a:solidFill>
                            <a:srgbClr val="000000"/>
                          </a:solidFill>
                          <a:latin typeface="Calibri"/>
                        </a:rPr>
                        <a:t>22</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10</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76.9%</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23.1%</a:t>
                      </a:r>
                    </a:p>
                  </a:txBody>
                  <a:tcPr marL="9525" marR="9525" marT="9525" marB="0" anchor="b">
                    <a:lnL>
                      <a:noFill/>
                    </a:lnL>
                    <a:lnR>
                      <a:noFill/>
                    </a:lnR>
                    <a:lnT>
                      <a:noFill/>
                    </a:lnT>
                    <a:lnB>
                      <a:noFill/>
                    </a:lnB>
                  </a:tcPr>
                </a:tc>
                <a:extLst>
                  <a:ext uri="{0D108BD9-81ED-4DB2-BD59-A6C34878D82A}">
                    <a16:rowId xmlns:a16="http://schemas.microsoft.com/office/drawing/2014/main" xmlns="" val="10009"/>
                  </a:ext>
                </a:extLst>
              </a:tr>
              <a:tr h="416169">
                <a:tc>
                  <a:txBody>
                    <a:bodyPr/>
                    <a:lstStyle/>
                    <a:p>
                      <a:pPr algn="ctr" fontAlgn="b"/>
                      <a:r>
                        <a:rPr lang="en-US" sz="2800" b="0" i="0" u="none" strike="noStrike">
                          <a:solidFill>
                            <a:srgbClr val="000000"/>
                          </a:solidFill>
                          <a:latin typeface="Calibri"/>
                        </a:rPr>
                        <a:t>24</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11</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84.6%</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15.4%</a:t>
                      </a:r>
                    </a:p>
                  </a:txBody>
                  <a:tcPr marL="9525" marR="9525" marT="9525" marB="0" anchor="b">
                    <a:lnL>
                      <a:noFill/>
                    </a:lnL>
                    <a:lnR>
                      <a:noFill/>
                    </a:lnR>
                    <a:lnT>
                      <a:noFill/>
                    </a:lnT>
                    <a:lnB>
                      <a:noFill/>
                    </a:lnB>
                  </a:tcPr>
                </a:tc>
                <a:extLst>
                  <a:ext uri="{0D108BD9-81ED-4DB2-BD59-A6C34878D82A}">
                    <a16:rowId xmlns:a16="http://schemas.microsoft.com/office/drawing/2014/main" xmlns="" val="10010"/>
                  </a:ext>
                </a:extLst>
              </a:tr>
              <a:tr h="416169">
                <a:tc>
                  <a:txBody>
                    <a:bodyPr/>
                    <a:lstStyle/>
                    <a:p>
                      <a:pPr algn="ctr" fontAlgn="b"/>
                      <a:r>
                        <a:rPr lang="en-US" sz="2800" b="0" i="0" u="none" strike="noStrike">
                          <a:solidFill>
                            <a:srgbClr val="000000"/>
                          </a:solidFill>
                          <a:latin typeface="Calibri"/>
                        </a:rPr>
                        <a:t>34</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12</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92.3%</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7.7%</a:t>
                      </a:r>
                    </a:p>
                  </a:txBody>
                  <a:tcPr marL="9525" marR="9525" marT="9525" marB="0" anchor="b">
                    <a:lnL>
                      <a:noFill/>
                    </a:lnL>
                    <a:lnR>
                      <a:noFill/>
                    </a:lnR>
                    <a:lnT>
                      <a:noFill/>
                    </a:lnT>
                    <a:lnB>
                      <a:noFill/>
                    </a:lnB>
                  </a:tcPr>
                </a:tc>
                <a:extLst>
                  <a:ext uri="{0D108BD9-81ED-4DB2-BD59-A6C34878D82A}">
                    <a16:rowId xmlns:a16="http://schemas.microsoft.com/office/drawing/2014/main" xmlns="" val="10011"/>
                  </a:ext>
                </a:extLst>
              </a:tr>
              <a:tr h="416169">
                <a:tc>
                  <a:txBody>
                    <a:bodyPr/>
                    <a:lstStyle/>
                    <a:p>
                      <a:pPr algn="ctr" fontAlgn="b"/>
                      <a:r>
                        <a:rPr lang="en-US" sz="2800" b="0" i="0" u="none" strike="noStrike">
                          <a:solidFill>
                            <a:srgbClr val="000000"/>
                          </a:solidFill>
                          <a:latin typeface="Calibri"/>
                        </a:rPr>
                        <a:t>45</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13</a:t>
                      </a: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latin typeface="Calibri"/>
                        </a:rPr>
                        <a:t>100.0%</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0.0%</a:t>
                      </a:r>
                    </a:p>
                  </a:txBody>
                  <a:tcPr marL="9525" marR="9525" marT="9525" marB="0" anchor="b">
                    <a:lnL>
                      <a:noFill/>
                    </a:lnL>
                    <a:lnR>
                      <a:noFill/>
                    </a:lnR>
                    <a:lnT>
                      <a:noFill/>
                    </a:lnT>
                    <a:lnB>
                      <a:noFill/>
                    </a:lnB>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9876535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p:spPr>
        <p:txBody>
          <a:bodyPr/>
          <a:lstStyle/>
          <a:p>
            <a:fld id="{95BD80C8-CEB0-4330-934E-7C89C0C66652}" type="slidenum">
              <a:rPr lang="en-US" smtClean="0"/>
              <a:pPr/>
              <a:t>87</a:t>
            </a:fld>
            <a:endParaRPr lang="en-US" smtClean="0"/>
          </a:p>
        </p:txBody>
      </p:sp>
      <p:graphicFrame>
        <p:nvGraphicFramePr>
          <p:cNvPr id="4" name="Chart 3"/>
          <p:cNvGraphicFramePr>
            <a:graphicFrameLocks/>
          </p:cNvGraphicFramePr>
          <p:nvPr>
            <p:extLst/>
          </p:nvPr>
        </p:nvGraphicFramePr>
        <p:xfrm>
          <a:off x="914400" y="609600"/>
          <a:ext cx="76200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085037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274638"/>
            <a:ext cx="8534400" cy="715962"/>
          </a:xfrm>
        </p:spPr>
        <p:txBody>
          <a:bodyPr/>
          <a:lstStyle/>
          <a:p>
            <a:r>
              <a:rPr lang="en-US" sz="3200" smtClean="0"/>
              <a:t>Bevacizumab &amp; Ovarian Cancer</a:t>
            </a:r>
            <a:br>
              <a:rPr lang="en-US" sz="3200" smtClean="0"/>
            </a:br>
            <a:r>
              <a:rPr lang="en-US" sz="1800" smtClean="0"/>
              <a:t>Berger et. al.  NEJM   Dec 2011</a:t>
            </a:r>
          </a:p>
        </p:txBody>
      </p:sp>
      <p:sp>
        <p:nvSpPr>
          <p:cNvPr id="18435" name="Slide Number Placeholder 3"/>
          <p:cNvSpPr>
            <a:spLocks noGrp="1"/>
          </p:cNvSpPr>
          <p:nvPr>
            <p:ph type="sldNum" sz="quarter" idx="12"/>
          </p:nvPr>
        </p:nvSpPr>
        <p:spPr>
          <a:noFill/>
        </p:spPr>
        <p:txBody>
          <a:bodyPr/>
          <a:lstStyle/>
          <a:p>
            <a:fld id="{AE46B0D9-683D-436D-83B1-3A2C30BDA0AE}" type="slidenum">
              <a:rPr lang="en-US" smtClean="0"/>
              <a:pPr/>
              <a:t>88</a:t>
            </a:fld>
            <a:endParaRPr lang="en-US" smtClean="0"/>
          </a:p>
        </p:txBody>
      </p:sp>
      <p:pic>
        <p:nvPicPr>
          <p:cNvPr id="18436" name="Picture 2"/>
          <p:cNvPicPr>
            <a:picLocks noChangeAspect="1" noChangeArrowheads="1"/>
          </p:cNvPicPr>
          <p:nvPr/>
        </p:nvPicPr>
        <p:blipFill>
          <a:blip r:embed="rId2" cstate="print"/>
          <a:srcRect/>
          <a:stretch>
            <a:fillRect/>
          </a:stretch>
        </p:blipFill>
        <p:spPr bwMode="auto">
          <a:xfrm>
            <a:off x="533400" y="1066800"/>
            <a:ext cx="7848600" cy="5562600"/>
          </a:xfrm>
          <a:prstGeom prst="rect">
            <a:avLst/>
          </a:prstGeom>
          <a:noFill/>
          <a:ln w="9525">
            <a:noFill/>
            <a:miter lim="800000"/>
            <a:headEnd/>
            <a:tailEnd/>
          </a:ln>
        </p:spPr>
      </p:pic>
    </p:spTree>
    <p:extLst>
      <p:ext uri="{BB962C8B-B14F-4D97-AF65-F5344CB8AC3E}">
        <p14:creationId xmlns:p14="http://schemas.microsoft.com/office/powerpoint/2010/main" val="13127708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274638"/>
            <a:ext cx="8229600" cy="792162"/>
          </a:xfrm>
        </p:spPr>
        <p:txBody>
          <a:bodyPr/>
          <a:lstStyle/>
          <a:p>
            <a:pPr eaLnBrk="1" hangingPunct="1"/>
            <a:r>
              <a:rPr lang="en-US" dirty="0" smtClean="0"/>
              <a:t>Why survival </a:t>
            </a:r>
            <a:r>
              <a:rPr lang="en-US" dirty="0" smtClean="0">
                <a:solidFill>
                  <a:srgbClr val="FF3300"/>
                </a:solidFill>
              </a:rPr>
              <a:t>curves?</a:t>
            </a:r>
          </a:p>
        </p:txBody>
      </p:sp>
      <p:graphicFrame>
        <p:nvGraphicFramePr>
          <p:cNvPr id="1026" name="Object 4"/>
          <p:cNvGraphicFramePr>
            <a:graphicFrameLocks noGrp="1" noChangeAspect="1"/>
          </p:cNvGraphicFramePr>
          <p:nvPr>
            <p:ph idx="1"/>
            <p:extLst/>
          </p:nvPr>
        </p:nvGraphicFramePr>
        <p:xfrm>
          <a:off x="838200" y="1080654"/>
          <a:ext cx="7620000" cy="4558145"/>
        </p:xfrm>
        <a:graphic>
          <a:graphicData uri="http://schemas.openxmlformats.org/presentationml/2006/ole">
            <mc:AlternateContent xmlns:mc="http://schemas.openxmlformats.org/markup-compatibility/2006">
              <mc:Choice xmlns:v="urn:schemas-microsoft-com:vml" Requires="v">
                <p:oleObj spid="_x0000_s4144" name="Worksheet" r:id="rId3" imgW="4448251" imgH="2857500" progId="Excel.Sheet.8">
                  <p:embed/>
                </p:oleObj>
              </mc:Choice>
              <mc:Fallback>
                <p:oleObj name="Worksheet" r:id="rId3" imgW="4448251" imgH="28575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080654"/>
                        <a:ext cx="7620000" cy="4558145"/>
                      </a:xfrm>
                      <a:prstGeom prst="rect">
                        <a:avLst/>
                      </a:prstGeom>
                      <a:noFill/>
                      <a:extLst/>
                    </p:spPr>
                  </p:pic>
                </p:oleObj>
              </mc:Fallback>
            </mc:AlternateContent>
          </a:graphicData>
        </a:graphic>
      </p:graphicFrame>
      <p:sp>
        <p:nvSpPr>
          <p:cNvPr id="1028" name="Slide Number Placeholder 3"/>
          <p:cNvSpPr>
            <a:spLocks noGrp="1"/>
          </p:cNvSpPr>
          <p:nvPr>
            <p:ph type="sldNum" sz="quarter" idx="12"/>
          </p:nvPr>
        </p:nvSpPr>
        <p:spPr>
          <a:noFill/>
        </p:spPr>
        <p:txBody>
          <a:bodyPr/>
          <a:lstStyle/>
          <a:p>
            <a:fld id="{4E1D05F8-DA95-4788-8BC8-0F624B4418EE}" type="slidenum">
              <a:rPr lang="en-US" smtClean="0"/>
              <a:pPr/>
              <a:t>89</a:t>
            </a:fld>
            <a:endParaRPr lang="en-US" smtClean="0"/>
          </a:p>
        </p:txBody>
      </p:sp>
      <p:sp>
        <p:nvSpPr>
          <p:cNvPr id="2" name="TextBox 1"/>
          <p:cNvSpPr txBox="1"/>
          <p:nvPr/>
        </p:nvSpPr>
        <p:spPr>
          <a:xfrm>
            <a:off x="304800" y="5833546"/>
            <a:ext cx="8610600" cy="369332"/>
          </a:xfrm>
          <a:prstGeom prst="rect">
            <a:avLst/>
          </a:prstGeom>
          <a:noFill/>
        </p:spPr>
        <p:txBody>
          <a:bodyPr wrap="square" rtlCol="0">
            <a:spAutoFit/>
          </a:bodyPr>
          <a:lstStyle/>
          <a:p>
            <a:r>
              <a:rPr lang="en-US" dirty="0" smtClean="0"/>
              <a:t>Comparisons too “early” or too “late” will always make the groups seem the same. </a:t>
            </a:r>
            <a:endParaRPr lang="en-US" dirty="0"/>
          </a:p>
        </p:txBody>
      </p:sp>
    </p:spTree>
    <p:extLst>
      <p:ext uri="{BB962C8B-B14F-4D97-AF65-F5344CB8AC3E}">
        <p14:creationId xmlns:p14="http://schemas.microsoft.com/office/powerpoint/2010/main" val="4152458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6962"/>
          </a:xfrm>
        </p:spPr>
        <p:txBody>
          <a:bodyPr/>
          <a:lstStyle/>
          <a:p>
            <a:r>
              <a:rPr lang="en-US" u="sng" dirty="0" smtClean="0"/>
              <a:t>Cant reproduce findings</a:t>
            </a:r>
            <a:r>
              <a:rPr lang="en-US" dirty="0" smtClean="0"/>
              <a:t/>
            </a:r>
            <a:br>
              <a:rPr lang="en-US" dirty="0" smtClean="0"/>
            </a:br>
            <a:r>
              <a:rPr lang="en-US" sz="3000" dirty="0" smtClean="0"/>
              <a:t>Begley(</a:t>
            </a:r>
            <a:r>
              <a:rPr lang="en-US" sz="3000" dirty="0" err="1" smtClean="0"/>
              <a:t>Amgem</a:t>
            </a:r>
            <a:r>
              <a:rPr lang="en-US" sz="3000" dirty="0" smtClean="0"/>
              <a:t>)-Nature 2012, 483 p 531-533  </a:t>
            </a:r>
            <a:endParaRPr lang="en-US" sz="3000" dirty="0"/>
          </a:p>
        </p:txBody>
      </p:sp>
      <p:sp>
        <p:nvSpPr>
          <p:cNvPr id="3" name="Content Placeholder 2"/>
          <p:cNvSpPr>
            <a:spLocks noGrp="1"/>
          </p:cNvSpPr>
          <p:nvPr>
            <p:ph idx="1"/>
          </p:nvPr>
        </p:nvSpPr>
        <p:spPr>
          <a:xfrm>
            <a:off x="228600" y="1371600"/>
            <a:ext cx="8763000" cy="5334000"/>
          </a:xfrm>
        </p:spPr>
        <p:txBody>
          <a:bodyPr/>
          <a:lstStyle/>
          <a:p>
            <a:pPr marL="0" indent="0">
              <a:buNone/>
            </a:pPr>
            <a:r>
              <a:rPr lang="en-US" sz="3000" b="1" dirty="0" smtClean="0"/>
              <a:t>Fifty-three </a:t>
            </a:r>
            <a:r>
              <a:rPr lang="en-US" sz="3000" b="1" dirty="0"/>
              <a:t>papers </a:t>
            </a:r>
            <a:r>
              <a:rPr lang="en-US" sz="3000" dirty="0"/>
              <a:t>were deemed ‘landmark’ </a:t>
            </a:r>
            <a:r>
              <a:rPr lang="en-US" sz="3000" dirty="0" smtClean="0"/>
              <a:t>studies. It </a:t>
            </a:r>
            <a:r>
              <a:rPr lang="en-US" sz="3000" dirty="0"/>
              <a:t>was acknowledged from the outset that some of the data might not hold up, because papers were deliberately selected that described something completely new, such as fresh approaches to targeting cancers or alternative clinical uses for existing therapeutics. Nevertheless, </a:t>
            </a:r>
            <a:r>
              <a:rPr lang="en-US" sz="3000" b="1" dirty="0"/>
              <a:t>scientific findings were confirmed in only 6 (11%) cases</a:t>
            </a:r>
            <a:r>
              <a:rPr lang="en-US" sz="3000" dirty="0"/>
              <a:t>. Even knowing the limitations of preclinical research, this was a shocking result. </a:t>
            </a:r>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9</a:t>
            </a:fld>
            <a:endParaRPr lang="en-US"/>
          </a:p>
        </p:txBody>
      </p:sp>
    </p:spTree>
    <p:extLst>
      <p:ext uri="{BB962C8B-B14F-4D97-AF65-F5344CB8AC3E}">
        <p14:creationId xmlns:p14="http://schemas.microsoft.com/office/powerpoint/2010/main" val="8593196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304800"/>
            <a:ext cx="8229600" cy="6248400"/>
          </a:xfrm>
        </p:spPr>
        <p:txBody>
          <a:bodyPr/>
          <a:lstStyle/>
          <a:p>
            <a:pPr algn="ctr" eaLnBrk="1" hangingPunct="1">
              <a:lnSpc>
                <a:spcPct val="80000"/>
              </a:lnSpc>
              <a:buFontTx/>
              <a:buNone/>
            </a:pPr>
            <a:r>
              <a:rPr lang="en-US" sz="2400" b="1" u="sng" dirty="0" smtClean="0"/>
              <a:t>Summarizing mortality – hazard rates</a:t>
            </a:r>
          </a:p>
          <a:p>
            <a:pPr algn="ctr" eaLnBrk="1" hangingPunct="1">
              <a:lnSpc>
                <a:spcPct val="80000"/>
              </a:lnSpc>
              <a:buFontTx/>
              <a:buNone/>
            </a:pPr>
            <a:endParaRPr lang="en-US" sz="1200" b="1" dirty="0" smtClean="0"/>
          </a:p>
          <a:p>
            <a:pPr algn="ctr" eaLnBrk="1" hangingPunct="1">
              <a:lnSpc>
                <a:spcPct val="80000"/>
              </a:lnSpc>
              <a:buFontTx/>
              <a:buNone/>
            </a:pPr>
            <a:r>
              <a:rPr lang="en-US" sz="2000" b="1" dirty="0" smtClean="0"/>
              <a:t>  </a:t>
            </a:r>
            <a:r>
              <a:rPr lang="en-US" sz="2400" b="1" dirty="0" smtClean="0"/>
              <a:t>Hazard rate = h =</a:t>
            </a:r>
          </a:p>
          <a:p>
            <a:pPr eaLnBrk="1" hangingPunct="1">
              <a:lnSpc>
                <a:spcPct val="80000"/>
              </a:lnSpc>
              <a:buFontTx/>
              <a:buNone/>
            </a:pPr>
            <a:endParaRPr lang="en-US" sz="1000" b="1" dirty="0" smtClean="0"/>
          </a:p>
          <a:p>
            <a:pPr algn="ctr" eaLnBrk="1" hangingPunct="1">
              <a:lnSpc>
                <a:spcPct val="80000"/>
              </a:lnSpc>
              <a:buFontTx/>
              <a:buNone/>
            </a:pPr>
            <a:r>
              <a:rPr lang="en-US" sz="2400" b="1" dirty="0" smtClean="0"/>
              <a:t>        </a:t>
            </a:r>
            <a:r>
              <a:rPr lang="en-US" sz="2400" b="1" u="sng" dirty="0" smtClean="0"/>
              <a:t>number of persons with outcome</a:t>
            </a:r>
            <a:endParaRPr lang="en-US" sz="2400" b="1" dirty="0" smtClean="0"/>
          </a:p>
          <a:p>
            <a:pPr algn="ctr" eaLnBrk="1" hangingPunct="1">
              <a:lnSpc>
                <a:spcPct val="80000"/>
              </a:lnSpc>
              <a:buFontTx/>
              <a:buNone/>
            </a:pPr>
            <a:r>
              <a:rPr lang="en-US" sz="2400" b="1" dirty="0" smtClean="0"/>
              <a:t>         total person-time follow up in all at risk</a:t>
            </a:r>
          </a:p>
          <a:p>
            <a:pPr algn="ctr" eaLnBrk="1" hangingPunct="1">
              <a:lnSpc>
                <a:spcPct val="80000"/>
              </a:lnSpc>
              <a:buFontTx/>
              <a:buNone/>
            </a:pPr>
            <a:endParaRPr lang="en-US" sz="1200" b="1" dirty="0" smtClean="0"/>
          </a:p>
          <a:p>
            <a:pPr algn="ctr" eaLnBrk="1" hangingPunct="1">
              <a:lnSpc>
                <a:spcPct val="80000"/>
              </a:lnSpc>
              <a:buFontTx/>
              <a:buNone/>
            </a:pPr>
            <a:r>
              <a:rPr lang="en-US" sz="2400" dirty="0" smtClean="0"/>
              <a:t>This is a </a:t>
            </a:r>
            <a:r>
              <a:rPr lang="en-US" sz="2400" u="sng" dirty="0" smtClean="0"/>
              <a:t>rate</a:t>
            </a:r>
            <a:r>
              <a:rPr lang="en-US" sz="2400" dirty="0" smtClean="0"/>
              <a:t> per person-time.</a:t>
            </a:r>
          </a:p>
          <a:p>
            <a:pPr algn="ctr" eaLnBrk="1" hangingPunct="1">
              <a:lnSpc>
                <a:spcPct val="80000"/>
              </a:lnSpc>
              <a:buFontTx/>
              <a:buNone/>
            </a:pPr>
            <a:r>
              <a:rPr lang="en-US" sz="2400" dirty="0" smtClean="0"/>
              <a:t> It is NOT a probability (not a “risk”)</a:t>
            </a:r>
          </a:p>
          <a:p>
            <a:pPr algn="ctr" eaLnBrk="1" hangingPunct="1">
              <a:lnSpc>
                <a:spcPct val="80000"/>
              </a:lnSpc>
              <a:buFontTx/>
              <a:buNone/>
            </a:pPr>
            <a:endParaRPr lang="en-US" sz="1200" b="1" dirty="0" smtClean="0"/>
          </a:p>
          <a:p>
            <a:pPr algn="ctr" eaLnBrk="1" hangingPunct="1">
              <a:lnSpc>
                <a:spcPct val="80000"/>
              </a:lnSpc>
              <a:buFontTx/>
              <a:buNone/>
            </a:pPr>
            <a:r>
              <a:rPr lang="en-US" sz="2000" b="1" dirty="0" smtClean="0"/>
              <a:t>  </a:t>
            </a:r>
            <a:r>
              <a:rPr lang="en-US" sz="2400" dirty="0" smtClean="0"/>
              <a:t>In stomach cancer n=13, with 13 deaths, total follow up is </a:t>
            </a:r>
          </a:p>
          <a:p>
            <a:pPr algn="ctr" eaLnBrk="1" hangingPunct="1">
              <a:lnSpc>
                <a:spcPct val="80000"/>
              </a:lnSpc>
              <a:buFontTx/>
              <a:buNone/>
            </a:pPr>
            <a:r>
              <a:rPr lang="en-US" sz="2400" dirty="0" smtClean="0"/>
              <a:t> 4+6+8+8+12+14+15+17+19+22+24+34+45 </a:t>
            </a:r>
          </a:p>
          <a:p>
            <a:pPr algn="ctr" eaLnBrk="1" hangingPunct="1">
              <a:lnSpc>
                <a:spcPct val="80000"/>
              </a:lnSpc>
              <a:buFontTx/>
              <a:buNone/>
            </a:pPr>
            <a:r>
              <a:rPr lang="en-US" sz="2400" dirty="0" smtClean="0"/>
              <a:t>= 228 person-days</a:t>
            </a:r>
            <a:r>
              <a:rPr lang="en-US" sz="2000" b="1" dirty="0" smtClean="0"/>
              <a:t>  </a:t>
            </a:r>
          </a:p>
          <a:p>
            <a:pPr algn="ctr" eaLnBrk="1" hangingPunct="1">
              <a:lnSpc>
                <a:spcPct val="80000"/>
              </a:lnSpc>
              <a:buFontTx/>
              <a:buNone/>
            </a:pPr>
            <a:r>
              <a:rPr lang="en-US" sz="2000" b="1" dirty="0" smtClean="0"/>
              <a:t>      </a:t>
            </a:r>
          </a:p>
          <a:p>
            <a:pPr algn="ctr" eaLnBrk="1" hangingPunct="1">
              <a:lnSpc>
                <a:spcPct val="80000"/>
              </a:lnSpc>
              <a:buFontTx/>
              <a:buNone/>
            </a:pPr>
            <a:r>
              <a:rPr lang="en-US" sz="2000" b="1" dirty="0" smtClean="0"/>
              <a:t> </a:t>
            </a:r>
            <a:r>
              <a:rPr lang="en-US" sz="2400" b="1" dirty="0" smtClean="0"/>
              <a:t>Hazard rate = mortality rate = </a:t>
            </a:r>
          </a:p>
          <a:p>
            <a:pPr algn="ctr" eaLnBrk="1" hangingPunct="1">
              <a:lnSpc>
                <a:spcPct val="80000"/>
              </a:lnSpc>
              <a:buFontTx/>
              <a:buNone/>
            </a:pPr>
            <a:r>
              <a:rPr lang="en-US" sz="2400" b="1" dirty="0" smtClean="0"/>
              <a:t>13/228 = 0.057 or 5.7 deaths per 100 person-days of follow up.</a:t>
            </a:r>
            <a:r>
              <a:rPr lang="en-US" sz="2000" dirty="0" smtClean="0"/>
              <a:t> </a:t>
            </a:r>
          </a:p>
          <a:p>
            <a:pPr algn="ctr" eaLnBrk="1" hangingPunct="1">
              <a:lnSpc>
                <a:spcPct val="80000"/>
              </a:lnSpc>
              <a:buFontTx/>
              <a:buNone/>
            </a:pPr>
            <a:r>
              <a:rPr lang="en-US" sz="2000" dirty="0" smtClean="0">
                <a:solidFill>
                  <a:srgbClr val="FF3300"/>
                </a:solidFill>
              </a:rPr>
              <a:t>Do NOT report as 5.7% risk-wrong</a:t>
            </a:r>
          </a:p>
          <a:p>
            <a:pPr algn="ctr" eaLnBrk="1" hangingPunct="1">
              <a:lnSpc>
                <a:spcPct val="80000"/>
              </a:lnSpc>
              <a:buFontTx/>
              <a:buNone/>
            </a:pPr>
            <a:endParaRPr lang="en-US" sz="2000" dirty="0">
              <a:solidFill>
                <a:srgbClr val="FF3300"/>
              </a:solidFill>
            </a:endParaRPr>
          </a:p>
          <a:p>
            <a:pPr algn="ctr" eaLnBrk="1" hangingPunct="1">
              <a:lnSpc>
                <a:spcPct val="80000"/>
              </a:lnSpc>
              <a:buFontTx/>
              <a:buNone/>
            </a:pPr>
            <a:r>
              <a:rPr lang="en-US" sz="2000" dirty="0" smtClean="0"/>
              <a:t>If </a:t>
            </a:r>
            <a:r>
              <a:rPr lang="en-US" sz="2000" b="1" u="sng" dirty="0" smtClean="0"/>
              <a:t>all</a:t>
            </a:r>
            <a:r>
              <a:rPr lang="en-US" sz="2000" dirty="0" smtClean="0"/>
              <a:t> subjects have outcome, h= 1/mean time to outcome</a:t>
            </a:r>
          </a:p>
        </p:txBody>
      </p:sp>
      <p:sp>
        <p:nvSpPr>
          <p:cNvPr id="19459" name="Slide Number Placeholder 2"/>
          <p:cNvSpPr>
            <a:spLocks noGrp="1"/>
          </p:cNvSpPr>
          <p:nvPr>
            <p:ph type="sldNum" sz="quarter" idx="12"/>
          </p:nvPr>
        </p:nvSpPr>
        <p:spPr>
          <a:noFill/>
        </p:spPr>
        <p:txBody>
          <a:bodyPr/>
          <a:lstStyle/>
          <a:p>
            <a:fld id="{D868D8FF-B026-4ACF-8664-CF6FB042883B}" type="slidenum">
              <a:rPr lang="en-US" smtClean="0"/>
              <a:pPr/>
              <a:t>90</a:t>
            </a:fld>
            <a:endParaRPr lang="en-US" dirty="0" smtClean="0"/>
          </a:p>
        </p:txBody>
      </p:sp>
    </p:spTree>
    <p:extLst>
      <p:ext uri="{BB962C8B-B14F-4D97-AF65-F5344CB8AC3E}">
        <p14:creationId xmlns:p14="http://schemas.microsoft.com/office/powerpoint/2010/main" val="18670023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109027"/>
            <a:ext cx="8382000" cy="792162"/>
          </a:xfrm>
        </p:spPr>
        <p:txBody>
          <a:bodyPr>
            <a:normAutofit fontScale="90000"/>
          </a:bodyPr>
          <a:lstStyle/>
          <a:p>
            <a:r>
              <a:rPr lang="en-US" sz="3200" u="sng" dirty="0" smtClean="0"/>
              <a:t>Censoring</a:t>
            </a:r>
            <a:r>
              <a:rPr lang="en-US" sz="3200" dirty="0" smtClean="0"/>
              <a:t>-hazard rates valid with censored data </a:t>
            </a:r>
            <a:br>
              <a:rPr lang="en-US" sz="3200" dirty="0" smtClean="0"/>
            </a:br>
            <a:r>
              <a:rPr lang="en-US" sz="3200" dirty="0" smtClean="0"/>
              <a:t>(means not valid or even defined)</a:t>
            </a:r>
            <a:endParaRPr lang="en-US" sz="3200" dirty="0"/>
          </a:p>
        </p:txBody>
      </p:sp>
      <p:sp>
        <p:nvSpPr>
          <p:cNvPr id="4" name="Slide Number Placeholder 3"/>
          <p:cNvSpPr>
            <a:spLocks noGrp="1"/>
          </p:cNvSpPr>
          <p:nvPr>
            <p:ph type="sldNum" sz="quarter" idx="12"/>
          </p:nvPr>
        </p:nvSpPr>
        <p:spPr/>
        <p:txBody>
          <a:bodyPr/>
          <a:lstStyle/>
          <a:p>
            <a:fld id="{C39143DD-354A-4EFA-A092-21C168AE65E5}" type="slidenum">
              <a:rPr lang="en-US" smtClean="0"/>
              <a:pPr/>
              <a:t>91</a:t>
            </a:fld>
            <a:endParaRPr lang="en-US"/>
          </a:p>
        </p:txBody>
      </p:sp>
      <p:sp>
        <p:nvSpPr>
          <p:cNvPr id="5" name="AutoShape 2" descr="censoring"/>
          <p:cNvSpPr>
            <a:spLocks noChangeAspect="1" noChangeArrowheads="1"/>
          </p:cNvSpPr>
          <p:nvPr/>
        </p:nvSpPr>
        <p:spPr bwMode="auto">
          <a:xfrm>
            <a:off x="1143000" y="2438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data:image/png;base64,iVBORw0KGgoAAAANSUhEUgAAAxwAAAI1CAIAAADTsWsVAAAAAXNSR0IArs4c6QAAAARnQU1BAACxjwv8YQUAAAAJcEhZcwAADsMAAA7DAcdvqGQAAFbZSURBVHhe7Z3Bi+XIla/rD/Fq6L+il2/XxgzePnjr4kHBLMwb/xP1Bnppxjt3b4pZ2VX0xpiBqkXNYlaVq6GxISkYvGlIPw8YM4Z8917pSiEpJMVPR4oTkr4iF9WZ50SEvqOI+joUqfvimT8QgAAEIAABCEAAAmYCL8wt0AAEIAABCEAAAhCAwDNSxU0AAQhAAAIQgAAEViCAVK0AkSYgAAEIQAACEIAAUsU9AAEIQAACEIAABFYggFStAJEmIAABCEAAAhCAAFLFPQABCEAAAhCAAARWIIBUrQCRJiAAAQhAAAIQgABSxT0AAQhAAAIQgAAEViCAVK0AkSYgAAEIQAACEIAAUsU9AAEIQAACEIAABFYggFStAJEmIAABCOyJwNN/ffmrP3756b+Xj/nWwovbl6mdZSOwj39Zv2RBYI4AUjVHiJ9vRIBFeSOwNAuBWQJWKfnLy4tO/ea/vp/tqB9wS3z/Fzmvl2Adv7V/8iEwRgCpOs+9sdJy9rxKOyzK57nxuNLyCBilZHn6KqvH8/PyAZRXC0Z0LAJI1bHqOXU1Ky1nq0jV8jVxpatYPoDz3DBc6XEJGO//5enM3+PeVFzZjQBSdZ4bYaXlDKk6zy3DlRZE4DZ/718vH9uRff/phxe/+uHrp+fv3jcBT99Fn7tV6ZenbwlWFLR2yWoa/O+vf9MO4zaeYV/XvoeD6TbYHsZqxt8O+fHp0nJ4jc/VshMb/63Z6+WHf6LfLKiYDOW4BJCqA9Y2fTm7Xvxt/bp/ddam22J3WTHvy9lv/uvrdtWeP6PKonzAe4tLciFQHUC8H0W6TczWOar/DA6MV94Tuk7naXszMccPmPeezlcNBovDnJPdurgP4BLcnr6K/K9dglRNjv+2gnWvZfHpApfq0umhCCBVhyrn/X8QU5ez69rXHhqt5Kldi6vF7svfxBasmaOmLMpHu6+4HkcC13naORV+s5z7dyqp6lhFd6dnuG1TedWYVMW2eboyNCNVE5viS6RqbvwDiYxolmP16PpcBJCqg9VbW876F99di+v/A+770/xjRBblg91VXI4rgciMC7eCehtX16F2pKdjYPWFTFlRLL5+nBf839rUmxQGO1stvgVSNT/+HoHOPplr5ej8hASQqoMVXVvOolLV/P9rZFv+mjArVSzKB7upuBxXAsHLR4In9e2m8pxUxSbslFTFJ3jn/5TmHv9VVncbbe+00wKpShh/5/Ho7ALlWk06PzoBpOpwFVaWs22kikX5cDcVF+RIoHugajiQJKnqvVNqa6m6jbI57NU/Y9Dd/J47UxU7INUff/AEMHLI3bF4dH06AkjVMUueuJx1Fr7B+5GX7lStIVUsyse8MbmqBQRmtl7mpGr+8Vl3TPFT3v2z58kvUu8eBliwU5U0/gYCz/4W3GGkrEgAqVoRZnFNzS1ng2eF3QOeJqkavG2ZRbm4+4MB7YPA8Lf5OuOek6rq7Qadx3AbH1QfDq/pPSaI/b2l+q0NzSsV0sZftfy0zhvb93FjMMoSCSBVJVZlrTF1rWi4nA2+s45URRbx/kms2TMZAYK5q6jfChG81YZFea07iHbKIFA9AQz+R+U6KUbesHAdcW9+dR8g3n6X8Iepz/7rdzewuun5e/1p80vE0V8E7r3aKv7GhHZGp42/eVVE9wVXZVSQUZyGAFJ1rFJry1l3rbwfxpo7qD7z/83Nmh78G8CifKzbjKtxIFC98SR4AeZ9DLM7Ve2UbF9ndW1t8oOQuy/57P0K8Nz/FLXHD7oueBtyeyF9bWqGd2u/40bBaf3bsGPjr1+5F38ZqUPF6PKUBJCqo5VdXM7Clbp+z+ecVI0si32QLMpHu7W4HggUTWDuRH/Rg2dwRyGAVB2lklyHnQCLsp0hLUDAiUBkx85pJHR7ZgJIlbX6L+5/rA2R702ARdm7AvQPgcUEEo4lLG6bRAgkE0CqklHFAhujqv5iaotkZwIsys4FoHsILCdQHaia+fis5c2TCYFEAnhAIqhIWM+o8KrlKEvIZFEuoQqMAQIQgMCeCSBVy6sXlSr2q5YDJRMCEIAABCCwZwJI1cLqjRkV+1ULgZIGAQhAAAIQ2DkBpGpJAaeNis2qJUzJgQAEIAABCOycAFIlF3DWqNiskpmSAAEIQAACENg/AaRKq2GiUeFVGlaiIQABCEAAAvsngFQJNZSMCq8SyBIKAQhAAAIQ2D8BpEqo4VCqLsnhyz95yYJAk1AIQAACEIDAsQggVan1jBpVT6rC/wzjU/sgDgIQgAAEIACB3RJAqpJKN2ZUQ6nCq5KAEgQBCEAAAhA4HAGkar6k0w/1op/9x3PAeaxEQAACEIAABI5FAKmaqeesHo19oPLE5taxbiGuBgIQgAAEIACBKwGkauo+mDWq6OO/pkW8ikkGAQhAAAIQOA8BpEqTqmH02E5V6FscWj/PjOJKIQABCEDgtASQqtHSJ+4zTUgVXnXaecWFQwACEIDACQkgVfGiJxrV9OO/qun0pk54/3HJEIAABCAAgcMQQKoipUw5StWkTe9URb3qMHcPFwIBCEAAAhCAQKsEsBgSkPaWUqQqZUOLQkAAAhCAAAQgsGsC7FTN71RNFzhRqnZ9lzB4CEAAAhCAAARmCSBVcUTpqpQeOVsMAiAAAQhAAAIQ2C8BpMpaO6TKSpB8CEAAAhCAwCEIIFXWMiJVVoLkQwACEIAABA5BAKmylhGpshIkHwIQgAAEIHAIAkiVtYxIlZUg+RCAAAQgAIFDEECqrGVEqqwEyYcABA5K4MWv/lh9HfT6uCwI9AkgVdZ7AqmyEiQfAhA4KAGk6qCF5bJGCSBV1psDqbISJB8CEDgoAaTqoIXlspCqze4BpGoztDQMAQjsmwBSte/6MXqdADtVOrNuBlJlJUg+BCBwUAJI1UELy2WxU7XZPYBUbYaWhiEAgX0TQKr2XT9GrxNgp0pnxk6VlRn5EIDAKQggVacoMxcZEECqrLcDO1VWguRDAAJrE3h68+6br759++Zp7Ya19pAqjRfR+yeAVFlriFRZCZIPAQisTQCpWpso7UEgiQBSlYRpIgipshIkHwIQGCXw9OnVt9+8eni87Tzdvt59+txGP76uvll9fXi8/uSW0n7z2/cf3fiyU+WGno6dCCBVVvBIlZUg+RCAwLRUBYZ0taVXD7enen15unsVUsX9BAE3AkiVFT1SZSVIPgQgMCdV9emozw9vmx2p8O/X9Mf3N/eq9qV4/Mc9BQEXAkiVFTtSZSWo5PM0QaFF7AEIVNtOzSO/ypxuj/k+frhuTb2+PfG7/akeBSJVB6g6l7BfAkiVtXZIlZWgko9UKbSIPQCBOamqz1GxU3WAWnMJRyCAVFmriFRZCSr5SJVCi9gDEBiXquiZqvq4Vf34rzquzkH1A9wHXMJeCCBV1kohVVaCSj5SpdAi9gAEJqTqcnXdM+nBo8DmiFXvtwUzE2HCZgZOd+4EkCprCZAqK0ElnzVaoUVsDgI//OiL6kvtbHGi2pFjPBPWET5duxBAqqzYkSorQSWfNVqhRezmBBoxUr1qceLml7RqB0zYVXHS2A4IIFXWIiFVVoJKPmu0QovYzQn03Ch9vwqp2rw2dAABDwJIlZU6UmUlqOQjVQotYjcnsEyqlmVtfjEbdMCE3QAqTRZNAKmylgepshJU8lmjFVrE5iCwwJBOsk11oc+EzXEL0kdJBJAqazWQKitBJZ81WqFFbCYCkldJwZkuYLNumLCboaXhQgkgVdbCIFVWgko+a7RCi9hMBNI9KT0y09A37oYJuzFgmi+OAFJlLQlSZSWo5LNGK7SIzUcg0ZYSw/KNe+OemLAbA6b54gggVdaSIFVWgko+a7RCi9isBGaFaTYg63A36Sz4aMJb+0zYTTDTaMEEkCprcZAqK0ElnzVaoUVsVgJDZ+q9YeEE59ORqqy3HJ0VSACpshYFqbISVPKRKoUWsbkJTOxFnWCb6kIbqcp9y9FfaQSQKmtFkCorQSUfqVJoEetAYEyeTrBNhVQ53G90WRoBpMpaEaTKSlDJR6oUWsT6EIg+BzRIVfCpye1HJld7QtXXu0+fqyu9Rb56eHzzbvCj58fXw/jwm5effnisgdXtfKpS6k6jPTYidY18++bhNqqmHc5U+dyB9OpIAKmywkeqrASVfKRKoUWsD4FZqVKGFRjVTaHef+x4zF2eKo/pB19/+urh6fKTjx/ukY2ExYJrH+r+6CpVoVFVcjbeI1KlFJjYgxFAqqwFRaqsBJV8pEqhRawbgWmvEoZVy1C993PZbbpKVfXN+65VtQV1k61aht6+uXrU8+eHt439VCmVYFV/wp9e/7vWprCd299vf8Z6jDfCTpVQYUIPRgCpshYUqbISVPKRKoUWsZ4ExrxKG1PXZqrcp/bpXvNEL5Sq5mlg59h48PjvJj2Dlgdy1rQz3mO/EQ6qa+Ul+ngEkCprTZEqK0ElH6lSaBHrSWD2DQtJg+vuMF10arhTFbRT7VTFpSoUsutWVncPLLZT1UrV0MDqTtmpSqoiQScigFRZi41UWQkq+UiVQotYZwJrvEahf5gp4UxVRKp6m1u354PjB7DqHwVSxZkq51uJ7ndDAKmylgqpshJU8hva/AUCBRLo3cvrbFaFQhP/7b/esfHYTlV4UL1tZHggvd7P6u54Vd/s6V1zcKr9/ts3j7dEzlQpixqxxyKAVFnriVRZCSr5Bf47ypAgEF0EJs6qK7f8vmPZWt53/Ri9TgCp0pl1M5AqK0Eln3+/IVAygeZeXu23/5TZUWAsUlVgURjSpgSQKitepMpKUMlnjVZoEetGYNVXVbldhb1jJqydIS3siwBSZa0XUmUlqOSzRiu0iPUhED2fvsahdZ/LsfTKhLXQI3ePBJAqa9WQKitBJZ81WqFFrA+B6CfSrHRo3eeKFvfKhF2MjsSdEkCqrIVDqqwElXzWaIUWsQ4EJnakTrhZxYR1uAXp0pUAUmXFj1RZCSr5rNEKLWIdCEx/cPLZvIoJ63AL0qUrAaTKih+pshJU8lmjFVrE5iaQ4kwpMbnHvVl/TNjN0NJwoQSQKmthkCorQSWfNVqhRWxWAom2lBiWdeibdcaE3QwtDRdKAKmyFgapshJU8lmjFVrEZiWQbkvpkVkvYIPOmLAbQKXJogkgVdbyIFVWgko+a7RCi9h8BFRPUuPzXcmqPTFhV8VJYzsggFRZi4RUWQkq+azRCi1i8xGYPp8+HAdSla829ASBjASQKitspMpKUMlHqhRaxOYjoErVZWQLUvJdz0o9MWFXAkkzuyGAVFlLhVRZCSr5rNEKLWKzEmgkKb3XBSnpjZcQyYQtoQqMIScBpMpKG6myElTyWaMVWsRCwJkAE9a5AHSfnQBSZUWOVFkJKvms0QotYiHgTIAJ61wAus9OAKmyIkeqrASVfNZohRaxEHAmwIR1LgDdZyeAVFmRI1VWgko+a7RCi1gIOBNgwjoXgO6zE0CqrMiRKitBJZ81WqFFLAScCTBhnQtA99kJIFVW5EiVlaCSzxqt0CIWAs4EmLDOBaD77ASQKitypMpKUMlnjVZoEQsBZwJMWOcC0H12AkiVFTlSZSWo5LNGK7SIhYAzASascwHoPjsBpMqKHKmyElTyWaMVWsRCwJkAE9a5AHSfnQBSZUWOVFkJKvms0QotYiHgTIAJ61wAus9OAKmyIkeqrASVfNZohRaxEHAmwIR1LgDdZyeAVFmRI1VWgko+a7RCi1gIOBNgwjoXgO6zE0CqrMiRKitBJZ81WqFFLAScCTBhnQtA99kJIFVW5EiVlaCSzxqt0CIWAs4EmLDOBaD77ASQKitypMpKUMlnjVZoEQsBZwJMWOcC0H12AkiVFTlSZSWo5LNGK7SIhYAzASascwHoPjsBpMqKHKmyElTyWaMVWsRCwJkAE9a5AHSfnQBSZUWOVFkJKvms0QotYiHgTIAJ61wAus9OAKmyIkeqrASVfNZohRaxEHAmwIR1LgDdZyeAVFmRI1VWgko+a7RCi1gIOBNgwjoXgO6zE0CqrMiRKitBJZ81WqFFLAScCTBhnQtA99kJIFVW5EiVlaCSzxqt0CIWAs4EmLDOBaD77ASQKitypMpKUMlnjVZoEQsBZwJMWOcC0H12AkiVFTlSZSWo5LNGK7SIhYAzASascwHoPjsBpMqKHKmyElTyWaMVWsRCwJkAE9a5AHSfnQBSZUWOVFkJKvms0QotYiHgTIAJ61wAus9OAKmyIkeqrASVfNZohRaxEHAmwIR1LgDdZyeAVFmRI1VWgko+a7RCi1gIOBNgwjoXgO6zE0CqrMiRKitBJZ81WqFFLAScCTBhnQtA99kJIFVW5EiVlaCSzxqt0CIWAs4EmLDOBaD77ASQKitypMpKUMlnjVZoEQsBZwJMWOcC0H12AkiVFTlSZSWo5LNGK7SIhYAzAa8J+8OPvqi+nK+f7s9HAKmy1hypshJU8r3WaGWMxEIAAjUBlwnbGNU+verp06tvv/nq3afP3EW7JIBUWcuGVFkJKvkua7QyQGIhAIGWgMuE7UnVsv2qbfa6Ht9/dRGmD49T9whSte8ZhFRZ64dUWQkq+S5rtDJAYiEAgd1L1WZ7XVapenrz7puvvn375ombrFgCSJW1NEiVlaCSj1QptIiFgDMBrwlr3KzaTKpSyjG1U4VUpRD0jUGqrPyRKitBJd9rjVbGSCwEIFAT8JqwQ6lKfwhoFLKg9jc9evXw6fXlkd+337y+PPTr7lR9/HD9fvtVnaO6S9Wb5qfh99v49x+5zUokgFRZq4JUWQkq+V5rtDJGYiEAAWepunS/2I3W26aq9Oj+1ZOqzw9vO0bVHE7vZlUxrx6eatlCqkqfXEiVtUJIlZWgko9UKbSIhYAzAd8Ju8CrFqSMI671KNhSCnaqbttU9Y9uf7+flKqz6v+s3as+287jP+cbOqF7pCoB0mQIUmUlqOT7rtHKSImFAASefSfsgoeA621TBQ/y2pcjBFI12Km6u1fvTFXniSFSVf6kQqqsNUKqrASVfN81WhkpsRCAgLNUqQ8BV92m0qQq+IU+pGrfEwepstYPqbISVPKRKoUWsRBwJlDChE1XpVW3qWak6rbnFH3D57xUVee0OKjufHOPdI9UWeuCVFkJKvklrNHKeImFwKkJlDBhEx8CprtXckWHL0cIn+X1D6SnPP67//4gr1xPLkL2QKTKihypshJU8ktYo5XxEguBUxMoZMKmCNPa21QzdX+8vmeh2aniLerHmSZIlbWWSJWVoJJfyBqtDJlYCJyXQDkTdtqrUqxr1SrG3psw8/E1q/ZPY5sRQKqsaJEqK0Elv5w1Whk1sRA4KYFyJuz0Q8DM21S3u6F6FNh8TX8g4Envnz1eNlJlrRpSZSWo5JezRiujJhYCJyVQ1IQd247Kvk110pvhJJeNVFkLjVRZCSr5Ra3RysCJhcAZCZQ2YaP+5LFNdcab4STXjFRZC41UWQkq+aWt0crYiYXA6QiUNmGjDwGRqtPdl1teMFJlpYtUWQkq+aWt0crYiYXA6QgUOGGnvep0FeKC1yaAVFmJIlVWgkp+gWu0MnxiIXAuAmVO2AmvOld5uNoNCCBVVqhIlZWgkn9do/kDAQhAwEBgTKqUpeh4sZ0PGTze5WW7IqTKihqpshJU8pEqwz8lpEIAAlcClyUn8TXryuK091ikap0KIlVWjkiVlaCSj1TxryIEIGAkUC05vEmhu/QiVco/ReOxSJWVI1JlJajkl3lEQ7kCYiFwIgLFTlieAA7uQqRqnYmJVFk5IlVWgkp+sWu0chHEQuAsBIqdsLmkKvg4mteP96qH71Lvfvzfq4fHN+/ur1lvfvR8+6DA6iv6zcv3mxey33p89fCpSqk7jfZ4GU77/bdvHm5veOfF7ta5iVSZCd6tytoQ+QkEil2jE8ZOCAROR6DMCZvrrQr9D/h7/7HjMXdPqjwm9mmArx6eLj/5+CH4NJtKqiY+OrD7o6tU9T4PpzEnPn9wk/mIVFmxslNlJajkl7lGK1dALARORKDMCTv7CtB1KlTLUL33c9ltukpV9c37rlW1BXWTrVpx3r65etTz54e3zb5RlVIJVvUn/On1v2ttCtu5/f32Z6zHeCPsVFmLj1SZCbJTZUUo5Je5RgsXQCgEzkSgwAk7a1SXgHVK1LWZqs2n9ule+2nKgQw1T/c6J5yCx3836Rm0PJCz9inhaI/9RjhTtU7ZkSorR3aqrASV/ALXaGX4xELgXAQKnLDRD6XZ5DcBuztMF7kZ7lQFd0O1UxWXqlDIrltZ3T2w2E5VK1VDA6s7Zadqm7mIVFm5IlVWgkp+gWu0MnxiIXAuAqVN2DF52ua1Vf3DTAlnqiJS1dtquj0fHD+AVf8okCrOVOWdc0iVlTdSZSWo5Je2RitjJxYCpyNQ2oSd+OzkTTarQqGJ//Zf79h4bKcqPKjeNjI8kF7vZ3V3vKpv9vSuOTgV/vbf4y2RM1XWSYpUmQlypsqKUMgvbY0Whk4oBM5HoKgJO6tNswHnKyBXLBNAqmRkvQR2qqwElfyi1mhl4MRC4IwEipqwE9tUVW22eQh4xrqf+ZqRKmv1kSorQSW/qDVaGTixEDgjgXImbOIuVGLYGWvJNacRQKrSOI1HIVVWgkp+OWu0MmpiIXBSAuVM2NltqqZCeNVJb9aVLhupsoJEqqwElfxy1mhl1MRC4KQECpmwkifxEPCkN+tKl41UWUEiVVaCSn4ha7QyZGIhcF4ChUzY9G2qqlSShJ23ulx5jABSZb0vkCorQSW/kDVaGTKxEDgvgRIm7DJDWpZ13kpz5XcCSJX1XkCqrASV/BLWaGW8xELg1ARKmLDqNtXYZtVqH19z6jvi+BePVFlrjFRZCSr5JazRyniJhcCpCbhPWMuGkyX31FU/98UjVdb6I1VWgkq++xqtDJZYCJydgPuEXbZN1ZQNrzr7HaxfP1KlM+tmIFVWgkq++xqtDJZYCJydgO+EtSuRvYWz3wHnu36kylpzpMpKUMn3XaOVkRILAQg8+05Y4zZVVb9VGuFWOA8BpMpaa6TKSlDJ912jlZESCwEIHEGqQq+iohCYJYBUzSKaCUCqrASVfKRKoUUsBJwJuE/YZp/JGQTdn4YAUmUtNVJlJajku6/RymCJhcDZCTBhz34HnO/6kSprzZEqK0ElnzVaoUUsBJwJMGGdC0D32QkgVVbkSJWVoJLPGq3QIhYCzgSYsM4FoPvsBJAqK3KkykpQyWeNVmgRCwFnAkxY5wLQfXYCSJUVOVJlJajks0YrtIiFgDMBJqxzAeg+OwGkyoocqbISVPJZoxVaxELAmQAT1rkAdJ+dAFJlRY5UWQkq+azRCi1iIeBMgAnrXAC6z04AqbIiR6qsBJV81miFFrEQcCbAhHUuAN1nJ4BUWZEjVVaCSj5rtEKLWAg4E2DCOheA7rMTQKqsyJEqK0ElnzVaoUUsBJwJMGGdC0D32QkgVVbkSJWVoJLPGq3QIhYCzgSYsM4FoPvsBJAqK3KkykpQyWeNVmgRCwFnAkxY5wLQfXYCSJUVOVJlJajks0YrtIiFgDMBJqxzAeg+OwGkyoocqbISVPJZoxVaxELAmQAT1rkAdJ+dAFJlRY5UWQkq+azRCi1iIeBMgAnrXAC6z04AqbIiR6qsBJV81miFFrEQcCbAhHUuAN1nJ4BUWZEjVVaCSj5rtEKLWAg4E2DCOheA7rMTQKqsyJEqK0ElnzVaoUUsBJwJMGGdC0D32QkgVVbkSJWVoJLPGq3QIhYCzgSYsM4FULr/u1//5PKlZBAbIYBUWW8LpMpKUMlnjVZoEQsBZwJMWOcCJHdfGRVelQxsNBCpsjJEqqwElXzWaIUWsRBwJsCEdS5AWvehUeFVacyQKiOn8XSkajO0sZ3VX/2xWqZzdkpfEIDAMgJI1TJumbOGUsVzwMUlYKdqMbo6EamyElTyWaMVWsRCwJkAE9a5AGndR6UKr0qD149CqpZxa7OQKitBJZ81WqFFLAScCTBhnQuQ1v2YVOFVafw6UUjVAmhdgnersjZEfgIB1ugESIRAoBQCTNhSKjE5jpKk6unTq2+/+erdp8+7IBcZJFJlrRw7VVaCSj5rtEKLWAg4E2DCOhcgrfsJqVp1s+rx/VcXYfrwODUqpCqtZgeOQqpyFpc1Oidt+oKAkQAT1ggwT/q0VK3nVVapenrz7puvvn375ikPlmW9sFO1jFubhVRZCSr5rNEKLWIh4EyACetbgFlbSg/IdSFTO1VIVa4quPaDVOXEzxqdkzZ9QcBIgAlrBGhJTxemxEhxMDc9evXw6fXlkd+337y+PPTr7lR9/HD9fvtVnaO6S9Wb5qfh99v49x/F4eQKZ6fKShqpshJU8lmjFVrEQsCZABPWqwCJnqSGKZdT6dH9qydVnx/edoyqOZzezapiXj081bKFVCkV2GksUpWzcKzROWnTFwSMBJiwRoCL01VbSoxXxlPrUbClFOxU3bap6h/d/n4/KVVn1f9Zu1d9tp3Hfwr/3cYiVTlLxxqdkzZ9QcBIgAlrBLg4PVGSFoQlD2l4OiqQqsFO1d29elmdJ4ZIVTL8PQciVTmrxxqdkzZ9QcBIgAlrBLg4fYEtpaekjUqQquAX+pCqNLoHjkKqchaXNTonbfqCgJEAE9YIcHF6uiEti0wY2JRU3facom/4nJeq6pwWB9UTSrDPEKQqZ91Yo3PSpi8IGAkwYY0AF6cvUyUpa25skztVowfPp6Tq/vuDRb9ynd/+m7sx5n6OVM0RWvPnrNFr0qQtCGxMgAm7MeDR5iU9WhZsubTH63sWmp2q3b9FPUSBVFlujGsuUmUlqOSzRiu0iIWAMwEmrFcBlnmSmrX06mLvTZj5+JqlXWXPQ6qsyJEqK0ElnzVaoUUsBJwJMGG9CqDq0eL4pRdY/Vpf8zX9gYBLO/HIQ6qs1JEqK0ElnzVaoUUsBJwJMGG9CrBYkhYkel1jmf0iVda6IFVWgkp+Q5u/QAACEIDAGIEFbrQ4RVnCjx+LVFlrjFRZCSr5rKEQgAAEIDBLYLEhLUhUlvDjxyJV1hojVVaCSv7sUkIABCAAAQgscKNlKcr6fYpYpMpaZqTKSlDJ54iGQotYCDgTYMJ6FWCZIalZXldXcr9IlbU6SJWVoJLPGq3QIhYCzgSYsF4FUPVoQbzXpW3Tb+dDBi1dIFUWetdcpMpKUMlnjVZoEQsBZwJMWK8CLJAkNcXr0rbpF6nahuuCVpGqBdAWp7BGL0ZHIgTyE2DC5mde9agakhrvdV2b9YtUbYZWbRipUolZ4lmjLfTIhUBmAkzYzMCb7lRJkuK9LmrLfpGqLelKbSNVEi5jMGu0ESDpEMhJgAmbk3bYlyRJUrByRcHH0bx+vCeG71Lvfvzfq4fHN+/ur1lvfvR8+6DA6iv6zcv3mxey33p89fCpSqk7jfZ4GU77/bdvHm5veF/hxe6cqVLukFgsUmUlqOSzRiu0iIWAMwEmrFcBJE9KD1Yup/8Bf+8/djzm7kmVx8Q+DfDVw9PlJx8/BJ9mU0nVxEcHdn90lare5+E05rTV5w8iVcpNglRZaVnzWaOtBMmHQEYCTNiMsDtdpXuSFClcTi1D9d7PZbfpKlXVN++7VtUW1E22asV5++bqUc+fH942+0ZVSiVY1Z/wp9f/rrUpbOf299ufsR7jjbBTJVR4q1B2qrYiG1XYX/2xWqZzdkpfEIDAMgJI1TJuq2RJtpQSrI2qazNV7lP7dK/9NOVAhpqne50TTsHjv5v0DFoeyFn7lHC0x34jnKnSyrthNFK1IdxB06zROWnTFwSMBJiwRoB50tc3qkZ97jtMF7kZ7lQFV1ftVMWlKhSy61ZWdw8stlPVStXQwOpO2anKc28t6AWpWgBtcQpr9GJ0JEIgPwEmbH7mC3qclaoFbQ4PMyWcqYpIVW+r6fZ8cPwAVv2jQKo4U7WoeJ5JSFVO+qzROWnTFwSMBJiwRoB50qelyjCG4JB4/Lf/esfGYztV4UH1tpHhgfR6P6u741V9s3dWvTk4Ff723+MtkTNVhmqvlYpUrUUypR3W6BRKxECgEAJM2EIKMT2MzaRqF1e/8iD57T8rUKTKSlDJZ41WaBELAWcCTFjnAqR1PyFVaQ0Q1RJAqqx3A1JlJajks0YrtIiFgDMBJqxzAdK6H5OqtGyiOgSQKusNgVRZCSr5rNEKLWIh4EyACetcgLTuo1KVlkpUnwBSZb0nkCorQSWfNVqhRSwEnAkwYZ0LkNb9UKrS8oiKEECqrLcFUmUlqOSzRiu0iIWAMwEmrHMBkrsPvSo5iUCkaoN7AKnaAOpok6zROWnTFwSMBJiwRoA50yuvytnjIftip8paVqTKSlDJZ41WaBELAWcCTFjnAtB9dgJIlRU5UmUlqOSzRiu0iIWAMwEmrHMB6D47AaTKihypshJU8lmjFVrEQsCZABPWuQB0n50AUmVFjlRZCSr5rNEKLWIh4EyACetcALrPTgCpsiJHqqwElXzWaIUWsRBwJsCEdS4A3WcngFRZkSNVVoJKPmu0QotYCDgTYMI6F4DusxNAqqzIkSorQSWfNVqhRSwEnAkwYZ0LQPfZCSBVVuRIlZWgks8ardAiFgLOBJiwzgWg++wEkCorcqTKSlDJZ41WaBELAWcCTFjnAtB9dgJIlRU5UmUlqOSzRiu0iIWAMwEmrHMB6D47AaTKihypshJU8lmjFVrEQsCZABPWuQB0n50AUmVFjlRZCSr5rNEKLWIh4EyACetcALrPTgCpsiJHqqwElXzWaIUWsRBwJsCEdS4A3WcngFRZkSNVVoJKPmu0QotYCDgTYMI6F4DusxNAqqzIkSorQSWfNVqhRSwEnAkwYZ0LQPfZCSBVVuRIlZWgks8ardAi9vAEHt9/9e03X314nLnQp0+vLmGXr3efPmdlwoTNipvOCiCAVFmLgFRZCSr5rNEKLWILIvDDj76ovlYdU5pUffxwMyqkalX2NAaBGAGkynpfIFVWgko+UqXQIrYUAo1Rre1VSVL1+PpqVG/fPFU4nt68C/9zU0ZM2E3x0niBBJAqa1GQKitBJZ81WqFFbCkESpCq9x9rGkhVKbcF4zgiAaTKWlWkykpQyUeqFFrElkKgJ1XrPQTs7VRV/xk+6WtOU92++erD+/pwVR3WmNZGpJiwG4Gl2WIJIFXW0iBVVoJKPmu0QovYgggYN6tGjmSFUhUaVeVMlwPsSFVB9wBDOQMBpMpaZaTKSlDJR6oUWsQWRMCyWTUuZIFUVafRX9e/CFido6o2osK/X/6Tx38F3RYM5XAEkCprSZEqK0ElH6lSaBFbFoFlm1WTNtZKVaVKvS+kqqw7gNGcgABSZS0yUmUlqOQjVQotYssisGCzapjSPY81ulMVXjk7VWXdB4zm0ASQKmt5kSorQSUfqVJoEVscAXWzas7DZs9UjT7+q/a0OKhe3C3CgHZOAKmyFhCpshJU8pEqhRaxxRGYk6TOgBOCJ377r33Tem+n6nLI6v5Lgpu/YJ0JW9wtyIA2JoBUWQEjVVaCSj5rtEKL2BIJJG5WzT34K/HShmNiwu6jToxyPQJIlZUlUmUlqOSzRiu0iC2RQML+0/MxjOpCnwlb4i3ImLYkgFRZ6SJVVoJKPmu0QovYEgnMStVhjAqpKvH+Y0wbE0CqrICRKitBJR+pUmgRWyiBaa+ata5Cryo2LCbsjorFUFchgFRZMSJVVoJKPmu0QovYQglMaNORjIqdqkLvP4a1JQGkykoXqbISVPKRKoUWseUSiB5XP9KDvwo9E7bcW5CRbUMAqbJyRaqsBJV81miFFrHlEoj608G2qZCqcu8/RrYZAaTKihapshJU8pEqhRaxRROY9aqiR582OCZsGieijkMAqbLWEqmyElTyWaMVWsQWTWBaqooeevLguhO296rS5FYIhMB+CCBV1lohVVaCSj5SpdAitnQCY15V+riTx4dUJaMi8CAEkCprIZEqK0ElH6lSaBFbOoHjnUzvEUeqSr8FGd/aBJAqK1GkykpQyUeqFFrElk4AqSq9QowPAiIBpEoENghfUaqapqq/jI2sFzYd3DQSzZod/HTWWunqxSaOijAIlEmgmpUrPft7+vTq8tnJt6/Xj/f53nxk8uX7zacm3yJfPTy+eVfHtz96rj50+fbVfspy8M3245mfn+t2PlUpdafRHi+vVPj0f+pmv3375uH2Qc4fmlFaF1/yIVAeAaTKWpNZsUjvAKkasirzH0VGBQELgQmjuphW+opR+83dWi6K8/7jJTv0m8qTKo8J9KtJefXwdPnJxw93o2qkKhYcbecqVaM9/q//2bha8xekSqkwsXsjgFRZK4ZUrbLPJG3LWf49IxcC7gSmpUrwqlqGak25bCxdpar65n3XqtptuslW7Ulv31w96vnzw9vGt6qUSrCqP+FPr/9da1PYzu3vtz9jPX5++L/XLn77P371x1scv/1n/eeG/PIJIFXWGq0oVdahnCCfM1UnKPLxL3G1N1R1baYC99Q+3Wt3iQIZap7udRQneNJ3U7RBywM5a58SjvZYNfK/P12mLVJ1/NuaK7wRQKqsNwJSZSWo5CNVCi1iSyQwa1RVQNLQuztMF7kZ7lQF7VQ7VXGpCoXsupXV3QOL7VS1UjU0sLpTdqqSqkjQoQggVdZyIlVWgko+UqXQIrY4AhO/7hf9NMC5C+gfZko4UxWRqt5W0+354PgBrPpHgVRxpmquTvz8PASQKmutkSorQSUfqVJoEVsWgekXKCz94L/Aq+K//dc7qB7bqQoPqreNdL2q//1Qqi6ce3pXH/Pq/vbf422rjIPqZd2WjGZdAkiVlSdSZSWo5CNVCi1iyyIwq02LNqvKusbeaJiwRZeHwW1AAKmyQkWqrASVfNZohRaxBRGYNarLWFNiCrqkhKEwYRMgEXIoAkiVtZxIlZWgks8ardAithQCiW9OR6pKKRjjgMBSAkjVUnL3PKTKSlDJR6oUWsQWQSDRqKqxHsyrmLBF3IIMIiMBpMoKG6myElTyWaMVWsT6E5CMCqnyLxgjgICNAFJl43d509f9j7Uh8hMIIFUJkAgpiMCCnacFKQVdcHcoTNhiS8PANiKAVFnBIlVWgko+a7RCi1hnAsv0aFmW86WOdM+ELbMujGo7AkiVlS1SZSWo5LNGK7SI9SRgcaPDvFuBCet5C9K3BwGkykodqbISVPJZoxVaxLoRUI9S9QZqETK3a451zIQtqhwMJgMBpMoKGamyElTyWaMVWsS6EbBb0TE2q5iwbrcgHTsRQKqs4JEqK0ElnzVaoUWsGwG7Etm1zO3ig46ZsCVUgTHkJIBUWWkjVVaCSj5rtEKLWE8CjRUtHoTdzBZ3vVYiE3YtkrSzFwJIlbVSSJWVoJLPGq3QInbfBA6wWcWE3fctyOh1AkiVzqybgVRZCSr5rNEKLWJ3T2Dvm1VM2N3fglyASACpEoENwpEqK0ElnzVaoUXs7gkgVbsvIRdwMgJIlbXgSJWVoJKPVCm0iD0CAfvZLEcKTFhH+HTtQgCpsmJHqqwElXzWaIUWsRBwJsCEdS4A3WcngFRZkSNVVoJKPmu0QotYCDgTYMI6F4DusxNAqqzIkSorQSWfNVqhRSwEnAkwYZ0LQPfZCSBVVuRIlZWgks8ardAiFgLOBJiwzgWg++wEkCorcqTKSlDJZ41WaBELAWcCTFjnAtB9dgJIlRU5UmUlqOSzRiu0iIWAMwEmrHMB6D47AaTKihypshJU8lmjFVrEQsCZABPWuQB0n50AUmVFjlRZCSr5rNEKLWIh4EyACetcALrPTgCpsiJHqqwElXzWaIUWsRBwJsCEdS4A3WcngFRZkSNVVoJKPmu0QotYCDgTYMI6F4DusxNAqqzIkSorQSWfNVqhRSwEnAkwYZ0LQPfZCSBVVuRIlZWgks8ardAiFgLOBJiwzgWg++wEkCorcqTKSlDJZ41WaBELAWcCTFjnAtB9dgJIlRU5UmUlqOSzRiu0iIWAMwEmrHMB6D47AaTKihypshJU8lmjFVrEQsCZABPWuQB0n50AUmVFjlRZCSr5rNEKLWIh4EyACetcALrPTgCpsiJHqqwElXzWaIUWsRBwJsCEdS4A3WcngFRZkSNVVoJKPmu0QotYCDgTYMI6F4DusxNAqqzIkSorQSWfNVqhRSwEnAkwYZ0LQPfZCSBVVuRIlZWgks8ardAiFgLOBJiwzgWg++wEkCorcqTKSlDJZ41WaBELAWcCTFjnAtB9dgJIlRU5UmUlqOSzRiu0iIWAMwEmrHMB6D47AaTKihypshJU8lmjFVrEQsCZABPWuQB0n50AUmVFjlRZCSr5rNEKLWIh4EyACetcALrPTgCpsiJHqqwElXzWaIUWsRBwJrDDCfv4/qtvv/nqw6MzObrfKwGkylo5pMpKUMnf4RqtXB6xEDgWgbkJW6DBFDikY90TR78apMpaYaTKSlDJn1ujlbaOEfv91182t2Dwly+//n5v1zdyJS9efre3K2G8DYG5CZtqME9v3n3z1bdv3zxtzzZ1SNuPhB52SQCpspYNqbISVPLn1milrUPEjpnIDlXkQJdyiFtrlYtYa8IiVauUg0YyEECqrJCRKitBJX+tNVrps+jYMRM50E7VDv2w6Fsm6+DmJmy4LfT06dW337x6eLxtSt2+3n36fBnt7fv1d65/ef+xuoQqN4y8B796+PT69v3XD1XuPeX5+eOH2/evJ6Yeq5h+C+xUZb1DjtcZUmWtKVJlJajkz63RSluHiA2kaoceNVGC7142M4vnf/u9Vecm7ECqAnm66s6rh6e4VIVGVYlRdbS8a2CvH6strsqiGpG6OdaghWtfzfc5qL7fm8555EiVtQBIlZWgkj+3RittHSIWqTpEGQ97EXMTNiJV9cGpzw9vg9/C6z/+CzacuqpUS1W7NVXL002Sum0G0MNhsFN12Lsxz4UhVVbOSJWVoJI/t0YrbR0iFqk6RBkPexFzE3YoVdUjv/6OUU+q6v2n7rbWTaQqqWoa6exOzTVS7U4hVYe9G/NcGFJl5YxUWQkq+XNrtNLWIWKRqkOU8bAXMTdhF0pVeDSqyy4iVffg6nzV3bdue133Xydkp+qwd2D+C0OqrMyRKitBJX9ujVbaOkQsUnWIMh72IuYmrCZV1aHy+Imozpmqzk5V5/hUfXDqfmK9s9fFTtVh78OcF4ZUWWkjVVaCSv7cGq20dYhYpOoQZTzsRcxN2FSpCsSo93yw+fW98KB6T6raX/QLzlqFv/334f31NwGRqsPehzkvDKmy0kaqrASV/Lk1WmnrELHLper3v/zTj774ofP187+uyMTYPr/9t2It/Jpiwvqxp2cfAkiVlTtSZSWo5LNG92gtkqo//OXHPZ1q//NPv/iDUpBo7BrtI1XmMpTQABO2hCowhpwEkCorbaTKSlDJZ41eTap+/Mu/hW0FG0t//m3zg9/9ud7KGt/E+u3Pq+2uwMZuUpXU/njtkSplXhQby4QttjQMbCMCSJUVLFJlJajks0avIVVjxO8KFfjQ337x0/oR4c9+F0trNqVSHh1G2h8tPlKlzItiY5mwxZaGgW1EAKmygkWqrASVfNboLaXq+a5QP/3L75t+2md5wQ5W/dNGuRIfGsbaHyk/UqXMi2JjmbDFloaBbUQAqbKCRaqsBJV81uhNper5/iyv40/3b/af6D0rO0/VuKPtR28ApEqZF8XGMmGLLQ0D24gAUmUFi1RZCSr5rNEOUvX8/Nef1SfZwx2p5pvDHazRkiJVyt1+gFgm7AGKyCVIBJAqCVckGKmyElTyWaM3larxx3ODE+vNwfb4Wat4UXn8p9zsR4hlwh6hilyDQgCpUmjFYpEqK0ElnzV6S6ma+l2/7ol16Xx6M+SE3yVsYnn8p8yLYmOPNWH5WMBib7SCBoZUWYuBVFkJKvnHWqOVKx+JXfSeqmhbjfGEL0cIIxuR+ulffjF8jcLstcy2320BqZoluoeAY01YpGoP95z3GJEqawWQKitBJf9Ya7Ry5dtIVbv/1LxafeJxXnNivQruvYkqNkKt/bAFpGqFu8O/iWNNWKTK/44qfwRIlbVGSJWVoJJ/rDVaufIcUhW+SSHeX3M4/SJVKefTu1I1337bK1K1wt3h38SxJixS5X9HlT8CpMpaI6TKSlDJP9YarVz5tlKV8urOywg6nz+T8m6qu1Qlth9c5KRUdT+ycPQjdwgrgUA1Z8fv9adPr+4fivz68R5W6Uv11Xw68i3y1cPjm3eDH4Wfjtx+mvLj9WOSe5+4fOmhbudT9dO602iPl+D2+2/fPNxGVX3uMn8gECeAVFnvDKTKSlDJb2gf/i+JVIxnqiTpGTzLm995ktrvXDJS1f+4672646RUBUZ1s5/3Hzsec1eiymP6wdefvnp4uvzk44dAniqpigXXPtT90VWqQqOqJGy8R6QqcW06axhSZa08UmUlqOQf3qXU2ymjVAWv+kx+nwJSVcJeke8YpqSqlqF67+eysXSVquqb912rarfpJlu1DL19c/Wo588Pbxv7qVIqwar+hD+9/netTWE7t7/f/oz1GG+EnSplyT5fLFJlrbn6r6C1v3PnI1W9+q8jVQlHzu+nqerdqcQ3f9ZSldB+/77mTNUhZvrM8/quzVRX/NQ+3Wsf3gUy1Dzd65xwCp703aRn0PJAztqnhKM99hvhTNUhbsqNLwKpsgJGqqwElXzOVK0rVansm9/7a343sNmsWiBMKb0iVSmUio9Jkqr7DtNFboY7VcElVjtVcakKhey6ldXdA4vtVLVSNTSwulN2qoq/wQocIFJlLQpSZSWo5CNVHlIVf9Wn+mnKSp2fn5EqjVeh0XMTtn+YKeFMVUSqeltNt+eD4wew6h8FUsWZqkJvn10OC6mylg2pshJU8ufWaKWtQ8QaH//1HupFkYzLU/M+z9ET6yntx+uAVB3i/kyYsIFXxX/7r3dsPLZTFR5UbxsZHkiv97O6O17VN3t61xycCn/77/GWyJmqQ9yam10EUmVFi1RZCSr5CWu00tz+Y21S1b4iYfSlU9OP+YaPBTtIE9ofKwFStf+b83IFTNhDlJGLEAggVQKsaChSZSWo5LNG92htLVVzB9KntQmpUm7uI8YyYY9YVa5pigBSZb0/kCorQSWfNXpVqXq+P9obeX6X8uqEZrMqdmJ9pv2J0rNTpcyLYmOZsMWWhoFtRACpsoJFqqwElXzW6HWlSmGfNxapyst7o96YsBuBpdliCSBV1tIgVVaCSj5rNFKl3C/EOhNgwjoXgO6zE0CqrMiRKitBJZ81GqlS7hdinQkwYZ0LQPfZCSBVVuRIlZWgks8ajVQp9wuxzgSYsM4FoPvsBJAqK3KkykpQyWeNRqqU+4VYZwJMWOcC0H12AkiVFTlSZSWo5LNGI1XK/UKsMwEmrHMB6D47AaTKihypshJU8lmjkSrlfiHWmQAT1rkAdJ+dAFJlRY5UWQkq+azR41LV3InXv3z59fcK1xJig/eYdi7lxcvvShgeY1hCgAm7hBo5eyaAVFmrh1RZCSr5rNGJUrVDE0GqlJmwk1gm7E4KxTBXI4BUWVEiVVaCSj5rdJ/WiIocaKeKjSplhhQWy4QtrCAMZ3MCSJUVMVJlJajks0YrtIiFgDMBJqxzAeg+OwGkyoocqbISVPJZoxVaxELAmQAT1rkAdJ+dAFJlRY5UWQkq+azRCi1iIeBMgAnrXAC6z04AqbIiR6qsBJV81miFFrEQcCbAhHUuAN1nJ4BUWZEjVVaCSj5rtEKLWAg4E2DCOheA7rMTQKqsyJEqK0ElnzVaoUUsBJwJMGGdC0D32QkgVVbkSJWVoJLPGq3QIhYCzgSYsM4FoPvsBJAqK3KkykpQyWeNVmgRCwFnAkxY5wLQfXYCSJUVOVJlJajks0YrtIiFgDMBJqxzAeg+OwGkyoocqbISVPJZoxVaxELAmQAT1rkAdJ+dAFJlRY5UWQkq+azRCi1iIeBMgAnrXAC6z04AqbIiR6qsBJV81miFFrEQcCbAhHUuAN1nJ4BUWZEjVVaCSj5rtEKLWAg4E2DCOheA7rMTQKqsyJEqK0ElnzVaoUUsBJwJMGGdC0D32QkgVVbkSJWVoJLPGq3QIhYCzgSYsM4FoPvsBJAqK3KkykpQyWeNVmgRCwFnAkxY5wLQfXYCSJUVOVJlJajks0YrtIiFgDMBJqxzAeg+OwGkyoocqbISVPJZoxVaxELAmQAT1rkAdJ+dAFJlRY5UWQkq+azRCi1iIeBMgAnrXAC6z04AqbIiR6qsBJV81miFFrEQcCbAhHUuAN1nJ4BUWZEjVVaCSj5rtEKLWAg4E2DCOheA7rMTQKqsyJEqK0ElnzVaoUUsBJwJMGGdC0D32QkgVVbkSJWVoJLPGq3QIhYCzgSYsM4FoPvsBJAqK3KkykpQyWeNVmgRCwFnAkxY5wLQfXYCSJUVOVJlJajks0YrtIiFgDMBJqxzAeg+OwGkyoocqbISVPJZoxVaxELAmQAT1rkAdJ+dAFJlRY5UWQkq+azRCi1iIeBMgAnrXAC6z04AqbIiR6qsBJV81miFFrEQcCbAhHUuAN1nJ4BUWZEjVVaCSj5rtEKLWAg4E2DCOheA7rMTQKqsyJEqK0ElnzVaoUUsBJwJMGGdC0D32QkgVVbkSJWVoJLPGq3QIhYCzgSYsM4FoPvsBJAqK3KkykpQyWeNVmgRCwFnAkxY5wLQfXYCSJUVOVJlJajks0YrtIiFgDMBJqxzAeg+OwGkyoocqbISVPJZoxVaxELAmQAT1rkAdJ+dAFJlRY5UWQkq+azRCi1iIeBMgAnrXAC6z04AqbIiR6qsBJV81miFFrEQcCbAhHUuAN1nJ4BUWZEjVVaCSj5rtEKLWAg4E2DCOheA7rMTQKqsyJEqK0ElnzVaoUUsBJwJMGGdC0D32QkgVVbkSJWVoJLPGq3QIhYCzgSYsM4FoPvsBJAqK3KkykpQyWeNVmgRCwFnAkxY5wLQfXYCSJUVOVJlJajks0YrtIiFgDMBJqxzAeg+OwGkyoocqbISVPJZoxVaxELAmQAT1rkAdJ+dAFJlRY5UWQkq+azRCi1iIeBMgAnrXAC6z04AqbIiR6qsBJV81miFFrEQcCbAhHUuAN1nJ4BUWZEjVVaCSj5rtEKLWAg4E2DCOheA7rMTQKqsyJEqK0ElnzVaoUUsBJwJMGGdC0D32QkgVVbkSJWVoJLPGq3QIhYCzgSYsM4FoPvsBJAqK3KkykpQyWeNVmgRCwFnAkxY5wLQfXYCSJUVOVJlJajks0YrtIiFgDMBJqxzAeg+OwGkyoocqbISVPJZoxVaxELAmQAT1rkAdJ+dAFJlRY5UWQkq+azRCi1iIeBMgAnrXAC6z04AqbIiR6qsBJV81miFFrEQcCbAhHUuAN1nJ4BUWZEjVVaCSj5rtEKLWAg4E2DCOheA7rMTQKqsyJEqK0ElnzVaoUUsBJwJMGEzFIB/gzJATu8CqUpnFY/khrYSVPJZoxVaxELAmQATdusCNP8AVX/ZujvanyVADWYRzQQgVVaCSj5rtEKLWAg4E2DCbl2AnlThVVsDn20fqZpFhFRZEa2Yzxq9IkyagsDWBJiwmxMeWhX7VVtDn2wfqbLiZ6fKSlDJZ41WaBELAWcCTNgMBYhpFf+yZwAf7wL0VvRIlZWgks8ardAiFgLOBJiweQqAV+XhnNILUpVCaSoGqbISVPJZoxVaxELAmQATNlsB8KpsqKc7QqqshUCqrASVfNZohRaxEHAmwITNWYCoV3F0PWcJLn0hVVbgSJWVoJLPGq3QIhYCzgSYsJkLgFdlBj7sDqmylgCpshJU8lmjFVrEQsCZABM2fwHwqvzMwx6RKit/pMpKUMlnjVZoEQsBZwJMWJcC4FUu2KtOkSorfKTKSlDJZ41WaBELAWcCTFivAuBVbuS9Oj5Mv0hVzlKyRuekTV8QMBJgwhoBGtP5lUAjwAXp7FQtgNZJQaqsBJV81miFFrEQcCbAhHUuwOVpFK9cz1sDpMrEe2yLle9vReBXf6yX6a06oF0IQGA9AkzY9Viu25LpXz6SxwkgVaa7Y927nNbmCbBGzzMiAgLFEGDCFlOK4UBM//iRPEIAqTLdGgXPl4MOjTX6oIXlso5JgAlbcF1N//iRjFRxDxyAAEc0DlBELuE8BJiwhdSak1XZCsFOVTbUdLQCAdboFSDSBARyEWDC5iI91Q+vV8hZBaQqJ236shJgjbYSJB8CEDgTAYwqc7WRqszA6Q4CEIAABCCQgwBGlYNytw+kKj9zeoQABCAAAQhsSACd2hDuZNNIlRd5+oUABCAAAQisTwCjWp9pcotIVTIqAiEAAQhAAAJlE8CofOuDVPnyp3cIQAACEIDACgQmXom1Qus0kUYAqUrjRBQEIACBUxL44UdfVF+nvPrdXDQbVIWUCqkqpBAMAwIQgEBxBBqjwquKq00wIIyqnOogVeXUgpFAAAIQGCWQf8eoZ1RsVhV4d/LIr7SiIFWlVYTxQAACEOgTyL9jNDQqpKq0+5INqtIqchkPUlVgURgSBCAAgQ6BzJtGGFX59x9GVWaNkKoy68KoIAABCLQEopaz0dYRRrWLO4/PSC6zTEhVmXVhVBCAAARmNqu2ODyOUe3ltutJ1V6GffhxIlWHLzEXCAEIHITA1vtVGNW+bpTGq/Y17GOPFqk6dn25OghA4FAEtvMqjOpQNwoX40QAqXICT7cQgAAElhJYXYBWb3DplZEHgX0TQKr2XT9GDwEInJPAiltWGNU5byGuegsCSNUWVD3b/O7l7Tn7l19/7zmK0vr+/usvjVjuLbz8rrRrYzynJbCKV2FUp71/uPAtCCBVW1D1bBOpitGvqbx4sdiJkCrPu5q+xwgYvQqj4taCwLoEkKp1efq3hlTFasBOlf+dyQg2IrDYqzCqjSpCs2cmgFQdrfpI1TYVZadqG660uhIB1ZDU+JWGSTMQODgBpOpoBe5J1d0FqkNW9X9d/948EIucv2qSqtegtOezhhs+sS2ge9PXR22JPTZVCOKDUQxPiAXDv4wwfKhXp12+FYwjulM1epn1aII+Xn6HVB1tphzvetK3rM5jVH/7xU/vF/vzvzYl//0v//SjL6rv//m3K98I8R5X7oTmyiWAVJVbm3pkvX/6w9foxg4IdaSqq1SN4gw/36BtaaS7OiD0pdv4GvFovacTMzr6kcNNo/GBV3WFqr6Y5ufDFi5dDaRq+jLDC+vBWnwoq/gbjQEegECKV53HqC4FDRTnp3/5fV3h4Jtf/PCz361b92iP63ZBayUTQKpKrs5tbMul6i4fw52mZnOnabx2hb6FBdZURfSsKrLf1d3SCUZfNdDvscd/EN9qW8/rBhbVv4RwA6snVbOX2R9le51IVfEz5uQDnPaqUxkVUnXyueBy+UiVC/YNO212qr6u3q0QezQWvnAhurMVPm7r+Uh8J6ztqPeYLPLcbfLUVyS++61I9ojGRZ4J1hceexjY+d7EKJCqDW9eml6HwJhXnc2oxqTquX38125frYN+ZG9srcZpp3wCSFX5NdJG2H821pGAOcUZPN0bbk6FTdR/f/my8rfgDFWjbXM99i9uQmc67cc+ob1SwZ7VVR1Exaz7foXw2iMcos1qpSEaAjkJpKhVzvG49JX/YVz+Hl3A0ukYAaSq+Htj6eO/+05VqA5zipMgVaG0VOHtkfD2b4Nnc8MjUfHXk1qkqvt8ccImZy8TqSp+WjDAFALTXpXSwt5j8itO/h73XqODjR+pKr6gS6Uq+AW/xi/mpGr2uVi461NvUF3lqNnGqfespn5f8H5IKlmqukfDZl8ZkbBTNXuZPP4rflowwEQCKUfXE5sqP+yvP6t/p+921ddf94srzsxv//3uz/ffDazo/ekXfxi79tQey2fHCFcigFStBLKYZjrS0T+qPidVw2PkwyPdwdn19n0LXfMLfGm2xx64oKHewfa60diAqmH3DqpPPfdsGrkH9VttHqL2TscbXsnucYeEZeGDizwq4NznXnaqumoSilHz99nDT30Tqn3ox80rFYIWfvvzhkzvlQrjIxkOQOnR+Uag+3wEBKmKnWLhe8sJbFTk7k5OTxYSFCf6voLeRwmGMcPfuesEJ/TYATG6Lzf70gdFqnpi2BQx+nuS3RLv6aD6qOpudO/RbFEE9nOm6g9/+XFUpMJvTkuV2MKIVM25XfCmq2exx6LuDAazJYFUqVruDmSOE9iisv3HY51NmUTF6YpVZIsj8oaB9h/wTnxijw2JID4YxcBk+u4VBCQ8/qt7m7nMsI/2VVfeUtUb1eQthFRtMcP20WaKUVUxJVzPnM1cxjkpVYEkVU/9bn96O0lzO1XBM8HOy6uCxtvngGqPJVBmDFkIIFWe0pelxPvqJHbcaV9XsPFoFanqvOOMx38bV6ag5idenXDItyqEL/PsPs4L95NmpKpt5Me//Fu3mK3z3d8UKvdY0N3BULYlgFQhVdveYWLrSNUMMEmqRPiEH4HArDYd7uh6aE7hE7prNeMH1WOP/xJ2y774ofYtvccj3FlcQxKBVKm6NOZpH0fsO6k+pwtCqpCq0930K17wrFFVfR3LqwLFGWwyJUtVyhmpmFQl9rhijWmqbAKCVJV9IYzuGASQKqTqGHeyw1UkGlWBXpWwSzRxpiqjVNWP//QeHW4HuvQhgFT5cKdXCCwjwOO/ZdwOnyUZVWFelbRL1Hv3QVBQXXEij/+mGhncPHqPh7//uMA7AaSKewECxRMYfdFE/7l4/3cTIx943b3YkU+KHrxYY+SXHgcDk4/Dxy/N+3csi78jegNcYFRNC5bctTjZdqqeg/TehpZwUD1opH8wa3iZco9rkaKd4gkgVcWXiAFCIP7ysMhJw77TzElVoDR16lRXHdWZCEwzq/mLQq2Sbn27Fe3+iJX6goPoe6rijdQluFlU/PcHk17ikFRJgo5AAKk6QhW5hoMT2GynqitVCd1UnmP2oYSeKmVM87ODl3/q8uxGVbW+c6+Kv9y8e1Fz76maf59nuA0m9njiW/Rsl45Una3iXO++CWhnqoSdqnDfK1SZnkB9+XXzSd095+kFjm8zTby59VqbmR/vu3zrjn4tozqCV4Wv7gw+ue/Pv23sZ1aqLhimVan7bFHqcd3C01rBBJCqgovD0CAwILC5VEX2hpLPPXW8KuUY1uhGVEpLJ7871jWqI3hVb6upftlBTKqmP1A5Zksjn6ncPWI/0ePJb9YzXT5SdaZqc637J7CtVI1tLy06uB5tbG7vrKmQdqH7L6x2BVsYVTOCTRvXrpNoCOyNAFK1t4ox3nMT0FxjTmE6e1BT55c6VjURGDY4s+c1dwxdu9Iz3RUZpGfnR6zOdDdwrYURQKoKKwjDgcAkAU01FKmaPBM+I0vtkEP7GmrT1IdkDy57bvDnvFMyGNUhHgWe8+7gqv0JIFX+NWAEEEgnsGup0jRJu9R0hPuOHErVdtfDftV2bGn5qASQqqNWlus6JgHNNOYsJnkDKjlwcqdq/lUMY5/yOfes8JjFjl1VT3S2vnC8amvCtH8wAkjVwQrK5RycwJ6lKvntVEO1QqqC+7oRnWz3es7tsWwXRUcQ2IIAUrUFVdqEwFYEzilVONVW91Nyu5l3yJLHRSAEyiKAVJVVD0YDgWkCe5aq8E3svCp9f3d6/h2y/TFixKcngFSd/hYAwK4IHEWqXrD5tKv7jsFCAAJJBJCqJEwEQaAQAruWquTj7oXAZhgQgAAENAJIlcaLaAj4Eti1VHU+14+tKt87id4hAIENCCBVG0ClSQhsRkDb7CnslQq9T0tGqza7TWgYAhDwIYBU+XCnVwgsJBC+62n2tHdxUvUcHlZ/8SLtApCvhfcKaRCAQG4CSFVu4vQHARuB0Y/hu2xi9fWjQKnqadXllVQxs0r+UEIbS7IhAAEIrEoAqVoVJ41BYHsCE+8l7/tJkVLVewg49hL19vvsVG1/U9EDBCCwCgGkahWMNAKBnARGX02+E6m6skp8vTpClfPGoi8IQMBIAKkyAiQdAk4EhhtWQwGZ26lKfh1n8i8dJgfW1MbcCplyuq3oFgIQsBBAqiz0yIUABCAAAQhAAAI1AaSKWwECEIAABCAAAQisQACpWgEiTUAAAhCAAAQgAAGkinsAAhCAAAQgAAEIrEAAqVoBIk1AAAIQgAAEIAABpIp7AAIQgAAEIAABCKxAAKlaASJNQAACEIAABCAAAaSKewACEIAABCAAAQisQACpWgEiTUAAAhDYHYG/+/VPqq/djZwBQ6BYAkhVsaVhYBCAAAS2ItAYFV61FWLaPSUBpOqUZeeiIQCBExPoGRVbVie+F7j0lQkgVSsDpTkIQAAChRMYkyoeBRZeOIZXPgGkqvwaMUIIQAACaxKYkCq8ak3QtHU+AkjV+WrOFUMAAucmMC1VnLI6993B1ZsIIFUmfCRDAAIQ2B2BFKliy2p3ZWXAJRBAqkqoAmOAAAQgkI9AolSxZZWvJPR0FAJI1VEqyXVAAAIQSCMgSRVbVmlQiYLAlQBSxX0AAQhA4FwEVKk6wpbV//uXv7+/7PQf//Ne7ug3z3UvcLUrE0CqVgZKcxCAAATWIrDMfrbLWuu6HNr5z39qsDRS9Yf/+IeW1b//m8Oo6PJwBJCqw5WUC4IABA5BYDs3Mra8S7pI1S7Ltr9BI1X7qxkjhgAEzkDAqD6bpu+Pf0yqntvHf//wz/9vf9fEiAskgFQVWBSGBAEIQOB5UytapfE9FSkqVXu6AMa6DwJI1T7qxCghAIGzEVjFe7ZuZDdFQap2U6p9DxSp2nf9GD0EIHBUAlv70Irt+5agc968/hW/f/pdb0wzj/9+Up1e/92//+SOZdDC8+d//tf7T/un2v/tH++/Wlil//1/fPZlQu9eBJAqL/L0CwEIQGCKwIrSk6GpZbUMJKaxmd5fJk87Be9EGF5j++qEy+CiUjX4ZuhnnfRLC0FfoTONXwLntJbdFPvOQqr2Xb8tRv/dyxfXP19+/f0Wre+1ze+//tKI5d7Cy+/2yoBx5yWQwYRW70IkFOz9dHd6goFNqklgRbFrCXab0qQqNKe/625HBb7VDmlOCofbXSIhwvdGAKnaW8W2Hy9SFWNcU3nxYrETIVXb37vH6mF148nToFSEOSm57Fol7FR17SdoM8hNlKrwGd+vQyUK/O9f/+UP1UWG+2ThGIK+eA4o3Q8HCEaqDlDElS8BqYoBZadq5duM5mYJ5HGgjXqZvboNA6LvSU+VqufojlT02V8b2WjW/apaseOdohtWusSmkaoSq+I7JqRqG/7sVG3D9bitbqQ72ZrNV5nxk1XtuahkqZrxp2DnLGGb7Sd/N/CtfFjoyYMAUuVBfcM+hxsqve/U/3k9MdU80eoeoOpJ1T2/OmQ1n367uCbpdg4pOJ81O75b+n1k10dtiT02TIP4YBTDE2LB1V9GGD7Uq9Mu3wrGEd2pGr3MejRBHy+/Q6o2vO8P2XQ2+9muo+3rMnMqa4lUhU8AayWKPfvrPCgcO2WPVG1/CxTWA1JVWEGGw+n9w11ZSvUncrxnVlpGm2sa60hVV6kGthQby0gPdfuhL3UEKjCvTsz8gLvMRuMDr+oKVX0Rzc+HLVzGPgA7fZmBGYYVG6la8TchA/QgsJ3r5Gx5mlzCZs/UmarZ9EVSNXgCGP+9v5RT9j/pnXb3uI/oMysBpCor7iWdbSdVleY07d+tKpCqu3y0PhKMJp7et7B226l2wJ5VRbbLuls6sz32oA7i2x25ntcNLKr++bCFAFOdNHuZfaztdS4+6b7k7iFnxwRyqs92fU0WIMlL+q82aFsM3w4VHCq3nam6Nt+1qPgpq8iG1o5vNoa+FgFBqvr/wz3477ExzSY2AQtaWJBi6a7KXdDpWgWbayd5p2q4b3P/TiNVX1fvVog9GgtfuBDd2Qoft/XGFN8JazvqPSaLPHebPPUVie9+K5I9onGRZ4L1hcceBna+NzEKpGruJubnFYHtRCdby7OlnN1qmvztv1aqOr9kZ5eqzns+/6V952f3gNTkm0JnL52AYxJIlaoUMVqgGr1mF7SwIGVajC4Nzl7ssk6z3EHrSVX8IeOc4gye7l2vuvvNsIn67y9fVv4WnKFqtG2uxz7WCZ3ptB+rcqWCPaurOoiKWfcBbHiZEQ7RZrPcFHSyTwLZ1GejjranHuxURV9z8Ov6PenXkaQfVL+NO/aW9sF70jtvyeq/kuqmXLz/c/u7oLAekKpIQcqSqo0e/wk7VaE6zClOglSF0lKFt0fC278Nns2ND7hbQotUdZ9odraUkKrClq4TDGcj18nTbJ76zG50LTtTdR185DcKh4Y0+/gSqcpzIxTUC1KFVN03kgaP/4LfD2z8Yk6qZp+Lhbs+9QbVteNmG6fesxqe4jJIVfdo2OwrIxJ2qmYvk8d/Ba1yex1KHvtZvZesuCc/puZyacul6rn/cX4jL0cYhHVeDY9UZb0dSugsVaouY91o/yZsdozIRNcLUlwe/2Urdu9seXs+unfCOmGn6voorH9UfU6qhufeh0e6g7Pr11p0n7lV1QlGN9tjD22ws9c7Sj96xvzSwi2rd1B9Yqdq/jIb8L3T8YZXsme7h+ioDAKr606GBj3I9baLro/hmh2sVqqiB62i37xfQ+8J4Ph5+ei2Fp+p7HEvFNCnIFUFjJYhJBCIvi6g9ZR5R+nu5PScaD49fP1VYMPdF0WFgxz+zl3ncwcTeuxQGX1c2jrSWIggVT0xbC40+nuS3f8p4KB6wl1MyIVABgdasQtKBgEIXLefoHBAAp13Tt7/+V+2U3XfxBk7Rt5uZnWsqWt2kc9mjrxhoFWdTvxSqbo00uMw6V6B6iQ8/qubmrnMUN7aV10hVQeccptc0orGs3VTm1w/jUJghwSQqh0WjSFPEYgdd4IYBHZIYGsTWqX9HXJlyBDYkABStSFcmvYggFR5UKfPDQisIj2bNrLBRdMkBPZNAKnad/0Y/YAAUsVNcRACm/qQsfGDIOYyILA2AaRqbaK050wAqXIuAN2vRcDoPdulr3WBtAOB4xFAqo5XU64IAhA4CIHtxGhxywchy2VAYBsCSNU2XGkVAhCAQKkElhlVqVfDuCBQEAGkqqBiMBQIQAACGQgskKoMo6ILCByAAFJ1gCJyCRCAAAQEApJUCe0SCoHTE0CqTn8LAAACEDgZgXSpOhkYLhcCVgJIlZUg+RCAAAT2RSBFqvZ1RYwWAoUQQKoKKQTDgAAEIJCJwKxUZRoH3UDgcASQqsOVlAuCAAQgMElgQqogBwEIWAggVRZ65EIAAhDYH4ExqdrflTBiCBRGAKkqrCAMBwIQgMD2BHpetX2H9ACBUxBAqk5RZi4SAhCAQI9A41WQgQAE1iKAVK1FknYgAAEIQAACEDg1AaTq1OXn4iEAAQhAAAIQWIsAUrUWSdqBAAQgAAEIQODUBJCqU5efi4cABCAAAQhAYC0CSNVaJGkHAhCAAAQgAIFTE0CqTl1+Lh4CEIAABCAAgbUIIFVrkaQdCEAAAhCAAAROTQCpOnX5uXgIQAACEIAABNYigFStRZJ2IAABCEAAAhA4NQGk6tTl5+IhAAEIQAACEFiLAFK1FknagQAEIAABCEDg1ASQqlOXn4uHAAQgAAEIQGAtAkjVWiRpBwIQgAAEIACBUxNAqk5dfi4eAhCAAAQgAIG1CPx/Fdgle60AAC0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612775" y="1154679"/>
            <a:ext cx="7772400" cy="5213350"/>
          </a:xfrm>
          <a:prstGeom prst="rect">
            <a:avLst/>
          </a:prstGeom>
          <a:ln>
            <a:solidFill>
              <a:schemeClr val="accent1"/>
            </a:solidFill>
          </a:ln>
        </p:spPr>
      </p:pic>
    </p:spTree>
    <p:extLst>
      <p:ext uri="{BB962C8B-B14F-4D97-AF65-F5344CB8AC3E}">
        <p14:creationId xmlns:p14="http://schemas.microsoft.com/office/powerpoint/2010/main" val="29495005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609600"/>
            <a:ext cx="8229600" cy="5181600"/>
          </a:xfrm>
        </p:spPr>
        <p:txBody>
          <a:bodyPr/>
          <a:lstStyle/>
          <a:p>
            <a:pPr algn="ctr" eaLnBrk="1" hangingPunct="1">
              <a:lnSpc>
                <a:spcPct val="90000"/>
              </a:lnSpc>
              <a:buFontTx/>
              <a:buNone/>
            </a:pPr>
            <a:r>
              <a:rPr lang="en-US" sz="2800" u="sng" dirty="0" smtClean="0"/>
              <a:t>Example: Why hazard rates?</a:t>
            </a:r>
          </a:p>
          <a:p>
            <a:pPr eaLnBrk="1" hangingPunct="1">
              <a:lnSpc>
                <a:spcPct val="90000"/>
              </a:lnSpc>
              <a:buFontTx/>
              <a:buNone/>
            </a:pPr>
            <a:endParaRPr lang="en-US" sz="1200" u="sng" dirty="0" smtClean="0"/>
          </a:p>
          <a:p>
            <a:pPr eaLnBrk="1" hangingPunct="1">
              <a:lnSpc>
                <a:spcPct val="90000"/>
              </a:lnSpc>
              <a:buFontTx/>
              <a:buNone/>
            </a:pPr>
            <a:r>
              <a:rPr lang="en-US" sz="2400" dirty="0" smtClean="0"/>
              <a:t> Group   n    </a:t>
            </a:r>
            <a:r>
              <a:rPr lang="en-US" sz="2400" dirty="0" err="1" smtClean="0"/>
              <a:t>num</a:t>
            </a:r>
            <a:r>
              <a:rPr lang="en-US" sz="2400" dirty="0" smtClean="0"/>
              <a:t> dead  mean f/u  total f/u   rate per 1000</a:t>
            </a:r>
          </a:p>
          <a:p>
            <a:pPr eaLnBrk="1" hangingPunct="1">
              <a:lnSpc>
                <a:spcPct val="90000"/>
              </a:lnSpc>
              <a:buFontTx/>
              <a:buNone/>
            </a:pPr>
            <a:r>
              <a:rPr lang="en-US" sz="2400" dirty="0" smtClean="0"/>
              <a:t>    A     100         7               36         3600       7/3600=1.94</a:t>
            </a:r>
          </a:p>
          <a:p>
            <a:pPr eaLnBrk="1" hangingPunct="1">
              <a:lnSpc>
                <a:spcPct val="90000"/>
              </a:lnSpc>
              <a:buFontTx/>
              <a:buNone/>
            </a:pPr>
            <a:r>
              <a:rPr lang="en-US" sz="2400" dirty="0" smtClean="0"/>
              <a:t>    B     100         2                 3           300       2/300  =6.66</a:t>
            </a:r>
          </a:p>
          <a:p>
            <a:pPr eaLnBrk="1" hangingPunct="1">
              <a:lnSpc>
                <a:spcPct val="90000"/>
              </a:lnSpc>
              <a:buFontTx/>
              <a:buNone/>
            </a:pPr>
            <a:endParaRPr lang="en-US" sz="2400" dirty="0" smtClean="0"/>
          </a:p>
          <a:p>
            <a:pPr eaLnBrk="1" hangingPunct="1">
              <a:lnSpc>
                <a:spcPct val="90000"/>
              </a:lnSpc>
              <a:buFontTx/>
              <a:buNone/>
            </a:pPr>
            <a:r>
              <a:rPr lang="en-US" sz="2400" dirty="0" smtClean="0"/>
              <a:t>   </a:t>
            </a:r>
            <a:r>
              <a:rPr lang="en-US" sz="2800" dirty="0" smtClean="0"/>
              <a:t>Mortality </a:t>
            </a:r>
            <a:r>
              <a:rPr lang="en-US" sz="2800" u="sng" dirty="0" smtClean="0"/>
              <a:t>rate</a:t>
            </a:r>
            <a:r>
              <a:rPr lang="en-US" sz="2800" dirty="0" smtClean="0"/>
              <a:t> is higher for B than A even though the number of persons in each group is the same and more people died in group A.  </a:t>
            </a:r>
          </a:p>
          <a:p>
            <a:pPr eaLnBrk="1" hangingPunct="1">
              <a:lnSpc>
                <a:spcPct val="90000"/>
              </a:lnSpc>
              <a:buFontTx/>
              <a:buNone/>
            </a:pPr>
            <a:endParaRPr lang="en-US" sz="1200" dirty="0" smtClean="0"/>
          </a:p>
          <a:p>
            <a:pPr eaLnBrk="1" hangingPunct="1">
              <a:lnSpc>
                <a:spcPct val="90000"/>
              </a:lnSpc>
              <a:buFontTx/>
              <a:buNone/>
            </a:pPr>
            <a:r>
              <a:rPr lang="en-US" sz="2800" dirty="0" smtClean="0"/>
              <a:t> The </a:t>
            </a:r>
            <a:r>
              <a:rPr lang="en-US" sz="2800" b="1" dirty="0" smtClean="0"/>
              <a:t>hazard rate ratio</a:t>
            </a:r>
            <a:r>
              <a:rPr lang="en-US" sz="2800" dirty="0" smtClean="0"/>
              <a:t> for A/B is 1.94/6.66=0.291. </a:t>
            </a:r>
          </a:p>
          <a:p>
            <a:pPr eaLnBrk="1" hangingPunct="1">
              <a:lnSpc>
                <a:spcPct val="90000"/>
              </a:lnSpc>
              <a:buFontTx/>
              <a:buNone/>
            </a:pPr>
            <a:endParaRPr lang="en-US" sz="1200" b="1" dirty="0" smtClean="0"/>
          </a:p>
          <a:p>
            <a:pPr eaLnBrk="1" hangingPunct="1">
              <a:lnSpc>
                <a:spcPct val="90000"/>
              </a:lnSpc>
              <a:buFontTx/>
              <a:buNone/>
            </a:pPr>
            <a:r>
              <a:rPr lang="en-US" sz="2400" b="1" dirty="0" smtClean="0"/>
              <a:t>When ALL patients are followed to the endpoint, (no censoring)  mean time to event= 1/hazard.</a:t>
            </a:r>
            <a:r>
              <a:rPr lang="en-US" sz="2400" dirty="0" smtClean="0"/>
              <a:t> </a:t>
            </a:r>
          </a:p>
        </p:txBody>
      </p:sp>
      <p:sp>
        <p:nvSpPr>
          <p:cNvPr id="20483" name="Slide Number Placeholder 2"/>
          <p:cNvSpPr>
            <a:spLocks noGrp="1"/>
          </p:cNvSpPr>
          <p:nvPr>
            <p:ph type="sldNum" sz="quarter" idx="12"/>
          </p:nvPr>
        </p:nvSpPr>
        <p:spPr>
          <a:noFill/>
        </p:spPr>
        <p:txBody>
          <a:bodyPr/>
          <a:lstStyle/>
          <a:p>
            <a:fld id="{447356AE-4345-487F-8AA4-2DBFFF91808C}" type="slidenum">
              <a:rPr lang="en-US" smtClean="0"/>
              <a:pPr/>
              <a:t>92</a:t>
            </a:fld>
            <a:endParaRPr lang="en-US" smtClean="0"/>
          </a:p>
        </p:txBody>
      </p:sp>
    </p:spTree>
    <p:extLst>
      <p:ext uri="{BB962C8B-B14F-4D97-AF65-F5344CB8AC3E}">
        <p14:creationId xmlns:p14="http://schemas.microsoft.com/office/powerpoint/2010/main" val="408997097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04800"/>
            <a:ext cx="8077200" cy="487363"/>
          </a:xfrm>
        </p:spPr>
        <p:txBody>
          <a:bodyPr/>
          <a:lstStyle/>
          <a:p>
            <a:pPr eaLnBrk="1" hangingPunct="1"/>
            <a:r>
              <a:rPr lang="en-US" sz="3200" b="1" smtClean="0"/>
              <a:t>Hazard rates &amp; survival curves</a:t>
            </a:r>
            <a:endParaRPr lang="en-US" sz="3200" smtClean="0"/>
          </a:p>
        </p:txBody>
      </p:sp>
      <p:pic>
        <p:nvPicPr>
          <p:cNvPr id="21507" name="Picture 4"/>
          <p:cNvPicPr>
            <a:picLocks noGrp="1" noChangeAspect="1" noChangeArrowheads="1"/>
          </p:cNvPicPr>
          <p:nvPr>
            <p:ph type="body" idx="1"/>
          </p:nvPr>
        </p:nvPicPr>
        <p:blipFill>
          <a:blip r:embed="rId2" cstate="print"/>
          <a:srcRect/>
          <a:stretch>
            <a:fillRect/>
          </a:stretch>
        </p:blipFill>
        <p:spPr>
          <a:xfrm>
            <a:off x="1905000" y="838200"/>
            <a:ext cx="4657725" cy="2371725"/>
          </a:xfrm>
          <a:noFill/>
        </p:spPr>
      </p:pic>
      <p:pic>
        <p:nvPicPr>
          <p:cNvPr id="21508" name="Picture 5"/>
          <p:cNvPicPr>
            <a:picLocks noChangeAspect="1" noChangeArrowheads="1"/>
          </p:cNvPicPr>
          <p:nvPr/>
        </p:nvPicPr>
        <p:blipFill>
          <a:blip r:embed="rId3" cstate="print"/>
          <a:srcRect/>
          <a:stretch>
            <a:fillRect/>
          </a:stretch>
        </p:blipFill>
        <p:spPr bwMode="auto">
          <a:xfrm>
            <a:off x="1828800" y="4038600"/>
            <a:ext cx="4648200" cy="2362200"/>
          </a:xfrm>
          <a:prstGeom prst="rect">
            <a:avLst/>
          </a:prstGeom>
          <a:noFill/>
          <a:ln w="9525">
            <a:noFill/>
            <a:miter lim="800000"/>
            <a:headEnd/>
            <a:tailEnd/>
          </a:ln>
        </p:spPr>
      </p:pic>
      <p:sp>
        <p:nvSpPr>
          <p:cNvPr id="21509" name="Text Box 6"/>
          <p:cNvSpPr txBox="1">
            <a:spLocks noChangeArrowheads="1"/>
          </p:cNvSpPr>
          <p:nvPr/>
        </p:nvSpPr>
        <p:spPr bwMode="auto">
          <a:xfrm>
            <a:off x="304800" y="3429000"/>
            <a:ext cx="8610600" cy="461665"/>
          </a:xfrm>
          <a:prstGeom prst="rect">
            <a:avLst/>
          </a:prstGeom>
          <a:noFill/>
          <a:ln w="9525">
            <a:noFill/>
            <a:miter lim="800000"/>
            <a:headEnd/>
            <a:tailEnd/>
          </a:ln>
        </p:spPr>
        <p:txBody>
          <a:bodyPr wrap="square">
            <a:spAutoFit/>
          </a:bodyPr>
          <a:lstStyle/>
          <a:p>
            <a:pPr algn="ctr">
              <a:spcBef>
                <a:spcPct val="50000"/>
              </a:spcBef>
            </a:pPr>
            <a:r>
              <a:rPr lang="en-US" sz="2400" dirty="0">
                <a:solidFill>
                  <a:schemeClr val="tx2"/>
                </a:solidFill>
              </a:rPr>
              <a:t>log</a:t>
            </a:r>
            <a:r>
              <a:rPr lang="en-US" sz="2400" baseline="-25000" dirty="0">
                <a:solidFill>
                  <a:schemeClr val="tx2"/>
                </a:solidFill>
              </a:rPr>
              <a:t>e</a:t>
            </a:r>
            <a:r>
              <a:rPr lang="en-US" sz="2400" dirty="0">
                <a:solidFill>
                  <a:schemeClr val="tx2"/>
                </a:solidFill>
              </a:rPr>
              <a:t>(S) </a:t>
            </a:r>
            <a:r>
              <a:rPr lang="en-US" sz="2400" dirty="0" smtClean="0">
                <a:solidFill>
                  <a:schemeClr val="tx2"/>
                </a:solidFill>
              </a:rPr>
              <a:t>=cum hazard= -</a:t>
            </a:r>
            <a:r>
              <a:rPr lang="en-US" sz="2400" b="1" dirty="0" smtClean="0">
                <a:solidFill>
                  <a:schemeClr val="tx2"/>
                </a:solidFill>
              </a:rPr>
              <a:t>h</a:t>
            </a:r>
            <a:r>
              <a:rPr lang="en-US" sz="2400" dirty="0" smtClean="0">
                <a:solidFill>
                  <a:schemeClr val="tx2"/>
                </a:solidFill>
              </a:rPr>
              <a:t> </a:t>
            </a:r>
            <a:r>
              <a:rPr lang="en-US" sz="2400" dirty="0">
                <a:solidFill>
                  <a:schemeClr val="tx2"/>
                </a:solidFill>
              </a:rPr>
              <a:t>t</a:t>
            </a:r>
            <a:r>
              <a:rPr lang="en-US" sz="2400" dirty="0" smtClean="0">
                <a:solidFill>
                  <a:schemeClr val="tx2"/>
                </a:solidFill>
              </a:rPr>
              <a:t>,  h </a:t>
            </a:r>
            <a:r>
              <a:rPr lang="en-US" sz="2400" dirty="0">
                <a:solidFill>
                  <a:schemeClr val="tx2"/>
                </a:solidFill>
              </a:rPr>
              <a:t>is (</a:t>
            </a:r>
            <a:r>
              <a:rPr lang="en-US" sz="2400" dirty="0" smtClean="0">
                <a:solidFill>
                  <a:schemeClr val="tx2"/>
                </a:solidFill>
              </a:rPr>
              <a:t>average) </a:t>
            </a:r>
            <a:r>
              <a:rPr lang="en-US" sz="2400" dirty="0">
                <a:solidFill>
                  <a:schemeClr val="tx2"/>
                </a:solidFill>
              </a:rPr>
              <a:t>slope of log</a:t>
            </a:r>
            <a:r>
              <a:rPr lang="en-US" sz="2400" baseline="-25000" dirty="0">
                <a:solidFill>
                  <a:schemeClr val="tx2"/>
                </a:solidFill>
              </a:rPr>
              <a:t>e</a:t>
            </a:r>
            <a:r>
              <a:rPr lang="en-US" sz="2400" dirty="0">
                <a:solidFill>
                  <a:schemeClr val="tx2"/>
                </a:solidFill>
              </a:rPr>
              <a:t>(S) vs t</a:t>
            </a:r>
          </a:p>
        </p:txBody>
      </p:sp>
      <p:sp>
        <p:nvSpPr>
          <p:cNvPr id="21510" name="Slide Number Placeholder 5"/>
          <p:cNvSpPr>
            <a:spLocks noGrp="1"/>
          </p:cNvSpPr>
          <p:nvPr>
            <p:ph type="sldNum" sz="quarter" idx="12"/>
          </p:nvPr>
        </p:nvSpPr>
        <p:spPr>
          <a:noFill/>
        </p:spPr>
        <p:txBody>
          <a:bodyPr/>
          <a:lstStyle/>
          <a:p>
            <a:fld id="{7B1B9DDC-C692-425C-9737-A8F110AA68F2}" type="slidenum">
              <a:rPr lang="en-US" smtClean="0"/>
              <a:pPr/>
              <a:t>93</a:t>
            </a:fld>
            <a:endParaRPr lang="en-US" smtClean="0"/>
          </a:p>
        </p:txBody>
      </p:sp>
    </p:spTree>
    <p:extLst>
      <p:ext uri="{BB962C8B-B14F-4D97-AF65-F5344CB8AC3E}">
        <p14:creationId xmlns:p14="http://schemas.microsoft.com/office/powerpoint/2010/main" val="42667729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639762"/>
          </a:xfrm>
        </p:spPr>
        <p:txBody>
          <a:bodyPr/>
          <a:lstStyle/>
          <a:p>
            <a:r>
              <a:rPr lang="en-US" smtClean="0"/>
              <a:t> </a:t>
            </a:r>
            <a:br>
              <a:rPr lang="en-US" smtClean="0"/>
            </a:br>
            <a:r>
              <a:rPr lang="en-US" sz="3200" u="sng" smtClean="0"/>
              <a:t>Hazard rate ratios &amp; Survival curves</a:t>
            </a:r>
            <a:r>
              <a:rPr lang="en-US" smtClean="0"/>
              <a:t/>
            </a:r>
            <a:br>
              <a:rPr lang="en-US" smtClean="0"/>
            </a:br>
            <a:endParaRPr lang="en-US" smtClean="0"/>
          </a:p>
        </p:txBody>
      </p:sp>
      <p:sp>
        <p:nvSpPr>
          <p:cNvPr id="22531" name="Content Placeholder 2"/>
          <p:cNvSpPr>
            <a:spLocks noGrp="1"/>
          </p:cNvSpPr>
          <p:nvPr>
            <p:ph idx="1"/>
          </p:nvPr>
        </p:nvSpPr>
        <p:spPr>
          <a:xfrm>
            <a:off x="457200" y="914400"/>
            <a:ext cx="8458200" cy="5715000"/>
          </a:xfrm>
        </p:spPr>
        <p:txBody>
          <a:bodyPr/>
          <a:lstStyle/>
          <a:p>
            <a:pPr>
              <a:buFontTx/>
              <a:buNone/>
            </a:pPr>
            <a:r>
              <a:rPr lang="en-US" sz="2400" dirty="0" smtClean="0"/>
              <a:t>     h</a:t>
            </a:r>
            <a:r>
              <a:rPr lang="en-US" sz="2400" baseline="-25000" dirty="0" smtClean="0"/>
              <a:t>a</a:t>
            </a:r>
            <a:r>
              <a:rPr lang="en-US" sz="2400" dirty="0" smtClean="0"/>
              <a:t> = hazard rate in group A  </a:t>
            </a:r>
            <a:r>
              <a:rPr lang="en-US" sz="2400" dirty="0" err="1" smtClean="0"/>
              <a:t>h</a:t>
            </a:r>
            <a:r>
              <a:rPr lang="en-US" sz="2400" baseline="-25000" dirty="0" err="1" smtClean="0"/>
              <a:t>b</a:t>
            </a:r>
            <a:r>
              <a:rPr lang="en-US" sz="2400" dirty="0" smtClean="0"/>
              <a:t> = hazard rate in group B,</a:t>
            </a:r>
          </a:p>
          <a:p>
            <a:pPr>
              <a:buFontTx/>
              <a:buNone/>
            </a:pPr>
            <a:r>
              <a:rPr lang="en-US" sz="2400" dirty="0" smtClean="0"/>
              <a:t>          hazard rate ratio, (HR)  for A compared to B is </a:t>
            </a:r>
          </a:p>
          <a:p>
            <a:pPr>
              <a:buFontTx/>
              <a:buNone/>
            </a:pPr>
            <a:r>
              <a:rPr lang="en-US" sz="2800" dirty="0" smtClean="0"/>
              <a:t>                         HR = h</a:t>
            </a:r>
            <a:r>
              <a:rPr lang="en-US" sz="2800" baseline="-25000" dirty="0" smtClean="0"/>
              <a:t>a</a:t>
            </a:r>
            <a:r>
              <a:rPr lang="en-US" sz="2800" dirty="0" smtClean="0"/>
              <a:t>/</a:t>
            </a:r>
            <a:r>
              <a:rPr lang="en-US" sz="2800" dirty="0" err="1" smtClean="0"/>
              <a:t>h</a:t>
            </a:r>
            <a:r>
              <a:rPr lang="en-US" sz="2800" baseline="-25000" dirty="0" err="1" smtClean="0"/>
              <a:t>b</a:t>
            </a:r>
            <a:endParaRPr lang="en-US" sz="1200" dirty="0" smtClean="0"/>
          </a:p>
          <a:p>
            <a:pPr>
              <a:buFontTx/>
              <a:buNone/>
            </a:pPr>
            <a:r>
              <a:rPr lang="en-US" sz="2400" dirty="0" smtClean="0"/>
              <a:t>If  HR is </a:t>
            </a:r>
            <a:r>
              <a:rPr lang="en-US" sz="2400" u="sng" dirty="0" smtClean="0"/>
              <a:t>constant over time </a:t>
            </a:r>
            <a:r>
              <a:rPr lang="en-US" sz="2400" dirty="0" smtClean="0"/>
              <a:t>one can compute the Survival in group A from the Survival in group B. </a:t>
            </a:r>
          </a:p>
          <a:p>
            <a:pPr>
              <a:buFontTx/>
              <a:buNone/>
            </a:pPr>
            <a:r>
              <a:rPr lang="en-US" dirty="0" smtClean="0"/>
              <a:t>              S</a:t>
            </a:r>
            <a:r>
              <a:rPr lang="en-US" baseline="-25000" dirty="0" smtClean="0"/>
              <a:t>a</a:t>
            </a:r>
            <a:r>
              <a:rPr lang="en-US" dirty="0" smtClean="0"/>
              <a:t> = </a:t>
            </a:r>
            <a:r>
              <a:rPr lang="en-US" dirty="0" err="1" smtClean="0"/>
              <a:t>S</a:t>
            </a:r>
            <a:r>
              <a:rPr lang="en-US" baseline="-25000" dirty="0" err="1" smtClean="0"/>
              <a:t>b</a:t>
            </a:r>
            <a:r>
              <a:rPr lang="en-US" baseline="30000" dirty="0" err="1" smtClean="0"/>
              <a:t>HR</a:t>
            </a:r>
            <a:endParaRPr lang="en-US" dirty="0" smtClean="0"/>
          </a:p>
          <a:p>
            <a:pPr>
              <a:buFontTx/>
              <a:buNone/>
            </a:pPr>
            <a:endParaRPr lang="en-US" sz="2000" dirty="0" smtClean="0"/>
          </a:p>
          <a:p>
            <a:pPr>
              <a:buFontTx/>
              <a:buNone/>
            </a:pPr>
            <a:r>
              <a:rPr lang="en-US" sz="2000" dirty="0" smtClean="0"/>
              <a:t> </a:t>
            </a:r>
            <a:r>
              <a:rPr lang="en-US" sz="2800" dirty="0" smtClean="0"/>
              <a:t>Ex: HR=0.291, S at t=12 </a:t>
            </a:r>
            <a:r>
              <a:rPr lang="en-US" sz="2800" dirty="0" err="1" smtClean="0"/>
              <a:t>mos</a:t>
            </a:r>
            <a:r>
              <a:rPr lang="en-US" sz="2800" dirty="0" smtClean="0"/>
              <a:t> is 90% in group B, S=0.90</a:t>
            </a:r>
            <a:r>
              <a:rPr lang="en-US" sz="2800" baseline="30000" dirty="0" smtClean="0"/>
              <a:t>0.291</a:t>
            </a:r>
            <a:r>
              <a:rPr lang="en-US" sz="2800" dirty="0" smtClean="0"/>
              <a:t> = 0.970 or 97.0% in group A at t=12 months.   </a:t>
            </a:r>
          </a:p>
          <a:p>
            <a:pPr>
              <a:buFontTx/>
              <a:buNone/>
            </a:pPr>
            <a:r>
              <a:rPr lang="en-US" sz="2800" dirty="0" smtClean="0"/>
              <a:t> A “protective”  HR &lt; 1 increases survival.  HR &gt;1 decreases survival.   </a:t>
            </a:r>
          </a:p>
        </p:txBody>
      </p:sp>
      <p:sp>
        <p:nvSpPr>
          <p:cNvPr id="22532" name="Slide Number Placeholder 3"/>
          <p:cNvSpPr>
            <a:spLocks noGrp="1"/>
          </p:cNvSpPr>
          <p:nvPr>
            <p:ph type="sldNum" sz="quarter" idx="12"/>
          </p:nvPr>
        </p:nvSpPr>
        <p:spPr>
          <a:noFill/>
        </p:spPr>
        <p:txBody>
          <a:bodyPr/>
          <a:lstStyle/>
          <a:p>
            <a:fld id="{4073F844-F731-4EED-AB98-BAFDEA1A5E2B}" type="slidenum">
              <a:rPr lang="en-US" smtClean="0"/>
              <a:pPr/>
              <a:t>94</a:t>
            </a:fld>
            <a:endParaRPr lang="en-US" smtClean="0"/>
          </a:p>
        </p:txBody>
      </p:sp>
    </p:spTree>
    <p:extLst>
      <p:ext uri="{BB962C8B-B14F-4D97-AF65-F5344CB8AC3E}">
        <p14:creationId xmlns:p14="http://schemas.microsoft.com/office/powerpoint/2010/main" val="10998818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C09B0A-8ED3-4545-A27C-3DA9DD090535}" type="slidenum">
              <a:rPr lang="en-US" smtClean="0"/>
              <a:pPr>
                <a:defRPr/>
              </a:pPr>
              <a:t>95</a:t>
            </a:fld>
            <a:endParaRPr lang="en-US"/>
          </a:p>
        </p:txBody>
      </p:sp>
      <p:sp>
        <p:nvSpPr>
          <p:cNvPr id="3" name="TextBox 2"/>
          <p:cNvSpPr txBox="1"/>
          <p:nvPr/>
        </p:nvSpPr>
        <p:spPr>
          <a:xfrm>
            <a:off x="1295400" y="228600"/>
            <a:ext cx="6019800" cy="646331"/>
          </a:xfrm>
          <a:prstGeom prst="rect">
            <a:avLst/>
          </a:prstGeom>
          <a:noFill/>
        </p:spPr>
        <p:txBody>
          <a:bodyPr wrap="square" rtlCol="0">
            <a:spAutoFit/>
          </a:bodyPr>
          <a:lstStyle/>
          <a:p>
            <a:pPr algn="ctr"/>
            <a:r>
              <a:rPr lang="en-US" sz="3600" u="sng" dirty="0" smtClean="0"/>
              <a:t>Competing risks - definition</a:t>
            </a:r>
            <a:endParaRPr lang="en-US" sz="3600" u="sng" dirty="0"/>
          </a:p>
        </p:txBody>
      </p:sp>
      <p:sp>
        <p:nvSpPr>
          <p:cNvPr id="4" name="TextBox 3"/>
          <p:cNvSpPr txBox="1"/>
          <p:nvPr/>
        </p:nvSpPr>
        <p:spPr>
          <a:xfrm>
            <a:off x="304800" y="910224"/>
            <a:ext cx="8686800" cy="5355312"/>
          </a:xfrm>
          <a:prstGeom prst="rect">
            <a:avLst/>
          </a:prstGeom>
          <a:noFill/>
        </p:spPr>
        <p:txBody>
          <a:bodyPr wrap="square" rtlCol="0">
            <a:spAutoFit/>
          </a:bodyPr>
          <a:lstStyle/>
          <a:p>
            <a:r>
              <a:rPr lang="en-US" dirty="0" smtClean="0"/>
              <a:t>Subjects can die from more than one cause or can experience more than one mutually exclusive endpoint.</a:t>
            </a:r>
          </a:p>
          <a:p>
            <a:endParaRPr lang="en-US" dirty="0"/>
          </a:p>
          <a:p>
            <a:r>
              <a:rPr lang="en-US" dirty="0" smtClean="0"/>
              <a:t>For example, patients can die from heart disease or cancer.  They usually die from one or the other, not both.  </a:t>
            </a:r>
          </a:p>
          <a:p>
            <a:endParaRPr lang="en-US" dirty="0"/>
          </a:p>
          <a:p>
            <a:r>
              <a:rPr lang="en-US" dirty="0" smtClean="0"/>
              <a:t>When there are two or more mutually exclusive endpoints, these are called “competing risks”. </a:t>
            </a:r>
          </a:p>
          <a:p>
            <a:endParaRPr lang="en-US" dirty="0"/>
          </a:p>
          <a:p>
            <a:r>
              <a:rPr lang="en-US" b="1" dirty="0" smtClean="0"/>
              <a:t>When analyzing time to one competing endpoint, one CANNOT exclude </a:t>
            </a:r>
            <a:r>
              <a:rPr lang="en-US" b="1" u="sng" dirty="0" smtClean="0"/>
              <a:t>or censor</a:t>
            </a:r>
            <a:r>
              <a:rPr lang="en-US" b="1" dirty="0" smtClean="0"/>
              <a:t> subjects who experienced the other endpoints. (Censoring at time “t” removes them from the “risk set” – the set of those at risk, at time t. </a:t>
            </a:r>
          </a:p>
          <a:p>
            <a:endParaRPr lang="en-US" dirty="0"/>
          </a:p>
          <a:p>
            <a:r>
              <a:rPr lang="en-US" dirty="0" smtClean="0"/>
              <a:t>At any moment in time, the total of those who did not experience any endpoint, experienced endpoint 1, endpoint 2 … must be 100%.</a:t>
            </a:r>
          </a:p>
          <a:p>
            <a:endParaRPr lang="en-US" dirty="0"/>
          </a:p>
          <a:p>
            <a:r>
              <a:rPr lang="en-US" dirty="0" smtClean="0"/>
              <a:t>Silly example: In 100 subjects, if 40 die of heart disease and 10 die of cancer, the risk of death from heart disease is 40/100, </a:t>
            </a:r>
            <a:r>
              <a:rPr lang="en-US" b="1" dirty="0" smtClean="0"/>
              <a:t>not </a:t>
            </a:r>
            <a:r>
              <a:rPr lang="en-US" dirty="0" smtClean="0"/>
              <a:t>40/(100-10)=40/90.  Cannot exclude or censor the 10 who died of cancer. </a:t>
            </a:r>
            <a:endParaRPr lang="en-US" dirty="0"/>
          </a:p>
        </p:txBody>
      </p:sp>
    </p:spTree>
    <p:extLst>
      <p:ext uri="{BB962C8B-B14F-4D97-AF65-F5344CB8AC3E}">
        <p14:creationId xmlns:p14="http://schemas.microsoft.com/office/powerpoint/2010/main" val="21552517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799"/>
          </a:xfrm>
        </p:spPr>
        <p:txBody>
          <a:bodyPr/>
          <a:lstStyle/>
          <a:p>
            <a:r>
              <a:rPr lang="en-US" dirty="0" smtClean="0"/>
              <a:t>Competing risks</a:t>
            </a:r>
            <a:endParaRPr lang="en-US" dirty="0"/>
          </a:p>
        </p:txBody>
      </p:sp>
      <p:sp>
        <p:nvSpPr>
          <p:cNvPr id="4" name="Slide Number Placeholder 3"/>
          <p:cNvSpPr>
            <a:spLocks noGrp="1"/>
          </p:cNvSpPr>
          <p:nvPr>
            <p:ph type="sldNum" sz="quarter" idx="12"/>
          </p:nvPr>
        </p:nvSpPr>
        <p:spPr/>
        <p:txBody>
          <a:bodyPr/>
          <a:lstStyle/>
          <a:p>
            <a:pPr>
              <a:defRPr/>
            </a:pPr>
            <a:fld id="{3776D506-5B9F-40C5-B081-02CE72D77101}" type="slidenum">
              <a:rPr lang="en-US" smtClean="0"/>
              <a:pPr>
                <a:defRPr/>
              </a:pPr>
              <a:t>96</a:t>
            </a:fld>
            <a:endParaRPr lang="en-US"/>
          </a:p>
        </p:txBody>
      </p:sp>
      <p:graphicFrame>
        <p:nvGraphicFramePr>
          <p:cNvPr id="5" name="Content Placeholder 4"/>
          <p:cNvGraphicFramePr>
            <a:graphicFrameLocks/>
          </p:cNvGraphicFramePr>
          <p:nvPr>
            <p:extLst/>
          </p:nvPr>
        </p:nvGraphicFramePr>
        <p:xfrm>
          <a:off x="1143000" y="1066800"/>
          <a:ext cx="72390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09600" y="5638800"/>
            <a:ext cx="8229600" cy="646331"/>
          </a:xfrm>
          <a:prstGeom prst="rect">
            <a:avLst/>
          </a:prstGeom>
          <a:noFill/>
        </p:spPr>
        <p:txBody>
          <a:bodyPr wrap="square" rtlCol="0">
            <a:spAutoFit/>
          </a:bodyPr>
          <a:lstStyle/>
          <a:p>
            <a:r>
              <a:rPr lang="en-US" dirty="0" smtClean="0"/>
              <a:t>Above shows the incidence of each endpoint (</a:t>
            </a:r>
            <a:r>
              <a:rPr lang="en-US" dirty="0" err="1" smtClean="0"/>
              <a:t>inc</a:t>
            </a:r>
            <a:r>
              <a:rPr lang="en-US" dirty="0" smtClean="0"/>
              <a:t> 1, </a:t>
            </a:r>
            <a:r>
              <a:rPr lang="en-US" dirty="0" err="1" smtClean="0"/>
              <a:t>inc</a:t>
            </a:r>
            <a:r>
              <a:rPr lang="en-US" dirty="0" smtClean="0"/>
              <a:t> 2) and the “survival” of those  who have not experienced any endpoint. Total at any time is 100%. </a:t>
            </a:r>
            <a:endParaRPr lang="en-US" dirty="0"/>
          </a:p>
        </p:txBody>
      </p:sp>
    </p:spTree>
    <p:extLst>
      <p:ext uri="{BB962C8B-B14F-4D97-AF65-F5344CB8AC3E}">
        <p14:creationId xmlns:p14="http://schemas.microsoft.com/office/powerpoint/2010/main" val="2783404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457200" y="1143000"/>
            <a:ext cx="8458200" cy="4983163"/>
          </a:xfrm>
        </p:spPr>
        <p:txBody>
          <a:bodyPr/>
          <a:lstStyle/>
          <a:p>
            <a:pPr algn="ctr">
              <a:buFontTx/>
              <a:buNone/>
            </a:pPr>
            <a:r>
              <a:rPr lang="en-US" sz="9000" dirty="0" smtClean="0"/>
              <a:t>BINARY DATA</a:t>
            </a:r>
          </a:p>
          <a:p>
            <a:pPr algn="ctr">
              <a:buFontTx/>
              <a:buNone/>
            </a:pPr>
            <a:r>
              <a:rPr lang="en-US" sz="9000" dirty="0" smtClean="0"/>
              <a:t>Statistics</a:t>
            </a:r>
          </a:p>
        </p:txBody>
      </p:sp>
      <p:sp>
        <p:nvSpPr>
          <p:cNvPr id="35843" name="Slide Number Placeholder 2"/>
          <p:cNvSpPr>
            <a:spLocks noGrp="1"/>
          </p:cNvSpPr>
          <p:nvPr>
            <p:ph type="sldNum" sz="quarter" idx="12"/>
          </p:nvPr>
        </p:nvSpPr>
        <p:spPr>
          <a:noFill/>
        </p:spPr>
        <p:txBody>
          <a:bodyPr/>
          <a:lstStyle/>
          <a:p>
            <a:fld id="{E6C4C45F-3143-49A0-9DB4-402BF6376789}" type="slidenum">
              <a:rPr lang="en-US" smtClean="0"/>
              <a:pPr/>
              <a:t>97</a:t>
            </a:fld>
            <a:endParaRPr lang="en-US" smtClean="0"/>
          </a:p>
        </p:txBody>
      </p:sp>
    </p:spTree>
    <p:extLst>
      <p:ext uri="{BB962C8B-B14F-4D97-AF65-F5344CB8AC3E}">
        <p14:creationId xmlns:p14="http://schemas.microsoft.com/office/powerpoint/2010/main" val="41441830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Associations for Binary data</a:t>
            </a:r>
          </a:p>
        </p:txBody>
      </p:sp>
      <p:graphicFrame>
        <p:nvGraphicFramePr>
          <p:cNvPr id="35889" name="Group 49"/>
          <p:cNvGraphicFramePr>
            <a:graphicFrameLocks noGrp="1"/>
          </p:cNvGraphicFramePr>
          <p:nvPr>
            <p:ph idx="1"/>
          </p:nvPr>
        </p:nvGraphicFramePr>
        <p:xfrm>
          <a:off x="457200" y="1295400"/>
          <a:ext cx="8229600" cy="2144713"/>
        </p:xfrm>
        <a:graphic>
          <a:graphicData uri="http://schemas.openxmlformats.org/drawingml/2006/table">
            <a:tbl>
              <a:tblPr/>
              <a:tblGrid>
                <a:gridCol w="2590800">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24384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disease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No disease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73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Exposed (e)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a+b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smtClean="0">
                          <a:ln>
                            <a:noFill/>
                          </a:ln>
                          <a:solidFill>
                            <a:schemeClr val="tx1"/>
                          </a:solidFill>
                          <a:effectLst/>
                          <a:latin typeface="Arial" charset="0"/>
                        </a:rPr>
                        <a:t>Unexposed</a:t>
                      </a:r>
                      <a:r>
                        <a:rPr kumimoji="0" lang="en-US" sz="2800" b="0" i="0" u="none" strike="noStrike" cap="none" normalizeH="0" baseline="0" smtClean="0">
                          <a:ln>
                            <a:noFill/>
                          </a:ln>
                          <a:solidFill>
                            <a:schemeClr val="tx1"/>
                          </a:solidFill>
                          <a:effectLst/>
                          <a:latin typeface="Arial" charset="0"/>
                        </a:rPr>
                        <a:t>(u)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c+d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36889" name="Text Box 45"/>
          <p:cNvSpPr txBox="1">
            <a:spLocks noChangeArrowheads="1"/>
          </p:cNvSpPr>
          <p:nvPr/>
        </p:nvSpPr>
        <p:spPr bwMode="auto">
          <a:xfrm>
            <a:off x="1676400" y="3581400"/>
            <a:ext cx="6248400" cy="2774950"/>
          </a:xfrm>
          <a:prstGeom prst="rect">
            <a:avLst/>
          </a:prstGeom>
          <a:noFill/>
          <a:ln w="9525">
            <a:noFill/>
            <a:miter lim="800000"/>
            <a:headEnd/>
            <a:tailEnd/>
          </a:ln>
        </p:spPr>
        <p:txBody>
          <a:bodyPr>
            <a:spAutoFit/>
          </a:bodyPr>
          <a:lstStyle/>
          <a:p>
            <a:pPr>
              <a:spcBef>
                <a:spcPct val="50000"/>
              </a:spcBef>
            </a:pPr>
            <a:r>
              <a:rPr lang="en-US" sz="3200"/>
              <a:t>   </a:t>
            </a:r>
            <a:r>
              <a:rPr lang="en-US" sz="3200" u="sng"/>
              <a:t>risk=P</a:t>
            </a:r>
            <a:r>
              <a:rPr lang="en-US" sz="3200"/>
              <a:t>               </a:t>
            </a:r>
            <a:r>
              <a:rPr lang="en-US" sz="3200" u="sng"/>
              <a:t>odds=O</a:t>
            </a:r>
          </a:p>
          <a:p>
            <a:pPr>
              <a:spcBef>
                <a:spcPct val="50000"/>
              </a:spcBef>
            </a:pPr>
            <a:r>
              <a:rPr lang="en-US" sz="3200"/>
              <a:t>P</a:t>
            </a:r>
            <a:r>
              <a:rPr lang="en-US" sz="3200" baseline="-25000"/>
              <a:t>e</a:t>
            </a:r>
            <a:r>
              <a:rPr lang="en-US" sz="3200"/>
              <a:t>= a/(a+b)         O</a:t>
            </a:r>
            <a:r>
              <a:rPr lang="en-US" sz="3200" baseline="-25000"/>
              <a:t>e</a:t>
            </a:r>
            <a:r>
              <a:rPr lang="en-US" sz="3200"/>
              <a:t>= a/b</a:t>
            </a:r>
          </a:p>
          <a:p>
            <a:pPr>
              <a:spcBef>
                <a:spcPct val="50000"/>
              </a:spcBef>
            </a:pPr>
            <a:r>
              <a:rPr lang="en-US" sz="3200"/>
              <a:t>P</a:t>
            </a:r>
            <a:r>
              <a:rPr lang="en-US" sz="3200" baseline="-25000"/>
              <a:t>u</a:t>
            </a:r>
            <a:r>
              <a:rPr lang="en-US" sz="3200"/>
              <a:t> = c/(c+d)        O</a:t>
            </a:r>
            <a:r>
              <a:rPr lang="en-US" sz="3200" baseline="-25000"/>
              <a:t>u</a:t>
            </a:r>
            <a:r>
              <a:rPr lang="en-US" sz="3200"/>
              <a:t>= c/d</a:t>
            </a:r>
          </a:p>
          <a:p>
            <a:pPr>
              <a:spcBef>
                <a:spcPct val="50000"/>
              </a:spcBef>
            </a:pPr>
            <a:r>
              <a:rPr lang="en-US" sz="3200"/>
              <a:t>RR =P</a:t>
            </a:r>
            <a:r>
              <a:rPr lang="en-US" sz="3200" baseline="-25000"/>
              <a:t>e</a:t>
            </a:r>
            <a:r>
              <a:rPr lang="en-US" sz="3200"/>
              <a:t>/P</a:t>
            </a:r>
            <a:r>
              <a:rPr lang="en-US" sz="3200" baseline="-25000"/>
              <a:t>u</a:t>
            </a:r>
            <a:r>
              <a:rPr lang="en-US" sz="3200"/>
              <a:t>          OR= O</a:t>
            </a:r>
            <a:r>
              <a:rPr lang="en-US" sz="3200" baseline="-25000"/>
              <a:t>e</a:t>
            </a:r>
            <a:r>
              <a:rPr lang="en-US" sz="3200"/>
              <a:t>/O</a:t>
            </a:r>
            <a:r>
              <a:rPr lang="en-US" sz="3200" baseline="-25000"/>
              <a:t>u</a:t>
            </a:r>
            <a:endParaRPr lang="en-US" sz="3200"/>
          </a:p>
        </p:txBody>
      </p:sp>
      <p:sp>
        <p:nvSpPr>
          <p:cNvPr id="36890" name="Slide Number Placeholder 4"/>
          <p:cNvSpPr>
            <a:spLocks noGrp="1"/>
          </p:cNvSpPr>
          <p:nvPr>
            <p:ph type="sldNum" sz="quarter" idx="12"/>
          </p:nvPr>
        </p:nvSpPr>
        <p:spPr>
          <a:noFill/>
        </p:spPr>
        <p:txBody>
          <a:bodyPr/>
          <a:lstStyle/>
          <a:p>
            <a:fld id="{1AADD927-6978-483B-B0F3-603F1D556568}" type="slidenum">
              <a:rPr lang="en-US" smtClean="0"/>
              <a:pPr/>
              <a:t>98</a:t>
            </a:fld>
            <a:endParaRPr lang="en-US" smtClean="0"/>
          </a:p>
        </p:txBody>
      </p:sp>
    </p:spTree>
    <p:extLst>
      <p:ext uri="{BB962C8B-B14F-4D97-AF65-F5344CB8AC3E}">
        <p14:creationId xmlns:p14="http://schemas.microsoft.com/office/powerpoint/2010/main" val="39659079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457200" y="304800"/>
            <a:ext cx="8229600" cy="5821363"/>
          </a:xfrm>
        </p:spPr>
        <p:txBody>
          <a:bodyPr/>
          <a:lstStyle/>
          <a:p>
            <a:pPr algn="ctr" eaLnBrk="1" hangingPunct="1">
              <a:lnSpc>
                <a:spcPct val="90000"/>
              </a:lnSpc>
              <a:buFontTx/>
              <a:buNone/>
            </a:pPr>
            <a:r>
              <a:rPr lang="en-US" sz="3600" b="1" u="sng" smtClean="0"/>
              <a:t>Risk vs Odds</a:t>
            </a:r>
          </a:p>
          <a:p>
            <a:pPr algn="ctr" eaLnBrk="1" hangingPunct="1">
              <a:lnSpc>
                <a:spcPct val="90000"/>
              </a:lnSpc>
              <a:buFontTx/>
              <a:buNone/>
            </a:pPr>
            <a:r>
              <a:rPr lang="en-US" smtClean="0"/>
              <a:t>P=risk, O=odds</a:t>
            </a:r>
          </a:p>
          <a:p>
            <a:pPr algn="ctr" eaLnBrk="1" hangingPunct="1">
              <a:lnSpc>
                <a:spcPct val="90000"/>
              </a:lnSpc>
              <a:buFontTx/>
              <a:buNone/>
            </a:pPr>
            <a:r>
              <a:rPr lang="en-US" smtClean="0"/>
              <a:t>O=P/(1-P),  P=O/(1+O)</a:t>
            </a:r>
          </a:p>
          <a:p>
            <a:pPr algn="ctr" eaLnBrk="1" hangingPunct="1">
              <a:lnSpc>
                <a:spcPct val="90000"/>
              </a:lnSpc>
              <a:buFontTx/>
              <a:buNone/>
            </a:pPr>
            <a:r>
              <a:rPr lang="en-US" smtClean="0"/>
              <a:t>P=1/10, O=1/9.</a:t>
            </a:r>
          </a:p>
          <a:p>
            <a:pPr algn="ctr" eaLnBrk="1" hangingPunct="1">
              <a:lnSpc>
                <a:spcPct val="90000"/>
              </a:lnSpc>
              <a:buFontTx/>
              <a:buNone/>
            </a:pPr>
            <a:r>
              <a:rPr lang="en-US" smtClean="0"/>
              <a:t>Risk=num sick/total</a:t>
            </a:r>
          </a:p>
          <a:p>
            <a:pPr algn="ctr" eaLnBrk="1" hangingPunct="1">
              <a:lnSpc>
                <a:spcPct val="90000"/>
              </a:lnSpc>
              <a:buFontTx/>
              <a:buNone/>
            </a:pPr>
            <a:r>
              <a:rPr lang="en-US" smtClean="0">
                <a:solidFill>
                  <a:srgbClr val="FF0000"/>
                </a:solidFill>
              </a:rPr>
              <a:t>Odds=num sick/num not sick</a:t>
            </a:r>
          </a:p>
          <a:p>
            <a:pPr algn="ctr" eaLnBrk="1" hangingPunct="1">
              <a:lnSpc>
                <a:spcPct val="90000"/>
              </a:lnSpc>
              <a:buFontTx/>
              <a:buNone/>
            </a:pPr>
            <a:endParaRPr lang="en-US" sz="1400" smtClean="0"/>
          </a:p>
          <a:p>
            <a:pPr algn="ctr" eaLnBrk="1" hangingPunct="1">
              <a:lnSpc>
                <a:spcPct val="90000"/>
              </a:lnSpc>
              <a:buFontTx/>
              <a:buNone/>
            </a:pPr>
            <a:r>
              <a:rPr lang="en-US" smtClean="0"/>
              <a:t>RR = OR/(1 – P</a:t>
            </a:r>
            <a:r>
              <a:rPr lang="en-US" baseline="-25000" smtClean="0"/>
              <a:t>u</a:t>
            </a:r>
            <a:r>
              <a:rPr lang="en-US" smtClean="0"/>
              <a:t> + OR P</a:t>
            </a:r>
            <a:r>
              <a:rPr lang="en-US" baseline="-25000" smtClean="0"/>
              <a:t>u</a:t>
            </a:r>
            <a:r>
              <a:rPr lang="en-US" smtClean="0"/>
              <a:t>)</a:t>
            </a:r>
          </a:p>
          <a:p>
            <a:pPr algn="ctr" eaLnBrk="1" hangingPunct="1">
              <a:lnSpc>
                <a:spcPct val="90000"/>
              </a:lnSpc>
              <a:buFontTx/>
              <a:buNone/>
            </a:pPr>
            <a:r>
              <a:rPr lang="en-US" smtClean="0"/>
              <a:t>When P</a:t>
            </a:r>
            <a:r>
              <a:rPr lang="en-US" baseline="-25000" smtClean="0"/>
              <a:t>u</a:t>
            </a:r>
            <a:r>
              <a:rPr lang="en-US" smtClean="0"/>
              <a:t> is small, </a:t>
            </a:r>
          </a:p>
          <a:p>
            <a:pPr algn="ctr" eaLnBrk="1" hangingPunct="1">
              <a:lnSpc>
                <a:spcPct val="90000"/>
              </a:lnSpc>
              <a:buFontTx/>
              <a:buNone/>
            </a:pPr>
            <a:r>
              <a:rPr lang="en-US" smtClean="0"/>
              <a:t>RR=OR </a:t>
            </a:r>
          </a:p>
          <a:p>
            <a:pPr algn="ctr" eaLnBrk="1" hangingPunct="1">
              <a:lnSpc>
                <a:spcPct val="90000"/>
              </a:lnSpc>
              <a:buFontTx/>
              <a:buNone/>
            </a:pPr>
            <a:r>
              <a:rPr lang="en-US" smtClean="0"/>
              <a:t>In general, OR is more extreme than RR</a:t>
            </a:r>
          </a:p>
        </p:txBody>
      </p:sp>
      <p:sp>
        <p:nvSpPr>
          <p:cNvPr id="37891" name="Slide Number Placeholder 2"/>
          <p:cNvSpPr>
            <a:spLocks noGrp="1"/>
          </p:cNvSpPr>
          <p:nvPr>
            <p:ph type="sldNum" sz="quarter" idx="12"/>
          </p:nvPr>
        </p:nvSpPr>
        <p:spPr>
          <a:noFill/>
        </p:spPr>
        <p:txBody>
          <a:bodyPr/>
          <a:lstStyle/>
          <a:p>
            <a:fld id="{6BD1C6CE-6C14-4A42-A3CC-BD53F006AC4C}" type="slidenum">
              <a:rPr lang="en-US" smtClean="0"/>
              <a:pPr/>
              <a:t>99</a:t>
            </a:fld>
            <a:endParaRPr lang="en-US" smtClean="0"/>
          </a:p>
        </p:txBody>
      </p:sp>
    </p:spTree>
    <p:extLst>
      <p:ext uri="{BB962C8B-B14F-4D97-AF65-F5344CB8AC3E}">
        <p14:creationId xmlns:p14="http://schemas.microsoft.com/office/powerpoint/2010/main" val="3937111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1164</TotalTime>
  <Words>6528</Words>
  <Application>Microsoft Office PowerPoint</Application>
  <PresentationFormat>On-screen Show (4:3)</PresentationFormat>
  <Paragraphs>1144</Paragraphs>
  <Slides>116</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116</vt:i4>
      </vt:variant>
    </vt:vector>
  </HeadingPairs>
  <TitlesOfParts>
    <vt:vector size="124" baseType="lpstr">
      <vt:lpstr>Arial</vt:lpstr>
      <vt:lpstr>Calibri</vt:lpstr>
      <vt:lpstr>Times New Roman</vt:lpstr>
      <vt:lpstr>Wingdings</vt:lpstr>
      <vt:lpstr>Default Design</vt:lpstr>
      <vt:lpstr>Chart</vt:lpstr>
      <vt:lpstr>Picture</vt:lpstr>
      <vt:lpstr>Worksheet</vt:lpstr>
      <vt:lpstr>Biostatistics review   Jeff Gornbein, Dr PH Depts of Medicine (GIM) &amp; Computational Medicine (formerly Biomathematics) David Geffen School of Medicine at UCLA 310-392-7381 gornbein@g.ucla.edu</vt:lpstr>
      <vt:lpstr>Suggested Texts</vt:lpstr>
      <vt:lpstr>Suggested Texts</vt:lpstr>
      <vt:lpstr>Suggested Texts (continued)</vt:lpstr>
      <vt:lpstr>PowerPoint Presentation</vt:lpstr>
      <vt:lpstr> 1- Confounding, bias &amp;  Study Design</vt:lpstr>
      <vt:lpstr>PowerPoint Presentation</vt:lpstr>
      <vt:lpstr>PowerPoint Presentation</vt:lpstr>
      <vt:lpstr>Cant reproduce findings Begley(Amgem)-Nature 2012, 483 p 531-533  </vt:lpstr>
      <vt:lpstr>PowerPoint Presentation</vt:lpstr>
      <vt:lpstr>Austin Bradford Hill</vt:lpstr>
      <vt:lpstr>Bradford Hill “causation” criteria</vt:lpstr>
      <vt:lpstr>PowerPoint Presentation</vt:lpstr>
      <vt:lpstr>PowerPoint Presentation</vt:lpstr>
      <vt:lpstr>PowerPoint Presentation</vt:lpstr>
      <vt:lpstr>PowerPoint Presentation</vt:lpstr>
      <vt:lpstr>Egg salad causes fever but not flu Flu causes fever Cole, Int J Epi, 2009, 1-4</vt:lpstr>
      <vt:lpstr>PowerPoint Presentation</vt:lpstr>
      <vt:lpstr>PowerPoint Presentation</vt:lpstr>
      <vt:lpstr>Depression in males vs female</vt:lpstr>
      <vt:lpstr>PowerPoint Presentation</vt:lpstr>
      <vt:lpstr>Effect modification</vt:lpstr>
      <vt:lpstr>Is lumpectomy bad?</vt:lpstr>
      <vt:lpstr>Fisher et. al. Oct 2002 NEJM p1233</vt:lpstr>
      <vt:lpstr>Fisher et. al. Oct 2002 NEJM p1233</vt:lpstr>
      <vt:lpstr>PowerPoint Presentation</vt:lpstr>
      <vt:lpstr>PowerPoint Presentation</vt:lpstr>
      <vt:lpstr>Major biases (continued)</vt:lpstr>
      <vt:lpstr>PowerPoint Presentation</vt:lpstr>
      <vt:lpstr>PowerPoint Presentation</vt:lpstr>
      <vt:lpstr>Length time bias (evaluating screening efficacy)</vt:lpstr>
      <vt:lpstr>Lead time bias (evaluating screening &amp; early treatment)</vt:lpstr>
      <vt:lpstr>PowerPoint Presentation</vt:lpstr>
      <vt:lpstr>PowerPoint Presentation</vt:lpstr>
      <vt:lpstr>Example: Selection bias</vt:lpstr>
      <vt:lpstr>How to deal with confounding?</vt:lpstr>
      <vt:lpstr>Regression (more later)</vt:lpstr>
      <vt:lpstr>PowerPoint Presentation</vt:lpstr>
      <vt:lpstr>PowerPoint Presentation</vt:lpstr>
      <vt:lpstr>PowerPoint Presentation</vt:lpstr>
      <vt:lpstr>PowerPoint Presentation</vt:lpstr>
      <vt:lpstr>RCT</vt:lpstr>
      <vt:lpstr>Parallel groups-Quasi Expt</vt:lpstr>
      <vt:lpstr>Before-after trial  paired trial (“case series”)</vt:lpstr>
      <vt:lpstr>PowerPoint Presentation</vt:lpstr>
      <vt:lpstr>Crossover trial</vt:lpstr>
      <vt:lpstr>Diagnostic validation assessment</vt:lpstr>
      <vt:lpstr>PowerPoint Presentation</vt:lpstr>
      <vt:lpstr>Additivity vs interactions</vt:lpstr>
      <vt:lpstr>PowerPoint Presentation</vt:lpstr>
      <vt:lpstr>PowerPoint Presentation</vt:lpstr>
      <vt:lpstr>Interaction example- tumor volume</vt:lpstr>
      <vt:lpstr> Repeated measure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Cohort effect in cross sec study</vt:lpstr>
      <vt:lpstr>Cross-sectional: advantages</vt:lpstr>
      <vt:lpstr>Cross sectional:disadvantages</vt:lpstr>
      <vt:lpstr>PowerPoint Presentation</vt:lpstr>
      <vt:lpstr>Case-Control: advantages</vt:lpstr>
      <vt:lpstr>Case-control:disadvantages</vt:lpstr>
      <vt:lpstr>“Ecologic” fallacy</vt:lpstr>
      <vt:lpstr>Ecologic Fallacy</vt:lpstr>
      <vt:lpstr>Exploratory vs Confirmatory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Continuous data checklist </vt:lpstr>
      <vt:lpstr>Geometric mean</vt:lpstr>
      <vt:lpstr>Data distributions that tend to be Gaussian (normal) on the log scale</vt:lpstr>
      <vt:lpstr>PowerPoint Presentation</vt:lpstr>
      <vt:lpstr>PowerPoint Presentation</vt:lpstr>
      <vt:lpstr>PowerPoint Presentation</vt:lpstr>
      <vt:lpstr>Bevacizumab &amp; Ovarian Cancer Berger et. al.  NEJM   Dec 2011</vt:lpstr>
      <vt:lpstr>Why survival curves?</vt:lpstr>
      <vt:lpstr>PowerPoint Presentation</vt:lpstr>
      <vt:lpstr>Censoring-hazard rates valid with censored data  (means not valid or even defined)</vt:lpstr>
      <vt:lpstr>PowerPoint Presentation</vt:lpstr>
      <vt:lpstr>Hazard rates &amp; survival curves</vt:lpstr>
      <vt:lpstr>  Hazard rate ratios &amp; Survival curves </vt:lpstr>
      <vt:lpstr>PowerPoint Presentation</vt:lpstr>
      <vt:lpstr>Competing risks</vt:lpstr>
      <vt:lpstr>PowerPoint Presentation</vt:lpstr>
      <vt:lpstr>Associations for Binary data</vt:lpstr>
      <vt:lpstr>PowerPoint Presentation</vt:lpstr>
      <vt:lpstr>PowerPoint Presentation</vt:lpstr>
      <vt:lpstr>PowerPoint Presentation</vt:lpstr>
      <vt:lpstr>Odds-case control study</vt:lpstr>
      <vt:lpstr>PowerPoint Presentation</vt:lpstr>
      <vt:lpstr>Independence rule for ORs</vt:lpstr>
      <vt:lpstr>PowerPoint Presentation</vt:lpstr>
      <vt:lpstr>Relative risk reduction</vt:lpstr>
      <vt:lpstr>PowerPoint Presentation</vt:lpstr>
      <vt:lpstr>Summary-Ratios</vt:lpstr>
      <vt:lpstr>PowerPoint Presentation</vt:lpstr>
      <vt:lpstr>PowerPoint Presentation</vt:lpstr>
      <vt:lpstr>PowerPoint Presentation</vt:lpstr>
      <vt:lpstr>“Modern” format for ROC</vt:lpstr>
      <vt:lpstr>“Traditional” ROC (not recommended-hard to label cutpoints)</vt:lpstr>
      <vt:lpstr>PowerPoint Presentation</vt:lpstr>
      <vt:lpstr>Positive and Negative predictive value</vt:lpstr>
      <vt:lpstr>Example with formula</vt:lpstr>
    </vt:vector>
  </TitlesOfParts>
  <Company>UCLA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Gornbein</dc:creator>
  <cp:lastModifiedBy>gornbein</cp:lastModifiedBy>
  <cp:revision>439</cp:revision>
  <dcterms:created xsi:type="dcterms:W3CDTF">2007-07-18T20:26:58Z</dcterms:created>
  <dcterms:modified xsi:type="dcterms:W3CDTF">2022-05-25T02:31:02Z</dcterms:modified>
</cp:coreProperties>
</file>