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7" r:id="rId4"/>
    <p:sldId id="259" r:id="rId5"/>
    <p:sldId id="272" r:id="rId6"/>
    <p:sldId id="260" r:id="rId7"/>
    <p:sldId id="261" r:id="rId8"/>
    <p:sldId id="262" r:id="rId9"/>
    <p:sldId id="263" r:id="rId10"/>
    <p:sldId id="275" r:id="rId11"/>
    <p:sldId id="265" r:id="rId12"/>
    <p:sldId id="266" r:id="rId13"/>
    <p:sldId id="264" r:id="rId14"/>
    <p:sldId id="268" r:id="rId15"/>
    <p:sldId id="267" r:id="rId16"/>
    <p:sldId id="274" r:id="rId17"/>
    <p:sldId id="273" r:id="rId18"/>
    <p:sldId id="269"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8" autoAdjust="0"/>
    <p:restoredTop sz="94660"/>
  </p:normalViewPr>
  <p:slideViewPr>
    <p:cSldViewPr>
      <p:cViewPr varScale="1">
        <p:scale>
          <a:sx n="107" d="100"/>
          <a:sy n="107" d="100"/>
        </p:scale>
        <p:origin x="17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119B49-B4CA-4884-A00F-6D3BE49E1427}" type="datetimeFigureOut">
              <a:rPr lang="en-US" smtClean="0"/>
              <a:t>12/17/2021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A4899-27CF-46C4-A321-5F489ABA5037}" type="slidenum">
              <a:rPr lang="en-US" smtClean="0"/>
              <a:t>‹#›</a:t>
            </a:fld>
            <a:endParaRPr lang="en-US"/>
          </a:p>
        </p:txBody>
      </p:sp>
    </p:spTree>
    <p:extLst>
      <p:ext uri="{BB962C8B-B14F-4D97-AF65-F5344CB8AC3E}">
        <p14:creationId xmlns:p14="http://schemas.microsoft.com/office/powerpoint/2010/main" val="2844736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0A4899-27CF-46C4-A321-5F489ABA5037}" type="slidenum">
              <a:rPr lang="en-US" smtClean="0"/>
              <a:t>8</a:t>
            </a:fld>
            <a:endParaRPr lang="en-US"/>
          </a:p>
        </p:txBody>
      </p:sp>
    </p:spTree>
    <p:extLst>
      <p:ext uri="{BB962C8B-B14F-4D97-AF65-F5344CB8AC3E}">
        <p14:creationId xmlns:p14="http://schemas.microsoft.com/office/powerpoint/2010/main" val="3432601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5D36E0-9450-499B-9D2E-7147FB0434F4}"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6468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5D36E0-9450-499B-9D2E-7147FB0434F4}"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369945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5D36E0-9450-499B-9D2E-7147FB0434F4}"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1571262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5D36E0-9450-499B-9D2E-7147FB0434F4}"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2545773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5D36E0-9450-499B-9D2E-7147FB0434F4}"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17898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5D36E0-9450-499B-9D2E-7147FB0434F4}"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2448022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5D36E0-9450-499B-9D2E-7147FB0434F4}"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3122300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5D36E0-9450-499B-9D2E-7147FB0434F4}"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2889320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D36E0-9450-499B-9D2E-7147FB0434F4}"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1315706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D36E0-9450-499B-9D2E-7147FB0434F4}"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400641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5D36E0-9450-499B-9D2E-7147FB0434F4}"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0D76C2-5B3A-473B-94E3-0B4AE5C3F3EE}" type="slidenum">
              <a:rPr lang="en-US" smtClean="0"/>
              <a:t>‹#›</a:t>
            </a:fld>
            <a:endParaRPr lang="en-US"/>
          </a:p>
        </p:txBody>
      </p:sp>
    </p:spTree>
    <p:extLst>
      <p:ext uri="{BB962C8B-B14F-4D97-AF65-F5344CB8AC3E}">
        <p14:creationId xmlns:p14="http://schemas.microsoft.com/office/powerpoint/2010/main" val="3963317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D36E0-9450-499B-9D2E-7147FB0434F4}" type="datetimeFigureOut">
              <a:rPr lang="en-US" smtClean="0"/>
              <a:t>12/17/2021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D76C2-5B3A-473B-94E3-0B4AE5C3F3EE}" type="slidenum">
              <a:rPr lang="en-US" smtClean="0"/>
              <a:t>‹#›</a:t>
            </a:fld>
            <a:endParaRPr lang="en-US"/>
          </a:p>
        </p:txBody>
      </p:sp>
    </p:spTree>
    <p:extLst>
      <p:ext uri="{BB962C8B-B14F-4D97-AF65-F5344CB8AC3E}">
        <p14:creationId xmlns:p14="http://schemas.microsoft.com/office/powerpoint/2010/main" val="2443293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772400" cy="2971800"/>
          </a:xfrm>
        </p:spPr>
        <p:txBody>
          <a:bodyPr>
            <a:normAutofit/>
          </a:bodyPr>
          <a:lstStyle/>
          <a:p>
            <a:r>
              <a:rPr lang="en-US" b="1" u="sng" dirty="0" smtClean="0"/>
              <a:t>Section 9C</a:t>
            </a:r>
            <a:br>
              <a:rPr lang="en-US" b="1" u="sng" dirty="0" smtClean="0"/>
            </a:br>
            <a:r>
              <a:rPr lang="en-US" b="1" dirty="0" smtClean="0"/>
              <a:t/>
            </a:r>
            <a:br>
              <a:rPr lang="en-US" b="1" dirty="0" smtClean="0"/>
            </a:br>
            <a:r>
              <a:rPr lang="en-US" b="1" dirty="0" smtClean="0"/>
              <a:t>  Logistic </a:t>
            </a:r>
            <a:r>
              <a:rPr lang="en-US" b="1" dirty="0"/>
              <a:t>R</a:t>
            </a:r>
            <a:r>
              <a:rPr lang="en-US" b="1" dirty="0" smtClean="0"/>
              <a:t>egression and Propensity scores</a:t>
            </a:r>
            <a:endParaRPr lang="en-US" b="1" dirty="0"/>
          </a:p>
        </p:txBody>
      </p:sp>
    </p:spTree>
    <p:extLst>
      <p:ext uri="{BB962C8B-B14F-4D97-AF65-F5344CB8AC3E}">
        <p14:creationId xmlns:p14="http://schemas.microsoft.com/office/powerpoint/2010/main" val="566618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Make strata (or could match)</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7091138"/>
              </p:ext>
            </p:extLst>
          </p:nvPr>
        </p:nvGraphicFramePr>
        <p:xfrm>
          <a:off x="381000" y="1295400"/>
          <a:ext cx="8305800" cy="4724400"/>
        </p:xfrm>
        <a:graphic>
          <a:graphicData uri="http://schemas.openxmlformats.org/drawingml/2006/table">
            <a:tbl>
              <a:tblPr>
                <a:tableStyleId>{5C22544A-7EE6-4342-B048-85BDC9FD1C3A}</a:tableStyleId>
              </a:tblPr>
              <a:tblGrid>
                <a:gridCol w="1661160"/>
                <a:gridCol w="1661160"/>
                <a:gridCol w="1661160"/>
                <a:gridCol w="1661160"/>
                <a:gridCol w="1661160"/>
              </a:tblGrid>
              <a:tr h="944880">
                <a:tc>
                  <a:txBody>
                    <a:bodyPr/>
                    <a:lstStyle/>
                    <a:p>
                      <a:pPr algn="ctr" fontAlgn="b"/>
                      <a:r>
                        <a:rPr lang="en-US" sz="3200" u="none" strike="noStrike" dirty="0">
                          <a:effectLst/>
                        </a:rPr>
                        <a:t>stratum</a:t>
                      </a:r>
                      <a:endParaRPr lang="en-US" sz="3200" b="1"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score</a:t>
                      </a:r>
                      <a:endParaRPr lang="en-US" sz="3200" b="1"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a:effectLst/>
                        </a:rPr>
                        <a:t>STD n</a:t>
                      </a:r>
                      <a:endParaRPr lang="en-US" sz="3200" b="1"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a:effectLst/>
                        </a:rPr>
                        <a:t>NEW n</a:t>
                      </a:r>
                      <a:endParaRPr lang="en-US" sz="3200" b="1"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a:effectLst/>
                        </a:rPr>
                        <a:t>total n</a:t>
                      </a:r>
                      <a:endParaRPr lang="en-US" sz="3200" b="1" i="0" u="none" strike="noStrike">
                        <a:effectLst/>
                        <a:latin typeface="Arial" panose="020B0604020202020204" pitchFamily="34" charset="0"/>
                      </a:endParaRPr>
                    </a:p>
                  </a:txBody>
                  <a:tcPr marL="9525" marR="9525" marT="9525" marB="0" anchor="b"/>
                </a:tc>
              </a:tr>
              <a:tr h="944880">
                <a:tc>
                  <a:txBody>
                    <a:bodyPr/>
                    <a:lstStyle/>
                    <a:p>
                      <a:pPr algn="ctr" fontAlgn="b"/>
                      <a:r>
                        <a:rPr lang="en-US" sz="3200" u="none" strike="noStrike">
                          <a:effectLst/>
                        </a:rPr>
                        <a:t>1</a:t>
                      </a:r>
                      <a:endParaRPr lang="en-US" sz="3200" b="0"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dirty="0" smtClean="0">
                          <a:effectLst/>
                        </a:rPr>
                        <a:t>0.0-0.2</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83</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4</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a:effectLst/>
                        </a:rPr>
                        <a:t>87</a:t>
                      </a:r>
                      <a:endParaRPr lang="en-US" sz="3200" b="0" i="0" u="none" strike="noStrike">
                        <a:effectLst/>
                        <a:latin typeface="Arial" panose="020B0604020202020204" pitchFamily="34" charset="0"/>
                      </a:endParaRPr>
                    </a:p>
                  </a:txBody>
                  <a:tcPr marL="9525" marR="9525" marT="9525" marB="0" anchor="b"/>
                </a:tc>
              </a:tr>
              <a:tr h="944880">
                <a:tc>
                  <a:txBody>
                    <a:bodyPr/>
                    <a:lstStyle/>
                    <a:p>
                      <a:pPr algn="ctr" fontAlgn="b"/>
                      <a:r>
                        <a:rPr lang="en-US" sz="3200" u="none" strike="noStrike">
                          <a:effectLst/>
                        </a:rPr>
                        <a:t>2</a:t>
                      </a:r>
                      <a:endParaRPr lang="en-US" sz="3200" b="0"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0.2-0.4</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49</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39</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a:effectLst/>
                        </a:rPr>
                        <a:t>88</a:t>
                      </a:r>
                      <a:endParaRPr lang="en-US" sz="3200" b="0" i="0" u="none" strike="noStrike">
                        <a:effectLst/>
                        <a:latin typeface="Arial" panose="020B0604020202020204" pitchFamily="34" charset="0"/>
                      </a:endParaRPr>
                    </a:p>
                  </a:txBody>
                  <a:tcPr marL="9525" marR="9525" marT="9525" marB="0" anchor="b"/>
                </a:tc>
              </a:tr>
              <a:tr h="944880">
                <a:tc>
                  <a:txBody>
                    <a:bodyPr/>
                    <a:lstStyle/>
                    <a:p>
                      <a:pPr algn="ctr" fontAlgn="b"/>
                      <a:r>
                        <a:rPr lang="en-US" sz="3200" u="none" strike="noStrike">
                          <a:effectLst/>
                        </a:rPr>
                        <a:t>3</a:t>
                      </a:r>
                      <a:endParaRPr lang="en-US" sz="3200" b="0"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a:effectLst/>
                        </a:rPr>
                        <a:t>0.4-0.6</a:t>
                      </a:r>
                      <a:endParaRPr lang="en-US" sz="3200" b="0"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a:effectLst/>
                        </a:rPr>
                        <a:t>38</a:t>
                      </a:r>
                      <a:endParaRPr lang="en-US" sz="3200" b="0"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50</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88</a:t>
                      </a:r>
                      <a:endParaRPr lang="en-US" sz="3200" b="0" i="0" u="none" strike="noStrike" dirty="0">
                        <a:effectLst/>
                        <a:latin typeface="Arial" panose="020B0604020202020204" pitchFamily="34" charset="0"/>
                      </a:endParaRPr>
                    </a:p>
                  </a:txBody>
                  <a:tcPr marL="9525" marR="9525" marT="9525" marB="0" anchor="b"/>
                </a:tc>
              </a:tr>
              <a:tr h="944880">
                <a:tc>
                  <a:txBody>
                    <a:bodyPr/>
                    <a:lstStyle/>
                    <a:p>
                      <a:pPr algn="ctr" fontAlgn="b"/>
                      <a:r>
                        <a:rPr lang="en-US" sz="3200" u="none" strike="noStrike">
                          <a:effectLst/>
                        </a:rPr>
                        <a:t>4</a:t>
                      </a:r>
                      <a:endParaRPr lang="en-US" sz="3200" b="0"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dirty="0" smtClean="0">
                          <a:effectLst/>
                        </a:rPr>
                        <a:t>0.6-1.0</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a:effectLst/>
                        </a:rPr>
                        <a:t>38</a:t>
                      </a:r>
                      <a:endParaRPr lang="en-US" sz="3200" b="0" i="0" u="none" strike="noStrike">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49</a:t>
                      </a:r>
                      <a:endParaRPr lang="en-US" sz="3200" b="0" i="0" u="none" strike="noStrike" dirty="0">
                        <a:effectLst/>
                        <a:latin typeface="Arial" panose="020B0604020202020204" pitchFamily="34" charset="0"/>
                      </a:endParaRPr>
                    </a:p>
                  </a:txBody>
                  <a:tcPr marL="9525" marR="9525" marT="9525" marB="0" anchor="b"/>
                </a:tc>
                <a:tc>
                  <a:txBody>
                    <a:bodyPr/>
                    <a:lstStyle/>
                    <a:p>
                      <a:pPr algn="ctr" fontAlgn="b"/>
                      <a:r>
                        <a:rPr lang="en-US" sz="3200" u="none" strike="noStrike" dirty="0">
                          <a:effectLst/>
                        </a:rPr>
                        <a:t>87</a:t>
                      </a:r>
                      <a:endParaRPr lang="en-US" sz="3200" b="0" i="0" u="none" strike="noStrike" dirty="0">
                        <a:effectLst/>
                        <a:latin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399421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457200"/>
          </a:xfrm>
        </p:spPr>
        <p:txBody>
          <a:bodyPr>
            <a:normAutofit fontScale="90000"/>
          </a:bodyPr>
          <a:lstStyle/>
          <a:p>
            <a:r>
              <a:rPr lang="en-US" dirty="0" smtClean="0"/>
              <a:t>Covariate compare by propensity strata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73751815"/>
              </p:ext>
            </p:extLst>
          </p:nvPr>
        </p:nvGraphicFramePr>
        <p:xfrm>
          <a:off x="533400" y="693919"/>
          <a:ext cx="7924801" cy="6071235"/>
        </p:xfrm>
        <a:graphic>
          <a:graphicData uri="http://schemas.openxmlformats.org/drawingml/2006/table">
            <a:tbl>
              <a:tblPr>
                <a:tableStyleId>{5C22544A-7EE6-4342-B048-85BDC9FD1C3A}</a:tableStyleId>
              </a:tblPr>
              <a:tblGrid>
                <a:gridCol w="1342950"/>
                <a:gridCol w="1705050"/>
                <a:gridCol w="1676400"/>
                <a:gridCol w="1605648"/>
                <a:gridCol w="1594753"/>
              </a:tblGrid>
              <a:tr h="276517">
                <a:tc>
                  <a:txBody>
                    <a:bodyPr/>
                    <a:lstStyle/>
                    <a:p>
                      <a:pPr algn="ctr" fontAlgn="b"/>
                      <a:endParaRPr lang="en-US" sz="1800" b="0" i="0" u="none" strike="noStrike" dirty="0">
                        <a:effectLst/>
                        <a:latin typeface="Arial"/>
                      </a:endParaRPr>
                    </a:p>
                  </a:txBody>
                  <a:tcPr marL="9525" marR="9525" marT="9525" marB="0" anchor="b"/>
                </a:tc>
                <a:tc>
                  <a:txBody>
                    <a:bodyPr/>
                    <a:lstStyle/>
                    <a:p>
                      <a:pPr algn="ctr" fontAlgn="b"/>
                      <a:endParaRPr lang="en-US" sz="1800" b="0" i="0" u="none" strike="noStrike">
                        <a:effectLst/>
                        <a:latin typeface="Arial"/>
                      </a:endParaRPr>
                    </a:p>
                  </a:txBody>
                  <a:tcPr marL="9525" marR="9525" marT="9525" marB="0" anchor="b"/>
                </a:tc>
                <a:tc>
                  <a:txBody>
                    <a:bodyPr/>
                    <a:lstStyle/>
                    <a:p>
                      <a:pPr algn="ctr" fontAlgn="b"/>
                      <a:r>
                        <a:rPr lang="en-US" sz="1800" b="1" u="none" strike="noStrike" dirty="0">
                          <a:effectLst/>
                        </a:rPr>
                        <a:t>mean age</a:t>
                      </a:r>
                      <a:endParaRPr lang="en-US" sz="1800" b="1" i="0" u="none" strike="noStrike" dirty="0">
                        <a:effectLst/>
                        <a:latin typeface="Arial"/>
                      </a:endParaRPr>
                    </a:p>
                  </a:txBody>
                  <a:tcPr marL="9525" marR="9525" marT="9525" marB="0" anchor="b"/>
                </a:tc>
                <a:tc>
                  <a:txBody>
                    <a:bodyPr/>
                    <a:lstStyle/>
                    <a:p>
                      <a:pPr algn="ctr" fontAlgn="b"/>
                      <a:endParaRPr lang="en-US" sz="1800" b="0" i="0" u="none" strike="noStrike" dirty="0">
                        <a:effectLst/>
                        <a:latin typeface="Arial"/>
                      </a:endParaRPr>
                    </a:p>
                  </a:txBody>
                  <a:tcPr marL="9525" marR="9525" marT="9525" marB="0" anchor="b"/>
                </a:tc>
                <a:tc>
                  <a:txBody>
                    <a:bodyPr/>
                    <a:lstStyle/>
                    <a:p>
                      <a:pPr algn="ctr" fontAlgn="b"/>
                      <a:endParaRPr lang="en-US" sz="1800" b="0" i="0" u="none" strike="noStrike">
                        <a:effectLst/>
                        <a:latin typeface="Arial"/>
                      </a:endParaRPr>
                    </a:p>
                  </a:txBody>
                  <a:tcPr marL="9525" marR="9525" marT="9525" marB="0" anchor="b"/>
                </a:tc>
              </a:tr>
              <a:tr h="276517">
                <a:tc>
                  <a:txBody>
                    <a:bodyPr/>
                    <a:lstStyle/>
                    <a:p>
                      <a:pPr algn="ctr" fontAlgn="b"/>
                      <a:r>
                        <a:rPr lang="en-US" sz="1800" u="none" strike="noStrike" dirty="0" err="1">
                          <a:effectLst/>
                        </a:rPr>
                        <a:t>tx</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stratum 1</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stratum 2</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stratum 3</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stratum 4</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STD</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18.0</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24.8</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25.5</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25.6</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NEW</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25.2</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23.5</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23.7</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25.8</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p value</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0.0668</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0.2648</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0.1696</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0.8743</a:t>
                      </a:r>
                      <a:endParaRPr lang="en-US" sz="1800" b="0" i="0" u="none" strike="noStrike" dirty="0">
                        <a:effectLst/>
                        <a:latin typeface="Arial"/>
                      </a:endParaRPr>
                    </a:p>
                  </a:txBody>
                  <a:tcPr marL="9525" marR="9525" marT="9525" marB="0" anchor="b"/>
                </a:tc>
              </a:tr>
              <a:tr h="96656">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r>
              <a:tr h="276517">
                <a:tc>
                  <a:txBody>
                    <a:bodyPr/>
                    <a:lstStyle/>
                    <a:p>
                      <a:pPr algn="ctr" fontAlgn="b"/>
                      <a:endParaRPr lang="en-US" sz="1800" b="0" i="0" u="none" strike="noStrike" dirty="0">
                        <a:effectLst/>
                        <a:latin typeface="Arial"/>
                      </a:endParaRPr>
                    </a:p>
                  </a:txBody>
                  <a:tcPr marL="9525" marR="9525" marT="9525" marB="0" anchor="b"/>
                </a:tc>
                <a:tc>
                  <a:txBody>
                    <a:bodyPr/>
                    <a:lstStyle/>
                    <a:p>
                      <a:pPr algn="ctr" fontAlgn="b"/>
                      <a:endParaRPr lang="en-US" sz="1800" b="0" i="0" u="none" strike="noStrike" dirty="0">
                        <a:effectLst/>
                        <a:latin typeface="Arial"/>
                      </a:endParaRPr>
                    </a:p>
                  </a:txBody>
                  <a:tcPr marL="9525" marR="9525" marT="9525" marB="0" anchor="b"/>
                </a:tc>
                <a:tc>
                  <a:txBody>
                    <a:bodyPr/>
                    <a:lstStyle/>
                    <a:p>
                      <a:pPr algn="ctr" fontAlgn="b"/>
                      <a:r>
                        <a:rPr lang="en-US" sz="1800" b="1" u="none" strike="noStrike" dirty="0">
                          <a:effectLst/>
                        </a:rPr>
                        <a:t>mean sugar </a:t>
                      </a:r>
                      <a:r>
                        <a:rPr lang="en-US" sz="1800" b="1" u="none" strike="noStrike" dirty="0" smtClean="0">
                          <a:effectLst/>
                        </a:rPr>
                        <a:t>use</a:t>
                      </a:r>
                      <a:endParaRPr lang="en-US" sz="1800" b="1" i="0" u="none" strike="noStrike" dirty="0">
                        <a:effectLst/>
                        <a:latin typeface="Arial"/>
                      </a:endParaRPr>
                    </a:p>
                  </a:txBody>
                  <a:tcPr marL="9525" marR="9525" marT="9525" marB="0" anchor="b"/>
                </a:tc>
                <a:tc>
                  <a:txBody>
                    <a:bodyPr/>
                    <a:lstStyle/>
                    <a:p>
                      <a:pPr algn="ctr" fontAlgn="b"/>
                      <a:endParaRPr lang="en-US" sz="1800" b="0" i="0" u="none" strike="noStrike" dirty="0">
                        <a:effectLst/>
                        <a:latin typeface="Arial"/>
                      </a:endParaRPr>
                    </a:p>
                  </a:txBody>
                  <a:tcPr marL="9525" marR="9525" marT="9525" marB="0" anchor="b"/>
                </a:tc>
                <a:tc>
                  <a:txBody>
                    <a:bodyPr/>
                    <a:lstStyle/>
                    <a:p>
                      <a:pPr algn="ctr" fontAlgn="b"/>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err="1">
                          <a:effectLst/>
                        </a:rPr>
                        <a:t>tx</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stratum 1</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stratum 2</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stratum 3</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stratum 4</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STD</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6.55</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5.63</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6.05</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5.76</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NEW</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7.62</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6.66</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5.55</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5.33</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p value</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0.4616</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0.1587</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0.3865</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0.5455</a:t>
                      </a:r>
                      <a:endParaRPr lang="en-US" sz="1800" b="0" i="0" u="none" strike="noStrike" dirty="0">
                        <a:effectLst/>
                        <a:latin typeface="Arial"/>
                      </a:endParaRPr>
                    </a:p>
                  </a:txBody>
                  <a:tcPr marL="9525" marR="9525" marT="9525" marB="0" anchor="b"/>
                </a:tc>
              </a:tr>
              <a:tr h="69986">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r>
              <a:tr h="276517">
                <a:tc>
                  <a:txBody>
                    <a:bodyPr/>
                    <a:lstStyle/>
                    <a:p>
                      <a:pPr algn="ctr" fontAlgn="b"/>
                      <a:endParaRPr lang="en-US" sz="1800" b="0" i="0" u="none" strike="noStrike" dirty="0">
                        <a:effectLst/>
                        <a:latin typeface="Arial"/>
                      </a:endParaRPr>
                    </a:p>
                  </a:txBody>
                  <a:tcPr marL="9525" marR="9525" marT="9525" marB="0" anchor="b"/>
                </a:tc>
                <a:tc>
                  <a:txBody>
                    <a:bodyPr/>
                    <a:lstStyle/>
                    <a:p>
                      <a:pPr algn="ctr" fontAlgn="b"/>
                      <a:endParaRPr lang="en-US" sz="1800" b="0" i="0" u="none" strike="noStrike">
                        <a:effectLst/>
                        <a:latin typeface="Arial"/>
                      </a:endParaRPr>
                    </a:p>
                  </a:txBody>
                  <a:tcPr marL="9525" marR="9525" marT="9525" marB="0" anchor="b"/>
                </a:tc>
                <a:tc>
                  <a:txBody>
                    <a:bodyPr/>
                    <a:lstStyle/>
                    <a:p>
                      <a:pPr algn="ctr" fontAlgn="b"/>
                      <a:r>
                        <a:rPr lang="en-US" sz="1800" b="1" u="none" strike="noStrike" dirty="0" err="1">
                          <a:effectLst/>
                        </a:rPr>
                        <a:t>pct</a:t>
                      </a:r>
                      <a:r>
                        <a:rPr lang="en-US" sz="1800" b="1" u="none" strike="noStrike" dirty="0">
                          <a:effectLst/>
                        </a:rPr>
                        <a:t> male</a:t>
                      </a:r>
                      <a:endParaRPr lang="en-US" sz="1800" b="1" i="0" u="none" strike="noStrike" dirty="0">
                        <a:effectLst/>
                        <a:latin typeface="Arial"/>
                      </a:endParaRPr>
                    </a:p>
                  </a:txBody>
                  <a:tcPr marL="9525" marR="9525" marT="9525" marB="0" anchor="b"/>
                </a:tc>
                <a:tc>
                  <a:txBody>
                    <a:bodyPr/>
                    <a:lstStyle/>
                    <a:p>
                      <a:pPr algn="ctr" fontAlgn="b"/>
                      <a:endParaRPr lang="en-US" sz="1800" b="0" i="0" u="none" strike="noStrike">
                        <a:effectLst/>
                        <a:latin typeface="Arial"/>
                      </a:endParaRPr>
                    </a:p>
                  </a:txBody>
                  <a:tcPr marL="9525" marR="9525" marT="9525" marB="0" anchor="b"/>
                </a:tc>
                <a:tc>
                  <a:txBody>
                    <a:bodyPr/>
                    <a:lstStyle/>
                    <a:p>
                      <a:pPr algn="ctr" fontAlgn="b"/>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err="1">
                          <a:effectLst/>
                        </a:rPr>
                        <a:t>tx</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stratum 1</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stratum 2</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stratum 3</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stratum 4</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STD</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3.6%</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24.5%</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44.7%</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71.1%</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NEW</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0.0%</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30.8%</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46.0%</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65.3%</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p value</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0.078</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0.514</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0.906</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0.566</a:t>
                      </a:r>
                      <a:endParaRPr lang="en-US" sz="1800" b="0" i="0" u="none" strike="noStrike" dirty="0">
                        <a:effectLst/>
                        <a:latin typeface="Arial"/>
                      </a:endParaRPr>
                    </a:p>
                  </a:txBody>
                  <a:tcPr marL="9525" marR="9525" marT="9525" marB="0" anchor="b"/>
                </a:tc>
              </a:tr>
              <a:tr h="43316">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c>
                  <a:txBody>
                    <a:bodyPr/>
                    <a:lstStyle/>
                    <a:p>
                      <a:pPr algn="ctr" fontAlgn="b"/>
                      <a:endParaRPr lang="en-US" sz="800" b="0" i="0" u="none" strike="noStrike" dirty="0">
                        <a:effectLst/>
                        <a:latin typeface="Arial"/>
                      </a:endParaRPr>
                    </a:p>
                  </a:txBody>
                  <a:tcPr marL="9525" marR="9525" marT="9525" marB="0" anchor="b"/>
                </a:tc>
              </a:tr>
              <a:tr h="276517">
                <a:tc>
                  <a:txBody>
                    <a:bodyPr/>
                    <a:lstStyle/>
                    <a:p>
                      <a:pPr algn="ctr" fontAlgn="b"/>
                      <a:endParaRPr lang="en-US" sz="1800" b="0" i="0" u="none" strike="noStrike" dirty="0">
                        <a:effectLst/>
                        <a:latin typeface="Arial"/>
                      </a:endParaRPr>
                    </a:p>
                  </a:txBody>
                  <a:tcPr marL="9525" marR="9525" marT="9525" marB="0" anchor="b"/>
                </a:tc>
                <a:tc>
                  <a:txBody>
                    <a:bodyPr/>
                    <a:lstStyle/>
                    <a:p>
                      <a:pPr algn="ctr" fontAlgn="b"/>
                      <a:endParaRPr lang="en-US" sz="1800" b="0" i="0" u="none" strike="noStrike">
                        <a:effectLst/>
                        <a:latin typeface="Arial"/>
                      </a:endParaRPr>
                    </a:p>
                  </a:txBody>
                  <a:tcPr marL="9525" marR="9525" marT="9525" marB="0" anchor="b"/>
                </a:tc>
                <a:tc>
                  <a:txBody>
                    <a:bodyPr/>
                    <a:lstStyle/>
                    <a:p>
                      <a:pPr algn="ctr" fontAlgn="b"/>
                      <a:r>
                        <a:rPr lang="en-US" sz="1800" b="1" u="none" strike="noStrike" dirty="0" err="1">
                          <a:effectLst/>
                        </a:rPr>
                        <a:t>pct</a:t>
                      </a:r>
                      <a:r>
                        <a:rPr lang="en-US" sz="1800" b="1" u="none" strike="noStrike" dirty="0">
                          <a:effectLst/>
                        </a:rPr>
                        <a:t> who floss</a:t>
                      </a:r>
                      <a:endParaRPr lang="en-US" sz="1800" b="1" i="0" u="none" strike="noStrike" dirty="0">
                        <a:effectLst/>
                        <a:latin typeface="Arial"/>
                      </a:endParaRPr>
                    </a:p>
                  </a:txBody>
                  <a:tcPr marL="9525" marR="9525" marT="9525" marB="0" anchor="b"/>
                </a:tc>
                <a:tc>
                  <a:txBody>
                    <a:bodyPr/>
                    <a:lstStyle/>
                    <a:p>
                      <a:pPr algn="ctr" fontAlgn="b"/>
                      <a:endParaRPr lang="en-US" sz="1800" b="0" i="0" u="none" strike="noStrike">
                        <a:effectLst/>
                        <a:latin typeface="Arial"/>
                      </a:endParaRPr>
                    </a:p>
                  </a:txBody>
                  <a:tcPr marL="9525" marR="9525" marT="9525" marB="0" anchor="b"/>
                </a:tc>
                <a:tc>
                  <a:txBody>
                    <a:bodyPr/>
                    <a:lstStyle/>
                    <a:p>
                      <a:pPr algn="ctr" fontAlgn="b"/>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err="1">
                          <a:effectLst/>
                        </a:rPr>
                        <a:t>tx</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stratum 1</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stratum 2</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stratum 3</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stratum 4</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STD</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20.5%</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34.7%</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26.3%</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42.1%</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NEW</a:t>
                      </a:r>
                      <a:endParaRPr lang="en-US" sz="1800" b="0" i="0" u="none" strike="noStrike" dirty="0">
                        <a:effectLst/>
                        <a:latin typeface="Arial"/>
                      </a:endParaRPr>
                    </a:p>
                  </a:txBody>
                  <a:tcPr marL="9525" marR="9525" marT="9525" marB="0" anchor="b"/>
                </a:tc>
                <a:tc>
                  <a:txBody>
                    <a:bodyPr/>
                    <a:lstStyle/>
                    <a:p>
                      <a:pPr algn="ctr" fontAlgn="b"/>
                      <a:r>
                        <a:rPr lang="en-US" sz="1800" u="none" strike="noStrike">
                          <a:effectLst/>
                        </a:rPr>
                        <a:t>25.0%</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23.1%</a:t>
                      </a:r>
                      <a:endParaRPr lang="en-US" sz="1800" b="0" i="0" u="none" strike="noStrike">
                        <a:effectLst/>
                        <a:latin typeface="Arial"/>
                      </a:endParaRPr>
                    </a:p>
                  </a:txBody>
                  <a:tcPr marL="9525" marR="9525" marT="9525" marB="0" anchor="b"/>
                </a:tc>
                <a:tc>
                  <a:txBody>
                    <a:bodyPr/>
                    <a:lstStyle/>
                    <a:p>
                      <a:pPr algn="ctr" fontAlgn="b"/>
                      <a:r>
                        <a:rPr lang="en-US" sz="1800" u="none" strike="noStrike">
                          <a:effectLst/>
                        </a:rPr>
                        <a:t>30.0%</a:t>
                      </a:r>
                      <a:endParaRPr lang="en-US" sz="1800" b="0" i="0" u="none" strike="noStrike">
                        <a:effectLst/>
                        <a:latin typeface="Arial"/>
                      </a:endParaRPr>
                    </a:p>
                  </a:txBody>
                  <a:tcPr marL="9525" marR="9525" marT="9525" marB="0" anchor="b"/>
                </a:tc>
                <a:tc>
                  <a:txBody>
                    <a:bodyPr/>
                    <a:lstStyle/>
                    <a:p>
                      <a:pPr algn="ctr" fontAlgn="b"/>
                      <a:r>
                        <a:rPr lang="en-US" sz="1800" u="none" strike="noStrike" dirty="0">
                          <a:effectLst/>
                        </a:rPr>
                        <a:t>53.1%</a:t>
                      </a:r>
                      <a:endParaRPr lang="en-US" sz="1800" b="0" i="0" u="none" strike="noStrike" dirty="0">
                        <a:effectLst/>
                        <a:latin typeface="Arial"/>
                      </a:endParaRPr>
                    </a:p>
                  </a:txBody>
                  <a:tcPr marL="9525" marR="9525" marT="9525" marB="0" anchor="b"/>
                </a:tc>
              </a:tr>
              <a:tr h="276517">
                <a:tc>
                  <a:txBody>
                    <a:bodyPr/>
                    <a:lstStyle/>
                    <a:p>
                      <a:pPr algn="ctr" fontAlgn="b"/>
                      <a:r>
                        <a:rPr lang="en-US" sz="1800" u="none" strike="noStrike" dirty="0">
                          <a:effectLst/>
                        </a:rPr>
                        <a:t>p value</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0.838</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0.225</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0.702</a:t>
                      </a:r>
                      <a:endParaRPr lang="en-US" sz="1800" b="0" i="0" u="none" strike="noStrike" dirty="0">
                        <a:effectLst/>
                        <a:latin typeface="Arial"/>
                      </a:endParaRPr>
                    </a:p>
                  </a:txBody>
                  <a:tcPr marL="9525" marR="9525" marT="9525" marB="0" anchor="b"/>
                </a:tc>
                <a:tc>
                  <a:txBody>
                    <a:bodyPr/>
                    <a:lstStyle/>
                    <a:p>
                      <a:pPr algn="ctr" fontAlgn="b"/>
                      <a:r>
                        <a:rPr lang="en-US" sz="1800" u="none" strike="noStrike" dirty="0">
                          <a:effectLst/>
                        </a:rPr>
                        <a:t>0.307</a:t>
                      </a:r>
                      <a:endParaRPr lang="en-US" sz="18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354190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991600" cy="715962"/>
          </a:xfrm>
        </p:spPr>
        <p:txBody>
          <a:bodyPr>
            <a:normAutofit fontScale="90000"/>
          </a:bodyPr>
          <a:lstStyle/>
          <a:p>
            <a:r>
              <a:rPr lang="en-US" dirty="0"/>
              <a:t>Covariate </a:t>
            </a:r>
            <a:r>
              <a:rPr lang="en-US" dirty="0" smtClean="0"/>
              <a:t>compare </a:t>
            </a:r>
            <a:r>
              <a:rPr lang="en-US" dirty="0"/>
              <a:t>by </a:t>
            </a:r>
            <a:r>
              <a:rPr lang="en-US" dirty="0" smtClean="0"/>
              <a:t>propensity strata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73452513"/>
              </p:ext>
            </p:extLst>
          </p:nvPr>
        </p:nvGraphicFramePr>
        <p:xfrm>
          <a:off x="381001" y="838200"/>
          <a:ext cx="8000999" cy="5638799"/>
        </p:xfrm>
        <a:graphic>
          <a:graphicData uri="http://schemas.openxmlformats.org/drawingml/2006/table">
            <a:tbl>
              <a:tblPr>
                <a:tableStyleId>{5C22544A-7EE6-4342-B048-85BDC9FD1C3A}</a:tableStyleId>
              </a:tblPr>
              <a:tblGrid>
                <a:gridCol w="1355862"/>
                <a:gridCol w="1666580"/>
                <a:gridCol w="1930557"/>
                <a:gridCol w="1437914"/>
                <a:gridCol w="1610086"/>
              </a:tblGrid>
              <a:tr h="261348">
                <a:tc>
                  <a:txBody>
                    <a:bodyPr/>
                    <a:lstStyle/>
                    <a:p>
                      <a:pPr algn="ctr" fontAlgn="b"/>
                      <a:endParaRPr lang="en-US" sz="1600" b="0" i="0" u="none" strike="noStrike" dirty="0">
                        <a:effectLst/>
                        <a:latin typeface="Arial"/>
                      </a:endParaRPr>
                    </a:p>
                  </a:txBody>
                  <a:tcPr marL="8998" marR="8998" marT="8998" marB="0" anchor="b"/>
                </a:tc>
                <a:tc>
                  <a:txBody>
                    <a:bodyPr/>
                    <a:lstStyle/>
                    <a:p>
                      <a:pPr algn="ctr" fontAlgn="b"/>
                      <a:endParaRPr lang="en-US" sz="1600" b="0" i="0" u="none" strike="noStrike">
                        <a:effectLst/>
                        <a:latin typeface="Arial"/>
                      </a:endParaRPr>
                    </a:p>
                  </a:txBody>
                  <a:tcPr marL="8998" marR="8998" marT="8998" marB="0" anchor="b"/>
                </a:tc>
                <a:tc>
                  <a:txBody>
                    <a:bodyPr/>
                    <a:lstStyle/>
                    <a:p>
                      <a:pPr algn="ctr" fontAlgn="b"/>
                      <a:r>
                        <a:rPr lang="en-US" sz="1600" b="1" u="none" strike="noStrike" dirty="0" err="1" smtClean="0">
                          <a:effectLst/>
                        </a:rPr>
                        <a:t>pct</a:t>
                      </a:r>
                      <a:r>
                        <a:rPr lang="en-US" sz="1600" b="1" u="none" strike="noStrike" dirty="0" smtClean="0">
                          <a:effectLst/>
                        </a:rPr>
                        <a:t> </a:t>
                      </a:r>
                      <a:r>
                        <a:rPr lang="en-US" sz="1600" b="1" u="none" strike="noStrike" dirty="0">
                          <a:effectLst/>
                        </a:rPr>
                        <a:t>yearly tooth </a:t>
                      </a:r>
                      <a:r>
                        <a:rPr lang="en-US" sz="1600" b="1" u="none" strike="noStrike" dirty="0" smtClean="0">
                          <a:effectLst/>
                        </a:rPr>
                        <a:t>clean</a:t>
                      </a:r>
                      <a:endParaRPr lang="en-US" sz="1600" b="1" i="0" u="none" strike="noStrike" dirty="0">
                        <a:effectLst/>
                        <a:latin typeface="Arial"/>
                      </a:endParaRPr>
                    </a:p>
                  </a:txBody>
                  <a:tcPr marL="8998" marR="8998" marT="8998" marB="0" anchor="b"/>
                </a:tc>
                <a:tc>
                  <a:txBody>
                    <a:bodyPr/>
                    <a:lstStyle/>
                    <a:p>
                      <a:pPr algn="ctr" fontAlgn="b"/>
                      <a:endParaRPr lang="en-US" sz="1600" b="0" i="0" u="none" strike="noStrike">
                        <a:effectLst/>
                        <a:latin typeface="Arial"/>
                      </a:endParaRPr>
                    </a:p>
                  </a:txBody>
                  <a:tcPr marL="8998" marR="8998" marT="8998" marB="0" anchor="b"/>
                </a:tc>
                <a:tc>
                  <a:txBody>
                    <a:bodyPr/>
                    <a:lstStyle/>
                    <a:p>
                      <a:pPr algn="ctr" fontAlgn="b"/>
                      <a:endParaRPr lang="en-US" sz="1600" b="0" i="0" u="none" strike="noStrike">
                        <a:effectLst/>
                        <a:latin typeface="Arial"/>
                      </a:endParaRPr>
                    </a:p>
                  </a:txBody>
                  <a:tcPr marL="8998" marR="8998" marT="8998" marB="0" anchor="b"/>
                </a:tc>
              </a:tr>
              <a:tr h="261348">
                <a:tc>
                  <a:txBody>
                    <a:bodyPr/>
                    <a:lstStyle/>
                    <a:p>
                      <a:pPr algn="ctr" fontAlgn="b"/>
                      <a:r>
                        <a:rPr lang="en-US" sz="1600" u="none" strike="noStrike" dirty="0" err="1">
                          <a:effectLst/>
                        </a:rPr>
                        <a:t>tx</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stratum 1</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stratum 2</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stratum 3</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stratum 4</a:t>
                      </a:r>
                      <a:endParaRPr lang="en-US" sz="1600" b="0" i="0" u="none" strike="noStrike">
                        <a:effectLst/>
                        <a:latin typeface="Arial"/>
                      </a:endParaRPr>
                    </a:p>
                  </a:txBody>
                  <a:tcPr marL="8998" marR="8998" marT="8998" marB="0" anchor="b"/>
                </a:tc>
              </a:tr>
              <a:tr h="261348">
                <a:tc>
                  <a:txBody>
                    <a:bodyPr/>
                    <a:lstStyle/>
                    <a:p>
                      <a:pPr algn="ctr" fontAlgn="b"/>
                      <a:r>
                        <a:rPr lang="en-US" sz="1600" u="none" strike="noStrike" dirty="0">
                          <a:effectLst/>
                        </a:rPr>
                        <a:t>STD</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26.5%</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40.8%</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34.2%</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28.9%</a:t>
                      </a:r>
                      <a:endParaRPr lang="en-US" sz="1600" b="0" i="0" u="none" strike="noStrike">
                        <a:effectLst/>
                        <a:latin typeface="Arial"/>
                      </a:endParaRPr>
                    </a:p>
                  </a:txBody>
                  <a:tcPr marL="8998" marR="8998" marT="8998" marB="0" anchor="b"/>
                </a:tc>
              </a:tr>
              <a:tr h="261348">
                <a:tc>
                  <a:txBody>
                    <a:bodyPr/>
                    <a:lstStyle/>
                    <a:p>
                      <a:pPr algn="ctr" fontAlgn="b"/>
                      <a:r>
                        <a:rPr lang="en-US" sz="1600" u="none" strike="noStrike" dirty="0">
                          <a:effectLst/>
                        </a:rPr>
                        <a:t>NEW</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75.0%</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25.6%</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32.0%</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34.7%</a:t>
                      </a:r>
                      <a:endParaRPr lang="en-US" sz="1600" b="0" i="0" u="none" strike="noStrike">
                        <a:effectLst/>
                        <a:latin typeface="Arial"/>
                      </a:endParaRPr>
                    </a:p>
                  </a:txBody>
                  <a:tcPr marL="8998" marR="8998" marT="8998" marB="0" anchor="b"/>
                </a:tc>
              </a:tr>
              <a:tr h="261348">
                <a:tc>
                  <a:txBody>
                    <a:bodyPr/>
                    <a:lstStyle/>
                    <a:p>
                      <a:pPr algn="ctr" fontAlgn="b"/>
                      <a:r>
                        <a:rPr lang="en-US" sz="1600" u="none" strike="noStrike" dirty="0">
                          <a:effectLst/>
                        </a:rPr>
                        <a:t>p value</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0.070</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0.126</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0.827</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0.566</a:t>
                      </a:r>
                      <a:endParaRPr lang="en-US" sz="1600" b="0" i="0" u="none" strike="noStrike">
                        <a:effectLst/>
                        <a:latin typeface="Arial"/>
                      </a:endParaRPr>
                    </a:p>
                  </a:txBody>
                  <a:tcPr marL="8998" marR="8998" marT="8998" marB="0" anchor="b"/>
                </a:tc>
              </a:tr>
              <a:tr h="135324">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r>
              <a:tr h="261348">
                <a:tc>
                  <a:txBody>
                    <a:bodyPr/>
                    <a:lstStyle/>
                    <a:p>
                      <a:pPr algn="ctr" fontAlgn="b"/>
                      <a:endParaRPr lang="en-US" sz="1600" b="0" i="0" u="none" strike="noStrike" dirty="0">
                        <a:effectLst/>
                        <a:latin typeface="Arial"/>
                      </a:endParaRPr>
                    </a:p>
                  </a:txBody>
                  <a:tcPr marL="8998" marR="8998" marT="8998" marB="0" anchor="b"/>
                </a:tc>
                <a:tc>
                  <a:txBody>
                    <a:bodyPr/>
                    <a:lstStyle/>
                    <a:p>
                      <a:pPr algn="ctr" fontAlgn="b"/>
                      <a:endParaRPr lang="en-US" sz="1600" b="0" i="0" u="none" strike="noStrike" dirty="0">
                        <a:effectLst/>
                        <a:latin typeface="Arial"/>
                      </a:endParaRPr>
                    </a:p>
                  </a:txBody>
                  <a:tcPr marL="8998" marR="8998" marT="8998" marB="0" anchor="b"/>
                </a:tc>
                <a:tc>
                  <a:txBody>
                    <a:bodyPr/>
                    <a:lstStyle/>
                    <a:p>
                      <a:pPr algn="ctr" fontAlgn="b"/>
                      <a:r>
                        <a:rPr lang="en-US" sz="1600" b="1" u="none" strike="noStrike" dirty="0" err="1">
                          <a:effectLst/>
                        </a:rPr>
                        <a:t>pct</a:t>
                      </a:r>
                      <a:r>
                        <a:rPr lang="en-US" sz="1600" b="1" u="none" strike="noStrike" dirty="0">
                          <a:effectLst/>
                        </a:rPr>
                        <a:t> drink coffee</a:t>
                      </a:r>
                      <a:endParaRPr lang="en-US" sz="1600" b="1" i="0" u="none" strike="noStrike" dirty="0">
                        <a:effectLst/>
                        <a:latin typeface="Arial"/>
                      </a:endParaRPr>
                    </a:p>
                  </a:txBody>
                  <a:tcPr marL="8998" marR="8998" marT="8998" marB="0" anchor="b"/>
                </a:tc>
                <a:tc>
                  <a:txBody>
                    <a:bodyPr/>
                    <a:lstStyle/>
                    <a:p>
                      <a:pPr algn="ctr" fontAlgn="b"/>
                      <a:endParaRPr lang="en-US" sz="1600" b="0" i="0" u="none" strike="noStrike" dirty="0">
                        <a:effectLst/>
                        <a:latin typeface="Arial"/>
                      </a:endParaRPr>
                    </a:p>
                  </a:txBody>
                  <a:tcPr marL="8998" marR="8998" marT="8998" marB="0" anchor="b"/>
                </a:tc>
                <a:tc>
                  <a:txBody>
                    <a:bodyPr/>
                    <a:lstStyle/>
                    <a:p>
                      <a:pPr algn="ctr" fontAlgn="b"/>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err="1">
                          <a:effectLst/>
                        </a:rPr>
                        <a:t>tx</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stratum 1</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stratum 2</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stratum 3</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stratum 4</a:t>
                      </a:r>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a:effectLst/>
                        </a:rPr>
                        <a:t>STD</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0.0%</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34.7%</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86.8%</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100.0%</a:t>
                      </a:r>
                      <a:endParaRPr lang="en-US" sz="1600" b="0" i="0" u="none" strike="noStrike">
                        <a:effectLst/>
                        <a:latin typeface="Arial"/>
                      </a:endParaRPr>
                    </a:p>
                  </a:txBody>
                  <a:tcPr marL="8998" marR="8998" marT="8998" marB="0" anchor="b"/>
                </a:tc>
              </a:tr>
              <a:tr h="261348">
                <a:tc>
                  <a:txBody>
                    <a:bodyPr/>
                    <a:lstStyle/>
                    <a:p>
                      <a:pPr algn="ctr" fontAlgn="b"/>
                      <a:r>
                        <a:rPr lang="en-US" sz="1600" u="none" strike="noStrike" dirty="0">
                          <a:effectLst/>
                        </a:rPr>
                        <a:t>NEW</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0.0%</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46.2%</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78.0%</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100.0%</a:t>
                      </a:r>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a:effectLst/>
                        </a:rPr>
                        <a:t>p value</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1.000</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0.274</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0.271</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1.000</a:t>
                      </a:r>
                      <a:endParaRPr lang="en-US" sz="1600" b="0" i="0" u="none" strike="noStrike">
                        <a:effectLst/>
                        <a:latin typeface="Arial"/>
                      </a:endParaRPr>
                    </a:p>
                  </a:txBody>
                  <a:tcPr marL="8998" marR="8998" marT="8998" marB="0" anchor="b"/>
                </a:tc>
              </a:tr>
              <a:tr h="135324">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r>
              <a:tr h="261348">
                <a:tc>
                  <a:txBody>
                    <a:bodyPr/>
                    <a:lstStyle/>
                    <a:p>
                      <a:pPr algn="ctr" fontAlgn="b"/>
                      <a:endParaRPr lang="en-US" sz="1600" b="0" i="0" u="none" strike="noStrike" dirty="0">
                        <a:effectLst/>
                        <a:latin typeface="Arial"/>
                      </a:endParaRPr>
                    </a:p>
                  </a:txBody>
                  <a:tcPr marL="8998" marR="8998" marT="8998" marB="0" anchor="b"/>
                </a:tc>
                <a:tc>
                  <a:txBody>
                    <a:bodyPr/>
                    <a:lstStyle/>
                    <a:p>
                      <a:pPr algn="ctr" fontAlgn="b"/>
                      <a:endParaRPr lang="en-US" sz="1600" b="0" i="0" u="none" strike="noStrike">
                        <a:effectLst/>
                        <a:latin typeface="Arial"/>
                      </a:endParaRPr>
                    </a:p>
                  </a:txBody>
                  <a:tcPr marL="8998" marR="8998" marT="8998" marB="0" anchor="b"/>
                </a:tc>
                <a:tc>
                  <a:txBody>
                    <a:bodyPr/>
                    <a:lstStyle/>
                    <a:p>
                      <a:pPr algn="ctr" fontAlgn="b"/>
                      <a:r>
                        <a:rPr lang="en-US" sz="1600" b="1" u="none" strike="noStrike" dirty="0" err="1">
                          <a:effectLst/>
                        </a:rPr>
                        <a:t>pct</a:t>
                      </a:r>
                      <a:r>
                        <a:rPr lang="en-US" sz="1600" b="1" u="none" strike="noStrike" dirty="0">
                          <a:effectLst/>
                        </a:rPr>
                        <a:t> drink tea</a:t>
                      </a:r>
                      <a:endParaRPr lang="en-US" sz="1600" b="1" i="0" u="none" strike="noStrike" dirty="0">
                        <a:effectLst/>
                        <a:latin typeface="Arial"/>
                      </a:endParaRPr>
                    </a:p>
                  </a:txBody>
                  <a:tcPr marL="8998" marR="8998" marT="8998" marB="0" anchor="b"/>
                </a:tc>
                <a:tc>
                  <a:txBody>
                    <a:bodyPr/>
                    <a:lstStyle/>
                    <a:p>
                      <a:pPr algn="ctr" fontAlgn="b"/>
                      <a:endParaRPr lang="en-US" sz="1600" b="0" i="0" u="none" strike="noStrike" dirty="0">
                        <a:effectLst/>
                        <a:latin typeface="Arial"/>
                      </a:endParaRPr>
                    </a:p>
                  </a:txBody>
                  <a:tcPr marL="8998" marR="8998" marT="8998" marB="0" anchor="b"/>
                </a:tc>
                <a:tc>
                  <a:txBody>
                    <a:bodyPr/>
                    <a:lstStyle/>
                    <a:p>
                      <a:pPr algn="ctr" fontAlgn="b"/>
                      <a:endParaRPr lang="en-US" sz="1600" b="0" i="0" u="none" strike="noStrike">
                        <a:effectLst/>
                        <a:latin typeface="Arial"/>
                      </a:endParaRPr>
                    </a:p>
                  </a:txBody>
                  <a:tcPr marL="8998" marR="8998" marT="8998" marB="0" anchor="b"/>
                </a:tc>
              </a:tr>
              <a:tr h="261348">
                <a:tc>
                  <a:txBody>
                    <a:bodyPr/>
                    <a:lstStyle/>
                    <a:p>
                      <a:pPr algn="ctr" fontAlgn="b"/>
                      <a:r>
                        <a:rPr lang="en-US" sz="1600" u="none" strike="noStrike" dirty="0" err="1">
                          <a:effectLst/>
                        </a:rPr>
                        <a:t>tx</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stratum 1</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stratum 2</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stratum 3</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stratum 4</a:t>
                      </a:r>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a:effectLst/>
                        </a:rPr>
                        <a:t>STD</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0.0%</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8.2%</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57.9%</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100.0%</a:t>
                      </a:r>
                      <a:endParaRPr lang="en-US" sz="1600" b="0" i="0" u="none" strike="noStrike">
                        <a:effectLst/>
                        <a:latin typeface="Arial"/>
                      </a:endParaRPr>
                    </a:p>
                  </a:txBody>
                  <a:tcPr marL="8998" marR="8998" marT="8998" marB="0" anchor="b"/>
                </a:tc>
              </a:tr>
              <a:tr h="261348">
                <a:tc>
                  <a:txBody>
                    <a:bodyPr/>
                    <a:lstStyle/>
                    <a:p>
                      <a:pPr algn="ctr" fontAlgn="b"/>
                      <a:r>
                        <a:rPr lang="en-US" sz="1600" u="none" strike="noStrike" dirty="0">
                          <a:effectLst/>
                        </a:rPr>
                        <a:t>NEW</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0.0%</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25.6%</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60.0%</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100.0%</a:t>
                      </a:r>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a:effectLst/>
                        </a:rPr>
                        <a:t>p value</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1.000</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0.040</a:t>
                      </a:r>
                      <a:endParaRPr lang="en-US" sz="1600" b="1" i="0" u="none" strike="noStrike">
                        <a:effectLst/>
                        <a:latin typeface="Arial"/>
                      </a:endParaRPr>
                    </a:p>
                  </a:txBody>
                  <a:tcPr marL="8998" marR="8998" marT="8998" marB="0" anchor="b"/>
                </a:tc>
                <a:tc>
                  <a:txBody>
                    <a:bodyPr/>
                    <a:lstStyle/>
                    <a:p>
                      <a:pPr algn="ctr" fontAlgn="b"/>
                      <a:r>
                        <a:rPr lang="en-US" sz="1600" u="none" strike="noStrike" dirty="0">
                          <a:effectLst/>
                        </a:rPr>
                        <a:t>0.842</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1.000</a:t>
                      </a:r>
                      <a:endParaRPr lang="en-US" sz="1600" b="0" i="0" u="none" strike="noStrike">
                        <a:effectLst/>
                        <a:latin typeface="Arial"/>
                      </a:endParaRPr>
                    </a:p>
                  </a:txBody>
                  <a:tcPr marL="8998" marR="8998" marT="8998" marB="0" anchor="b"/>
                </a:tc>
              </a:tr>
              <a:tr h="141191">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c>
                  <a:txBody>
                    <a:bodyPr/>
                    <a:lstStyle/>
                    <a:p>
                      <a:pPr algn="ctr" fontAlgn="b"/>
                      <a:endParaRPr lang="en-US" sz="800" b="0" i="0" u="none" strike="noStrike" dirty="0">
                        <a:effectLst/>
                        <a:latin typeface="Arial"/>
                      </a:endParaRPr>
                    </a:p>
                  </a:txBody>
                  <a:tcPr marL="8998" marR="8998" marT="8998" marB="0" anchor="b"/>
                </a:tc>
              </a:tr>
              <a:tr h="261348">
                <a:tc>
                  <a:txBody>
                    <a:bodyPr/>
                    <a:lstStyle/>
                    <a:p>
                      <a:pPr algn="ctr" fontAlgn="b"/>
                      <a:endParaRPr lang="en-US" sz="1600" b="0" i="0" u="none" strike="noStrike" dirty="0">
                        <a:effectLst/>
                        <a:latin typeface="Arial"/>
                      </a:endParaRPr>
                    </a:p>
                  </a:txBody>
                  <a:tcPr marL="8998" marR="8998" marT="8998" marB="0" anchor="b"/>
                </a:tc>
                <a:tc>
                  <a:txBody>
                    <a:bodyPr/>
                    <a:lstStyle/>
                    <a:p>
                      <a:pPr algn="ctr" fontAlgn="b"/>
                      <a:endParaRPr lang="en-US" sz="1600" b="0" i="0" u="none" strike="noStrike">
                        <a:effectLst/>
                        <a:latin typeface="Arial"/>
                      </a:endParaRPr>
                    </a:p>
                  </a:txBody>
                  <a:tcPr marL="8998" marR="8998" marT="8998" marB="0" anchor="b"/>
                </a:tc>
                <a:tc>
                  <a:txBody>
                    <a:bodyPr/>
                    <a:lstStyle/>
                    <a:p>
                      <a:pPr algn="ctr" fontAlgn="b"/>
                      <a:r>
                        <a:rPr lang="en-US" sz="1600" b="1" u="none" strike="noStrike" dirty="0" err="1">
                          <a:effectLst/>
                        </a:rPr>
                        <a:t>pct</a:t>
                      </a:r>
                      <a:r>
                        <a:rPr lang="en-US" sz="1600" b="1" u="none" strike="noStrike" dirty="0">
                          <a:effectLst/>
                        </a:rPr>
                        <a:t> use mouthwash</a:t>
                      </a:r>
                      <a:endParaRPr lang="en-US" sz="1600" b="1" i="0" u="none" strike="noStrike" dirty="0">
                        <a:effectLst/>
                        <a:latin typeface="Arial"/>
                      </a:endParaRPr>
                    </a:p>
                  </a:txBody>
                  <a:tcPr marL="8998" marR="8998" marT="8998" marB="0" anchor="b"/>
                </a:tc>
                <a:tc>
                  <a:txBody>
                    <a:bodyPr/>
                    <a:lstStyle/>
                    <a:p>
                      <a:pPr algn="ctr" fontAlgn="b"/>
                      <a:endParaRPr lang="en-US" sz="1600" b="0" i="0" u="none" strike="noStrike">
                        <a:effectLst/>
                        <a:latin typeface="Arial"/>
                      </a:endParaRPr>
                    </a:p>
                  </a:txBody>
                  <a:tcPr marL="8998" marR="8998" marT="8998" marB="0" anchor="b"/>
                </a:tc>
                <a:tc>
                  <a:txBody>
                    <a:bodyPr/>
                    <a:lstStyle/>
                    <a:p>
                      <a:pPr algn="ctr" fontAlgn="b"/>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err="1">
                          <a:effectLst/>
                        </a:rPr>
                        <a:t>tx</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stratum 1</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stratum 2</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stratum 3</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stratum 4</a:t>
                      </a:r>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a:effectLst/>
                        </a:rPr>
                        <a:t>STD</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19.3%</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14.3%</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28.9%</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31.6%</a:t>
                      </a:r>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a:effectLst/>
                        </a:rPr>
                        <a:t>NEW</a:t>
                      </a:r>
                      <a:endParaRPr lang="en-US" sz="1600" b="0" i="0" u="none" strike="noStrike" dirty="0">
                        <a:effectLst/>
                        <a:latin typeface="Arial"/>
                      </a:endParaRPr>
                    </a:p>
                  </a:txBody>
                  <a:tcPr marL="8998" marR="8998" marT="8998" marB="0" anchor="b"/>
                </a:tc>
                <a:tc>
                  <a:txBody>
                    <a:bodyPr/>
                    <a:lstStyle/>
                    <a:p>
                      <a:pPr algn="ctr" fontAlgn="b"/>
                      <a:r>
                        <a:rPr lang="en-US" sz="1600" u="none" strike="noStrike">
                          <a:effectLst/>
                        </a:rPr>
                        <a:t>50.0%</a:t>
                      </a:r>
                      <a:endParaRPr lang="en-US" sz="1600" b="0" i="0" u="none" strike="noStrike">
                        <a:effectLst/>
                        <a:latin typeface="Arial"/>
                      </a:endParaRPr>
                    </a:p>
                  </a:txBody>
                  <a:tcPr marL="8998" marR="8998" marT="8998" marB="0" anchor="b"/>
                </a:tc>
                <a:tc>
                  <a:txBody>
                    <a:bodyPr/>
                    <a:lstStyle/>
                    <a:p>
                      <a:pPr algn="ctr" fontAlgn="b"/>
                      <a:r>
                        <a:rPr lang="en-US" sz="1600" u="none" strike="noStrike">
                          <a:effectLst/>
                        </a:rPr>
                        <a:t>25.6%</a:t>
                      </a:r>
                      <a:endParaRPr lang="en-US" sz="1600" b="0" i="0" u="none" strike="noStrike">
                        <a:effectLst/>
                        <a:latin typeface="Arial"/>
                      </a:endParaRPr>
                    </a:p>
                  </a:txBody>
                  <a:tcPr marL="8998" marR="8998" marT="8998" marB="0" anchor="b"/>
                </a:tc>
                <a:tc>
                  <a:txBody>
                    <a:bodyPr/>
                    <a:lstStyle/>
                    <a:p>
                      <a:pPr algn="ctr" fontAlgn="b"/>
                      <a:r>
                        <a:rPr lang="en-US" sz="1600" u="none" strike="noStrike" dirty="0">
                          <a:effectLst/>
                        </a:rPr>
                        <a:t>16.0%</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32.7%</a:t>
                      </a:r>
                      <a:endParaRPr lang="en-US" sz="1600" b="0" i="0" u="none" strike="noStrike" dirty="0">
                        <a:effectLst/>
                        <a:latin typeface="Arial"/>
                      </a:endParaRPr>
                    </a:p>
                  </a:txBody>
                  <a:tcPr marL="8998" marR="8998" marT="8998" marB="0" anchor="b"/>
                </a:tc>
              </a:tr>
              <a:tr h="261348">
                <a:tc>
                  <a:txBody>
                    <a:bodyPr/>
                    <a:lstStyle/>
                    <a:p>
                      <a:pPr algn="ctr" fontAlgn="b"/>
                      <a:r>
                        <a:rPr lang="en-US" sz="1600" u="none" strike="noStrike" dirty="0">
                          <a:effectLst/>
                        </a:rPr>
                        <a:t>p value</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0.226</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0.186</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0.150</a:t>
                      </a:r>
                      <a:endParaRPr lang="en-US" sz="1600" b="0" i="0" u="none" strike="noStrike" dirty="0">
                        <a:effectLst/>
                        <a:latin typeface="Arial"/>
                      </a:endParaRPr>
                    </a:p>
                  </a:txBody>
                  <a:tcPr marL="8998" marR="8998" marT="8998" marB="0" anchor="b"/>
                </a:tc>
                <a:tc>
                  <a:txBody>
                    <a:bodyPr/>
                    <a:lstStyle/>
                    <a:p>
                      <a:pPr algn="ctr" fontAlgn="b"/>
                      <a:r>
                        <a:rPr lang="en-US" sz="1600" u="none" strike="noStrike" dirty="0">
                          <a:effectLst/>
                        </a:rPr>
                        <a:t>0.915</a:t>
                      </a:r>
                      <a:endParaRPr lang="en-US" sz="1600" b="0" i="0" u="none" strike="noStrike" dirty="0">
                        <a:effectLst/>
                        <a:latin typeface="Arial"/>
                      </a:endParaRPr>
                    </a:p>
                  </a:txBody>
                  <a:tcPr marL="8998" marR="8998" marT="8998" marB="0" anchor="b"/>
                </a:tc>
              </a:tr>
            </a:tbl>
          </a:graphicData>
        </a:graphic>
      </p:graphicFrame>
    </p:spTree>
    <p:extLst>
      <p:ext uri="{BB962C8B-B14F-4D97-AF65-F5344CB8AC3E}">
        <p14:creationId xmlns:p14="http://schemas.microsoft.com/office/powerpoint/2010/main" val="2901442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249362"/>
          </a:xfrm>
        </p:spPr>
        <p:txBody>
          <a:bodyPr>
            <a:normAutofit fontScale="90000"/>
          </a:bodyPr>
          <a:lstStyle/>
          <a:p>
            <a:r>
              <a:rPr lang="en-US" dirty="0" smtClean="0"/>
              <a:t>Gray scale means by propensity strata</a:t>
            </a:r>
            <a:br>
              <a:rPr lang="en-US" dirty="0" smtClean="0"/>
            </a:br>
            <a:r>
              <a:rPr lang="en-US" dirty="0" smtClean="0"/>
              <a:t>(quartiles)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0642411"/>
              </p:ext>
            </p:extLst>
          </p:nvPr>
        </p:nvGraphicFramePr>
        <p:xfrm>
          <a:off x="228600" y="1828800"/>
          <a:ext cx="8382002" cy="4191000"/>
        </p:xfrm>
        <a:graphic>
          <a:graphicData uri="http://schemas.openxmlformats.org/drawingml/2006/table">
            <a:tbl>
              <a:tblPr>
                <a:tableStyleId>{5C22544A-7EE6-4342-B048-85BDC9FD1C3A}</a:tableStyleId>
              </a:tblPr>
              <a:tblGrid>
                <a:gridCol w="1127094"/>
                <a:gridCol w="759129"/>
                <a:gridCol w="739130"/>
                <a:gridCol w="770328"/>
                <a:gridCol w="813523"/>
                <a:gridCol w="515197"/>
                <a:gridCol w="609600"/>
                <a:gridCol w="1177777"/>
                <a:gridCol w="1078299"/>
                <a:gridCol w="791925"/>
              </a:tblGrid>
              <a:tr h="279400">
                <a:tc>
                  <a:txBody>
                    <a:bodyPr/>
                    <a:lstStyle/>
                    <a:p>
                      <a:pPr marL="0" marR="0" algn="ctr">
                        <a:spcBef>
                          <a:spcPts val="0"/>
                        </a:spcBef>
                        <a:spcAft>
                          <a:spcPts val="0"/>
                        </a:spcAft>
                      </a:pPr>
                      <a:r>
                        <a:rPr lang="en-US" sz="1600" dirty="0">
                          <a:effectLst/>
                        </a:rPr>
                        <a:t> </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STD</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STD</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NEW</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NEW</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n</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mean</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p value</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200" dirty="0">
                          <a:effectLst/>
                        </a:rPr>
                        <a:t>score</a:t>
                      </a:r>
                      <a:endParaRPr lang="en-US" sz="1200" dirty="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stratum</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n</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mean</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n</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mean</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difference</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200">
                          <a:effectLst/>
                        </a:rPr>
                        <a:t> </a:t>
                      </a:r>
                      <a:endParaRPr lang="en-US" sz="120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1</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83</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21.3</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solidFill>
                            <a:srgbClr val="FF0000"/>
                          </a:solidFill>
                          <a:effectLst/>
                        </a:rPr>
                        <a:t>4</a:t>
                      </a:r>
                      <a:endParaRPr lang="en-US" sz="1200" dirty="0">
                        <a:solidFill>
                          <a:srgbClr val="FF0000"/>
                        </a:solidFill>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27.5</a:t>
                      </a:r>
                      <a:endParaRPr lang="en-US" sz="1200" dirty="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87</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6.2</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0.5304</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200">
                          <a:effectLst/>
                        </a:rPr>
                        <a:t>0-.2</a:t>
                      </a:r>
                      <a:endParaRPr lang="en-US" sz="120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2</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49</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43.9</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39</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36.9</a:t>
                      </a:r>
                      <a:endParaRPr lang="en-US" sz="1200" dirty="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dirty="0">
                          <a:effectLst/>
                        </a:rPr>
                        <a:t> </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88</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-7.0</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0.0915</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200">
                          <a:effectLst/>
                        </a:rPr>
                        <a:t>0.2-0.4</a:t>
                      </a:r>
                      <a:endParaRPr lang="en-US" sz="120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3</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38</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53.9</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50</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40.6</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88</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-13.3</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0.0014</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200">
                          <a:effectLst/>
                        </a:rPr>
                        <a:t>0.4-0.6</a:t>
                      </a:r>
                      <a:endParaRPr lang="en-US" sz="120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4</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38</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58.9</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49</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50.2</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87</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-8.7</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0.0358</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200" dirty="0" smtClean="0">
                          <a:effectLst/>
                        </a:rPr>
                        <a:t>0.6+</a:t>
                      </a:r>
                      <a:endParaRPr lang="en-US" sz="1200" dirty="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total n</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208</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142</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350</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 </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r>
              <a:tr h="279400">
                <a:tc gridSpan="2">
                  <a:txBody>
                    <a:bodyPr/>
                    <a:lstStyle/>
                    <a:p>
                      <a:pPr marL="0" marR="0" algn="ctr">
                        <a:spcBef>
                          <a:spcPts val="0"/>
                        </a:spcBef>
                        <a:spcAft>
                          <a:spcPts val="0"/>
                        </a:spcAft>
                      </a:pPr>
                      <a:r>
                        <a:rPr lang="en-US" sz="1600">
                          <a:effectLst/>
                        </a:rPr>
                        <a:t>adjusted mean</a:t>
                      </a:r>
                      <a:endParaRPr lang="en-US" sz="1200">
                        <a:effectLst/>
                        <a:latin typeface="Times New Roman"/>
                        <a:ea typeface="MS Mincho"/>
                      </a:endParaRPr>
                    </a:p>
                  </a:txBody>
                  <a:tcPr marL="68580" marR="68580" marT="0" marB="0" anchor="b"/>
                </a:tc>
                <a:tc hMerge="1">
                  <a:txBody>
                    <a:bodyPr/>
                    <a:lstStyle/>
                    <a:p>
                      <a:endParaRPr lang="en-US"/>
                    </a:p>
                  </a:txBody>
                  <a:tcPr/>
                </a:tc>
                <a:tc>
                  <a:txBody>
                    <a:bodyPr/>
                    <a:lstStyle/>
                    <a:p>
                      <a:pPr marL="0" marR="0" algn="ctr">
                        <a:spcBef>
                          <a:spcPts val="0"/>
                        </a:spcBef>
                        <a:spcAft>
                          <a:spcPts val="0"/>
                        </a:spcAft>
                      </a:pPr>
                      <a:r>
                        <a:rPr lang="en-US" sz="1600" dirty="0">
                          <a:effectLst/>
                        </a:rPr>
                        <a:t>44.5</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 </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38.8</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-5.7</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0.06</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r>
              <a:tr h="279400">
                <a:tc gridSpan="2">
                  <a:txBody>
                    <a:bodyPr/>
                    <a:lstStyle/>
                    <a:p>
                      <a:pPr marL="0" marR="0" algn="ctr">
                        <a:spcBef>
                          <a:spcPts val="0"/>
                        </a:spcBef>
                        <a:spcAft>
                          <a:spcPts val="0"/>
                        </a:spcAft>
                      </a:pPr>
                      <a:r>
                        <a:rPr lang="en-US" sz="1600" dirty="0" smtClean="0">
                          <a:effectLst/>
                        </a:rPr>
                        <a:t>unadjusted </a:t>
                      </a:r>
                      <a:r>
                        <a:rPr lang="en-US" sz="1600" dirty="0">
                          <a:effectLst/>
                        </a:rPr>
                        <a:t>mean</a:t>
                      </a:r>
                      <a:endParaRPr lang="en-US" sz="1200" dirty="0">
                        <a:effectLst/>
                        <a:latin typeface="Times New Roman"/>
                        <a:ea typeface="MS Mincho"/>
                      </a:endParaRPr>
                    </a:p>
                  </a:txBody>
                  <a:tcPr marL="68580" marR="68580" marT="0" marB="0" anchor="b"/>
                </a:tc>
                <a:tc hMerge="1">
                  <a:txBody>
                    <a:bodyPr/>
                    <a:lstStyle/>
                    <a:p>
                      <a:endParaRPr lang="en-US"/>
                    </a:p>
                  </a:txBody>
                  <a:tcPr/>
                </a:tc>
                <a:tc>
                  <a:txBody>
                    <a:bodyPr/>
                    <a:lstStyle/>
                    <a:p>
                      <a:pPr marL="0" marR="0" algn="ctr">
                        <a:spcBef>
                          <a:spcPts val="0"/>
                        </a:spcBef>
                        <a:spcAft>
                          <a:spcPts val="0"/>
                        </a:spcAft>
                      </a:pPr>
                      <a:r>
                        <a:rPr lang="en-US" sz="1600" dirty="0">
                          <a:effectLst/>
                        </a:rPr>
                        <a:t>39.4</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42.5</a:t>
                      </a:r>
                      <a:endParaRPr lang="en-US" sz="1200" dirty="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3.1</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0.21</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r>
              <a:tr h="279400">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r>
              <a:tr h="279400">
                <a:tc gridSpan="2">
                  <a:txBody>
                    <a:bodyPr/>
                    <a:lstStyle/>
                    <a:p>
                      <a:pPr marL="0" marR="0" algn="ctr">
                        <a:spcBef>
                          <a:spcPts val="0"/>
                        </a:spcBef>
                        <a:spcAft>
                          <a:spcPts val="0"/>
                        </a:spcAft>
                      </a:pPr>
                      <a:r>
                        <a:rPr lang="en-US" sz="1600">
                          <a:effectLst/>
                        </a:rPr>
                        <a:t>adj mean </a:t>
                      </a:r>
                      <a:endParaRPr lang="en-US" sz="1200">
                        <a:effectLst/>
                        <a:latin typeface="Times New Roman"/>
                        <a:ea typeface="MS Mincho"/>
                      </a:endParaRPr>
                    </a:p>
                  </a:txBody>
                  <a:tcPr marL="68580" marR="68580" marT="0" marB="0" anchor="b"/>
                </a:tc>
                <a:tc hMerge="1">
                  <a:txBody>
                    <a:bodyPr/>
                    <a:lstStyle/>
                    <a:p>
                      <a:endParaRPr lang="en-US"/>
                    </a:p>
                  </a:txBody>
                  <a:tcPr/>
                </a:tc>
                <a:tc>
                  <a:txBody>
                    <a:bodyPr/>
                    <a:lstStyle/>
                    <a:p>
                      <a:pPr marL="0" marR="0" algn="ctr">
                        <a:spcBef>
                          <a:spcPts val="0"/>
                        </a:spcBef>
                        <a:spcAft>
                          <a:spcPts val="0"/>
                        </a:spcAft>
                      </a:pPr>
                      <a:r>
                        <a:rPr lang="en-US" sz="1600" dirty="0">
                          <a:effectLst/>
                        </a:rPr>
                        <a:t>52.2</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42.5</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-9.7</a:t>
                      </a: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r>
              <a:tr h="279400">
                <a:tc gridSpan="2">
                  <a:txBody>
                    <a:bodyPr/>
                    <a:lstStyle/>
                    <a:p>
                      <a:pPr marL="0" marR="0" algn="ctr">
                        <a:spcBef>
                          <a:spcPts val="0"/>
                        </a:spcBef>
                        <a:spcAft>
                          <a:spcPts val="0"/>
                        </a:spcAft>
                      </a:pPr>
                      <a:r>
                        <a:rPr lang="en-US" sz="1600">
                          <a:effectLst/>
                        </a:rPr>
                        <a:t>stratum 2,3,4</a:t>
                      </a:r>
                      <a:endParaRPr lang="en-US" sz="1200">
                        <a:effectLst/>
                        <a:latin typeface="Times New Roman"/>
                        <a:ea typeface="MS Mincho"/>
                      </a:endParaRPr>
                    </a:p>
                  </a:txBody>
                  <a:tcPr marL="68580" marR="68580" marT="0" marB="0" anchor="b"/>
                </a:tc>
                <a:tc hMerge="1">
                  <a:txBody>
                    <a:bodyPr/>
                    <a:lstStyle/>
                    <a:p>
                      <a:endParaRPr lang="en-US"/>
                    </a:p>
                  </a:txBody>
                  <a:tcPr/>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l">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a:effectLst/>
                        </a:rPr>
                        <a:t> </a:t>
                      </a:r>
                      <a:endParaRPr lang="en-US" sz="12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1600" dirty="0">
                          <a:effectLst/>
                        </a:rPr>
                        <a:t> </a:t>
                      </a:r>
                      <a:endParaRPr lang="en-US" sz="1200" dirty="0">
                        <a:effectLst/>
                        <a:latin typeface="Times New Roman"/>
                        <a:ea typeface="MS Mincho"/>
                      </a:endParaRPr>
                    </a:p>
                  </a:txBody>
                  <a:tcPr marL="68580" marR="68580" marT="0" marB="0" anchor="b"/>
                </a:tc>
              </a:tr>
            </a:tbl>
          </a:graphicData>
        </a:graphic>
      </p:graphicFrame>
    </p:spTree>
    <p:extLst>
      <p:ext uri="{BB962C8B-B14F-4D97-AF65-F5344CB8AC3E}">
        <p14:creationId xmlns:p14="http://schemas.microsoft.com/office/powerpoint/2010/main" val="1735898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249362"/>
          </a:xfrm>
        </p:spPr>
        <p:txBody>
          <a:bodyPr>
            <a:normAutofit fontScale="90000"/>
          </a:bodyPr>
          <a:lstStyle/>
          <a:p>
            <a:r>
              <a:rPr lang="en-US" dirty="0" smtClean="0"/>
              <a:t>Propensity score as continuous covariate</a:t>
            </a:r>
            <a:br>
              <a:rPr lang="en-US" dirty="0" smtClean="0"/>
            </a:br>
            <a:r>
              <a:rPr lang="en-US" dirty="0" smtClean="0"/>
              <a:t>Regression on gray scale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40574"/>
              </p:ext>
            </p:extLst>
          </p:nvPr>
        </p:nvGraphicFramePr>
        <p:xfrm>
          <a:off x="533400" y="1981200"/>
          <a:ext cx="8229600" cy="2159000"/>
        </p:xfrm>
        <a:graphic>
          <a:graphicData uri="http://schemas.openxmlformats.org/drawingml/2006/table">
            <a:tbl>
              <a:tblPr firstRow="1" bandRow="1">
                <a:tableStyleId>{5C22544A-7EE6-4342-B048-85BDC9FD1C3A}</a:tableStyleId>
              </a:tblPr>
              <a:tblGrid>
                <a:gridCol w="2057400"/>
                <a:gridCol w="2590800"/>
                <a:gridCol w="1524000"/>
                <a:gridCol w="2057400"/>
              </a:tblGrid>
              <a:tr h="431800">
                <a:tc>
                  <a:txBody>
                    <a:bodyPr/>
                    <a:lstStyle/>
                    <a:p>
                      <a:pPr algn="ctr"/>
                      <a:r>
                        <a:rPr lang="en-US" dirty="0" smtClean="0"/>
                        <a:t>variable</a:t>
                      </a:r>
                      <a:endParaRPr lang="en-US" dirty="0"/>
                    </a:p>
                  </a:txBody>
                  <a:tcPr/>
                </a:tc>
                <a:tc>
                  <a:txBody>
                    <a:bodyPr/>
                    <a:lstStyle/>
                    <a:p>
                      <a:pPr algn="ctr"/>
                      <a:r>
                        <a:rPr lang="en-US" dirty="0" smtClean="0"/>
                        <a:t>Regression</a:t>
                      </a:r>
                      <a:r>
                        <a:rPr lang="en-US" baseline="0" dirty="0" smtClean="0"/>
                        <a:t> coefficient</a:t>
                      </a:r>
                      <a:endParaRPr lang="en-US" dirty="0"/>
                    </a:p>
                  </a:txBody>
                  <a:tcPr/>
                </a:tc>
                <a:tc>
                  <a:txBody>
                    <a:bodyPr/>
                    <a:lstStyle/>
                    <a:p>
                      <a:pPr algn="ctr"/>
                      <a:r>
                        <a:rPr lang="en-US" dirty="0" smtClean="0"/>
                        <a:t>SE</a:t>
                      </a:r>
                      <a:endParaRPr lang="en-US" dirty="0"/>
                    </a:p>
                  </a:txBody>
                  <a:tcPr/>
                </a:tc>
                <a:tc>
                  <a:txBody>
                    <a:bodyPr/>
                    <a:lstStyle/>
                    <a:p>
                      <a:pPr algn="ctr"/>
                      <a:r>
                        <a:rPr lang="en-US" dirty="0" smtClean="0"/>
                        <a:t>p value</a:t>
                      </a:r>
                      <a:endParaRPr lang="en-US" dirty="0"/>
                    </a:p>
                  </a:txBody>
                  <a:tcPr/>
                </a:tc>
              </a:tr>
              <a:tr h="431800">
                <a:tc>
                  <a:txBody>
                    <a:bodyPr/>
                    <a:lstStyle/>
                    <a:p>
                      <a:pPr algn="ctr"/>
                      <a:r>
                        <a:rPr lang="en-US" dirty="0" smtClean="0"/>
                        <a:t>Intercept</a:t>
                      </a:r>
                      <a:endParaRPr lang="en-US" dirty="0"/>
                    </a:p>
                  </a:txBody>
                  <a:tcPr/>
                </a:tc>
                <a:tc>
                  <a:txBody>
                    <a:bodyPr/>
                    <a:lstStyle/>
                    <a:p>
                      <a:pPr algn="ctr"/>
                      <a:r>
                        <a:rPr lang="en-US" dirty="0" smtClean="0"/>
                        <a:t>52.57</a:t>
                      </a:r>
                      <a:endParaRPr lang="en-US" dirty="0"/>
                    </a:p>
                  </a:txBody>
                  <a:tcPr/>
                </a:tc>
                <a:tc>
                  <a:txBody>
                    <a:bodyPr/>
                    <a:lstStyle/>
                    <a:p>
                      <a:pPr algn="ctr"/>
                      <a:r>
                        <a:rPr lang="en-US" dirty="0" smtClean="0"/>
                        <a:t>1.69</a:t>
                      </a:r>
                      <a:endParaRPr lang="en-US" dirty="0"/>
                    </a:p>
                  </a:txBody>
                  <a:tcPr/>
                </a:tc>
                <a:tc>
                  <a:txBody>
                    <a:bodyPr/>
                    <a:lstStyle/>
                    <a:p>
                      <a:pPr algn="ctr"/>
                      <a:r>
                        <a:rPr lang="en-US" dirty="0" smtClean="0"/>
                        <a:t>&lt; 0.0001</a:t>
                      </a:r>
                      <a:endParaRPr lang="en-US" dirty="0"/>
                    </a:p>
                  </a:txBody>
                  <a:tcPr/>
                </a:tc>
              </a:tr>
              <a:tr h="431800">
                <a:tc>
                  <a:txBody>
                    <a:bodyPr/>
                    <a:lstStyle/>
                    <a:p>
                      <a:pPr algn="ctr"/>
                      <a:r>
                        <a:rPr lang="en-US" dirty="0" smtClean="0"/>
                        <a:t>New</a:t>
                      </a:r>
                      <a:r>
                        <a:rPr lang="en-US" baseline="0" dirty="0" smtClean="0"/>
                        <a:t> </a:t>
                      </a:r>
                      <a:r>
                        <a:rPr lang="en-US" baseline="0" dirty="0" err="1" smtClean="0"/>
                        <a:t>tx</a:t>
                      </a:r>
                      <a:endParaRPr lang="en-US" dirty="0"/>
                    </a:p>
                  </a:txBody>
                  <a:tcPr/>
                </a:tc>
                <a:tc>
                  <a:txBody>
                    <a:bodyPr/>
                    <a:lstStyle/>
                    <a:p>
                      <a:pPr algn="ctr"/>
                      <a:r>
                        <a:rPr lang="en-US" dirty="0" smtClean="0"/>
                        <a:t>-9.77</a:t>
                      </a:r>
                      <a:endParaRPr lang="en-US" dirty="0"/>
                    </a:p>
                  </a:txBody>
                  <a:tcPr/>
                </a:tc>
                <a:tc>
                  <a:txBody>
                    <a:bodyPr/>
                    <a:lstStyle/>
                    <a:p>
                      <a:pPr algn="ctr"/>
                      <a:r>
                        <a:rPr lang="en-US" dirty="0" smtClean="0"/>
                        <a:t>2.31</a:t>
                      </a:r>
                      <a:endParaRPr lang="en-US" dirty="0"/>
                    </a:p>
                  </a:txBody>
                  <a:tcPr/>
                </a:tc>
                <a:tc>
                  <a:txBody>
                    <a:bodyPr/>
                    <a:lstStyle/>
                    <a:p>
                      <a:pPr algn="ctr"/>
                      <a:r>
                        <a:rPr lang="en-US" dirty="0" smtClean="0"/>
                        <a:t>&lt; 0.0001</a:t>
                      </a:r>
                      <a:endParaRPr lang="en-US" dirty="0"/>
                    </a:p>
                  </a:txBody>
                  <a:tcPr/>
                </a:tc>
              </a:tr>
              <a:tr h="431800">
                <a:tc>
                  <a:txBody>
                    <a:bodyPr/>
                    <a:lstStyle/>
                    <a:p>
                      <a:pPr algn="ctr"/>
                      <a:r>
                        <a:rPr lang="en-US" dirty="0" smtClean="0"/>
                        <a:t>Logit score</a:t>
                      </a:r>
                      <a:endParaRPr lang="en-US" dirty="0"/>
                    </a:p>
                  </a:txBody>
                  <a:tcPr/>
                </a:tc>
                <a:tc>
                  <a:txBody>
                    <a:bodyPr/>
                    <a:lstStyle/>
                    <a:p>
                      <a:pPr algn="ctr"/>
                      <a:r>
                        <a:rPr lang="en-US" dirty="0" smtClean="0"/>
                        <a:t>17.56</a:t>
                      </a:r>
                      <a:endParaRPr lang="en-US" dirty="0"/>
                    </a:p>
                  </a:txBody>
                  <a:tcPr/>
                </a:tc>
                <a:tc>
                  <a:txBody>
                    <a:bodyPr/>
                    <a:lstStyle/>
                    <a:p>
                      <a:pPr algn="ctr"/>
                      <a:r>
                        <a:rPr lang="en-US" dirty="0" smtClean="0"/>
                        <a:t>1.43</a:t>
                      </a:r>
                      <a:endParaRPr lang="en-US" dirty="0"/>
                    </a:p>
                  </a:txBody>
                  <a:tcPr/>
                </a:tc>
                <a:tc>
                  <a:txBody>
                    <a:bodyPr/>
                    <a:lstStyle/>
                    <a:p>
                      <a:pPr algn="ctr"/>
                      <a:r>
                        <a:rPr lang="en-US" dirty="0" smtClean="0"/>
                        <a:t>&lt; 0.0001</a:t>
                      </a:r>
                      <a:endParaRPr lang="en-US" dirty="0"/>
                    </a:p>
                  </a:txBody>
                  <a:tcPr/>
                </a:tc>
              </a:tr>
              <a:tr h="431800">
                <a:tc>
                  <a:txBody>
                    <a:bodyPr/>
                    <a:lstStyle/>
                    <a:p>
                      <a:pPr algn="ctr"/>
                      <a:r>
                        <a:rPr lang="en-US" dirty="0" smtClean="0"/>
                        <a:t>New </a:t>
                      </a:r>
                      <a:r>
                        <a:rPr lang="en-US" dirty="0" err="1" smtClean="0"/>
                        <a:t>tx</a:t>
                      </a:r>
                      <a:r>
                        <a:rPr lang="en-US" baseline="0" dirty="0" smtClean="0"/>
                        <a:t> * logit score</a:t>
                      </a:r>
                      <a:endParaRPr lang="en-US" dirty="0"/>
                    </a:p>
                  </a:txBody>
                  <a:tcPr/>
                </a:tc>
                <a:tc>
                  <a:txBody>
                    <a:bodyPr/>
                    <a:lstStyle/>
                    <a:p>
                      <a:pPr algn="ctr"/>
                      <a:r>
                        <a:rPr lang="en-US" dirty="0" smtClean="0"/>
                        <a:t>-7.94</a:t>
                      </a:r>
                      <a:endParaRPr lang="en-US" dirty="0"/>
                    </a:p>
                  </a:txBody>
                  <a:tcPr/>
                </a:tc>
                <a:tc>
                  <a:txBody>
                    <a:bodyPr/>
                    <a:lstStyle/>
                    <a:p>
                      <a:pPr algn="ctr"/>
                      <a:r>
                        <a:rPr lang="en-US" dirty="0" smtClean="0"/>
                        <a:t>2.76</a:t>
                      </a:r>
                      <a:endParaRPr lang="en-US" dirty="0"/>
                    </a:p>
                  </a:txBody>
                  <a:tcPr/>
                </a:tc>
                <a:tc>
                  <a:txBody>
                    <a:bodyPr/>
                    <a:lstStyle/>
                    <a:p>
                      <a:pPr algn="ctr"/>
                      <a:r>
                        <a:rPr lang="en-US" dirty="0" smtClean="0"/>
                        <a:t>0.0042</a:t>
                      </a:r>
                      <a:endParaRPr lang="en-US" dirty="0"/>
                    </a:p>
                  </a:txBody>
                  <a:tcPr/>
                </a:tc>
              </a:tr>
            </a:tbl>
          </a:graphicData>
        </a:graphic>
      </p:graphicFrame>
      <p:sp>
        <p:nvSpPr>
          <p:cNvPr id="5" name="TextBox 4"/>
          <p:cNvSpPr txBox="1"/>
          <p:nvPr/>
        </p:nvSpPr>
        <p:spPr>
          <a:xfrm>
            <a:off x="609600" y="4572000"/>
            <a:ext cx="7924800" cy="1569660"/>
          </a:xfrm>
          <a:prstGeom prst="rect">
            <a:avLst/>
          </a:prstGeom>
          <a:noFill/>
        </p:spPr>
        <p:txBody>
          <a:bodyPr wrap="square" rtlCol="0">
            <a:spAutoFit/>
          </a:bodyPr>
          <a:lstStyle/>
          <a:p>
            <a:pPr algn="ctr"/>
            <a:r>
              <a:rPr lang="en-US" sz="2400" dirty="0" smtClean="0"/>
              <a:t>R square = 0.328,  </a:t>
            </a:r>
            <a:r>
              <a:rPr lang="en-US" sz="2400" dirty="0" err="1" smtClean="0"/>
              <a:t>SD</a:t>
            </a:r>
            <a:r>
              <a:rPr lang="en-US" sz="2400" baseline="-25000" dirty="0" err="1" smtClean="0"/>
              <a:t>e</a:t>
            </a:r>
            <a:r>
              <a:rPr lang="en-US" sz="2400" dirty="0" smtClean="0"/>
              <a:t> = 18.8 </a:t>
            </a:r>
          </a:p>
          <a:p>
            <a:r>
              <a:rPr lang="en-US" sz="2400" dirty="0" smtClean="0"/>
              <a:t>Q- </a:t>
            </a:r>
            <a:r>
              <a:rPr lang="en-US" sz="2400" dirty="0"/>
              <a:t>If the propensity score is a good proxy for </a:t>
            </a:r>
            <a:r>
              <a:rPr lang="en-US" sz="2400" dirty="0" smtClean="0"/>
              <a:t>the 8 </a:t>
            </a:r>
            <a:r>
              <a:rPr lang="en-US" sz="2400" dirty="0"/>
              <a:t>covariates, what should happen if any or all of the 8 covariates are added to the above model? </a:t>
            </a:r>
            <a:r>
              <a:rPr lang="en-US" sz="2400" dirty="0" smtClean="0"/>
              <a:t> </a:t>
            </a:r>
            <a:endParaRPr lang="en-US" sz="2400" dirty="0"/>
          </a:p>
        </p:txBody>
      </p:sp>
    </p:spTree>
    <p:extLst>
      <p:ext uri="{BB962C8B-B14F-4D97-AF65-F5344CB8AC3E}">
        <p14:creationId xmlns:p14="http://schemas.microsoft.com/office/powerpoint/2010/main" val="3011016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85800"/>
          </a:xfrm>
        </p:spPr>
        <p:txBody>
          <a:bodyPr>
            <a:normAutofit fontScale="90000"/>
          </a:bodyPr>
          <a:lstStyle/>
          <a:p>
            <a:r>
              <a:rPr lang="en-US" dirty="0" smtClean="0"/>
              <a:t>Propensity score as continuous covariate</a:t>
            </a:r>
            <a:endParaRPr lang="en-US" dirty="0"/>
          </a:p>
        </p:txBody>
      </p:sp>
      <p:sp>
        <p:nvSpPr>
          <p:cNvPr id="3" name="Content Placeholder 2"/>
          <p:cNvSpPr>
            <a:spLocks noGrp="1"/>
          </p:cNvSpPr>
          <p:nvPr>
            <p:ph idx="1"/>
          </p:nvPr>
        </p:nvSpPr>
        <p:spPr>
          <a:xfrm>
            <a:off x="304800" y="5410200"/>
            <a:ext cx="8001000" cy="1020763"/>
          </a:xfrm>
        </p:spPr>
        <p:txBody>
          <a:bodyPr>
            <a:normAutofit fontScale="77500" lnSpcReduction="20000"/>
          </a:bodyPr>
          <a:lstStyle/>
          <a:p>
            <a:pPr marL="0" indent="0">
              <a:buNone/>
            </a:pPr>
            <a:r>
              <a:rPr lang="en-US" dirty="0" smtClean="0"/>
              <a:t>As the </a:t>
            </a:r>
            <a:r>
              <a:rPr lang="en-US" dirty="0"/>
              <a:t>propensity to choose the NEW treatment increases, the mean difference between the two treatments increases. </a:t>
            </a:r>
            <a:r>
              <a:rPr lang="en-US" dirty="0" smtClean="0"/>
              <a:t>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914400"/>
            <a:ext cx="6934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47161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u="sng" dirty="0" smtClean="0"/>
              <a:t>Matching</a:t>
            </a:r>
            <a:endParaRPr lang="en-US" u="sng" dirty="0"/>
          </a:p>
        </p:txBody>
      </p:sp>
      <p:sp>
        <p:nvSpPr>
          <p:cNvPr id="3" name="Content Placeholder 2"/>
          <p:cNvSpPr>
            <a:spLocks noGrp="1"/>
          </p:cNvSpPr>
          <p:nvPr>
            <p:ph idx="1"/>
          </p:nvPr>
        </p:nvSpPr>
        <p:spPr>
          <a:xfrm>
            <a:off x="457200" y="1219200"/>
            <a:ext cx="8229600" cy="4525963"/>
          </a:xfrm>
        </p:spPr>
        <p:txBody>
          <a:bodyPr/>
          <a:lstStyle/>
          <a:p>
            <a:pPr marL="0" indent="0">
              <a:buNone/>
            </a:pPr>
            <a:r>
              <a:rPr lang="en-US" dirty="0" smtClean="0"/>
              <a:t>Can use the propensity score to MATCH.</a:t>
            </a:r>
          </a:p>
          <a:p>
            <a:pPr marL="0" indent="0">
              <a:buNone/>
            </a:pPr>
            <a:r>
              <a:rPr lang="en-US" dirty="0" smtClean="0"/>
              <a:t>Those treated and comparison with the same P(x) propensity score will </a:t>
            </a:r>
            <a:r>
              <a:rPr lang="en-US" dirty="0" smtClean="0"/>
              <a:t>have (about) </a:t>
            </a:r>
            <a:r>
              <a:rPr lang="en-US" dirty="0" smtClean="0"/>
              <a:t>the same values of their covariates (x).  </a:t>
            </a:r>
          </a:p>
          <a:p>
            <a:pPr marL="0" indent="0">
              <a:buNone/>
            </a:pPr>
            <a:r>
              <a:rPr lang="en-US" dirty="0" smtClean="0"/>
              <a:t>Can compute difference in scores between treated </a:t>
            </a:r>
            <a:r>
              <a:rPr lang="en-US" dirty="0" smtClean="0"/>
              <a:t>and non treated </a:t>
            </a:r>
            <a:r>
              <a:rPr lang="en-US" dirty="0" smtClean="0"/>
              <a:t>comparison. Match on pair with the smallest score difference. </a:t>
            </a:r>
            <a:endParaRPr lang="en-US" dirty="0"/>
          </a:p>
        </p:txBody>
      </p:sp>
    </p:spTree>
    <p:extLst>
      <p:ext uri="{BB962C8B-B14F-4D97-AF65-F5344CB8AC3E}">
        <p14:creationId xmlns:p14="http://schemas.microsoft.com/office/powerpoint/2010/main" val="1613942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277" y="255519"/>
            <a:ext cx="8229600" cy="884238"/>
          </a:xfrm>
        </p:spPr>
        <p:txBody>
          <a:bodyPr/>
          <a:lstStyle/>
          <a:p>
            <a:r>
              <a:rPr lang="en-US" u="sng" dirty="0" smtClean="0"/>
              <a:t>Propensity weights</a:t>
            </a:r>
            <a:endParaRPr lang="en-US" u="sng" dirty="0"/>
          </a:p>
        </p:txBody>
      </p:sp>
      <p:sp>
        <p:nvSpPr>
          <p:cNvPr id="3" name="Content Placeholder 2"/>
          <p:cNvSpPr>
            <a:spLocks noGrp="1"/>
          </p:cNvSpPr>
          <p:nvPr>
            <p:ph idx="1"/>
          </p:nvPr>
        </p:nvSpPr>
        <p:spPr>
          <a:xfrm>
            <a:off x="457200" y="1143000"/>
            <a:ext cx="8229600" cy="4876800"/>
          </a:xfrm>
        </p:spPr>
        <p:txBody>
          <a:bodyPr>
            <a:normAutofit fontScale="92500"/>
          </a:bodyPr>
          <a:lstStyle/>
          <a:p>
            <a:pPr marL="0" indent="0">
              <a:buNone/>
            </a:pPr>
            <a:r>
              <a:rPr lang="en-US" dirty="0" smtClean="0"/>
              <a:t> logistic regression on the treatment </a:t>
            </a:r>
          </a:p>
          <a:p>
            <a:pPr marL="0" indent="0">
              <a:buNone/>
            </a:pPr>
            <a:r>
              <a:rPr lang="en-US" dirty="0"/>
              <a:t> </a:t>
            </a:r>
            <a:r>
              <a:rPr lang="en-US" dirty="0" smtClean="0"/>
              <a:t>   logit score -&gt; odds -&gt; P(x) =propensity score </a:t>
            </a:r>
            <a:endParaRPr lang="en-US" dirty="0" smtClean="0"/>
          </a:p>
          <a:p>
            <a:pPr marL="0" indent="0">
              <a:buNone/>
            </a:pPr>
            <a:endParaRPr lang="en-US" dirty="0" smtClean="0"/>
          </a:p>
          <a:p>
            <a:pPr marL="0" indent="0">
              <a:buNone/>
            </a:pPr>
            <a:r>
              <a:rPr lang="en-US" dirty="0" smtClean="0"/>
              <a:t>As </a:t>
            </a:r>
            <a:r>
              <a:rPr lang="en-US" dirty="0" smtClean="0"/>
              <a:t>an </a:t>
            </a:r>
            <a:r>
              <a:rPr lang="en-US" dirty="0" smtClean="0"/>
              <a:t>alternative to matching, </a:t>
            </a:r>
            <a:r>
              <a:rPr lang="en-US" dirty="0" smtClean="0"/>
              <a:t>can </a:t>
            </a:r>
            <a:r>
              <a:rPr lang="en-US" b="1" u="sng" dirty="0" smtClean="0"/>
              <a:t>weigh </a:t>
            </a:r>
            <a:r>
              <a:rPr lang="en-US" dirty="0" smtClean="0"/>
              <a:t>observations by propensity weights.</a:t>
            </a:r>
          </a:p>
          <a:p>
            <a:pPr marL="0" indent="0">
              <a:buNone/>
            </a:pPr>
            <a:r>
              <a:rPr lang="en-US" dirty="0"/>
              <a:t> </a:t>
            </a:r>
            <a:r>
              <a:rPr lang="en-US" dirty="0" smtClean="0"/>
              <a:t> If treatment group A:   </a:t>
            </a:r>
            <a:r>
              <a:rPr lang="en-US" dirty="0" err="1" smtClean="0"/>
              <a:t>wt</a:t>
            </a:r>
            <a:r>
              <a:rPr lang="en-US" dirty="0" smtClean="0"/>
              <a:t> = 1/P(x)</a:t>
            </a:r>
          </a:p>
          <a:p>
            <a:pPr marL="0" indent="0">
              <a:buNone/>
            </a:pPr>
            <a:r>
              <a:rPr lang="en-US" dirty="0"/>
              <a:t> </a:t>
            </a:r>
            <a:r>
              <a:rPr lang="en-US" dirty="0" smtClean="0"/>
              <a:t> if comparison group B:  </a:t>
            </a:r>
            <a:r>
              <a:rPr lang="en-US" dirty="0" err="1" smtClean="0"/>
              <a:t>wt</a:t>
            </a:r>
            <a:r>
              <a:rPr lang="en-US" dirty="0"/>
              <a:t> </a:t>
            </a:r>
            <a:r>
              <a:rPr lang="en-US" dirty="0" smtClean="0"/>
              <a:t>= 1/[1- P(x) ]</a:t>
            </a:r>
          </a:p>
          <a:p>
            <a:pPr marL="0" indent="0">
              <a:buNone/>
            </a:pPr>
            <a:r>
              <a:rPr lang="en-US" dirty="0" smtClean="0"/>
              <a:t>The weighted distribution of the covariates will be the same in the treated and non treated groups.  </a:t>
            </a:r>
          </a:p>
        </p:txBody>
      </p:sp>
    </p:spTree>
    <p:extLst>
      <p:ext uri="{BB962C8B-B14F-4D97-AF65-F5344CB8AC3E}">
        <p14:creationId xmlns:p14="http://schemas.microsoft.com/office/powerpoint/2010/main" val="1528031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15962"/>
          </a:xfrm>
        </p:spPr>
        <p:txBody>
          <a:bodyPr>
            <a:normAutofit fontScale="90000"/>
          </a:bodyPr>
          <a:lstStyle/>
          <a:p>
            <a:r>
              <a:rPr lang="en-US" b="1" dirty="0" smtClean="0"/>
              <a:t>Advantages of propensity score</a:t>
            </a:r>
            <a:endParaRPr lang="en-US" b="1" dirty="0"/>
          </a:p>
        </p:txBody>
      </p:sp>
      <p:sp>
        <p:nvSpPr>
          <p:cNvPr id="3" name="Content Placeholder 2"/>
          <p:cNvSpPr>
            <a:spLocks noGrp="1"/>
          </p:cNvSpPr>
          <p:nvPr>
            <p:ph idx="1"/>
          </p:nvPr>
        </p:nvSpPr>
        <p:spPr>
          <a:xfrm>
            <a:off x="76200" y="762000"/>
            <a:ext cx="8915400" cy="4191000"/>
          </a:xfrm>
        </p:spPr>
        <p:txBody>
          <a:bodyPr>
            <a:normAutofit fontScale="92500" lnSpcReduction="20000"/>
          </a:bodyPr>
          <a:lstStyle/>
          <a:p>
            <a:pPr marL="0" indent="0">
              <a:buNone/>
            </a:pPr>
            <a:r>
              <a:rPr lang="en-US" dirty="0" smtClean="0"/>
              <a:t>1</a:t>
            </a:r>
            <a:r>
              <a:rPr lang="en-US" dirty="0"/>
              <a:t>.  Reduces all the covariates to one </a:t>
            </a:r>
            <a:r>
              <a:rPr lang="en-US" dirty="0" smtClean="0"/>
              <a:t>dimension</a:t>
            </a:r>
            <a:endParaRPr lang="en-US" dirty="0"/>
          </a:p>
          <a:p>
            <a:pPr marL="0" indent="0">
              <a:buNone/>
            </a:pPr>
            <a:r>
              <a:rPr lang="en-US" dirty="0"/>
              <a:t>2. Easy to check if the two groups being compared overlap on the score (</a:t>
            </a:r>
            <a:r>
              <a:rPr lang="en-US" dirty="0" err="1"/>
              <a:t>ie</a:t>
            </a:r>
            <a:r>
              <a:rPr lang="en-US" dirty="0"/>
              <a:t> on the covariates</a:t>
            </a:r>
            <a:r>
              <a:rPr lang="en-US" dirty="0" smtClean="0"/>
              <a:t>)</a:t>
            </a:r>
            <a:r>
              <a:rPr lang="en-US" dirty="0"/>
              <a:t> </a:t>
            </a:r>
          </a:p>
          <a:p>
            <a:pPr marL="0" indent="0">
              <a:buNone/>
            </a:pPr>
            <a:r>
              <a:rPr lang="en-US" dirty="0" smtClean="0"/>
              <a:t>3</a:t>
            </a:r>
            <a:r>
              <a:rPr lang="en-US" dirty="0"/>
              <a:t>. Does not extrapolate beyond the range of the data (unlike linear regression</a:t>
            </a:r>
            <a:r>
              <a:rPr lang="en-US" dirty="0" smtClean="0"/>
              <a:t>)</a:t>
            </a:r>
            <a:r>
              <a:rPr lang="en-US" dirty="0"/>
              <a:t> </a:t>
            </a:r>
          </a:p>
          <a:p>
            <a:pPr marL="0" indent="0">
              <a:buNone/>
            </a:pPr>
            <a:r>
              <a:rPr lang="en-US" dirty="0"/>
              <a:t>4. Robust – Does not matter if model for propensity score is </a:t>
            </a:r>
            <a:r>
              <a:rPr lang="en-US" dirty="0" smtClean="0"/>
              <a:t>incorrectly </a:t>
            </a:r>
            <a:r>
              <a:rPr lang="en-US" dirty="0"/>
              <a:t>specified as long as covariates are the same in the </a:t>
            </a:r>
            <a:r>
              <a:rPr lang="en-US" dirty="0" smtClean="0"/>
              <a:t>strata or matches </a:t>
            </a:r>
            <a:r>
              <a:rPr lang="en-US" dirty="0"/>
              <a:t>made by the </a:t>
            </a:r>
            <a:r>
              <a:rPr lang="en-US" dirty="0" smtClean="0"/>
              <a:t>score.</a:t>
            </a:r>
          </a:p>
          <a:p>
            <a:pPr marL="0" indent="0">
              <a:buNone/>
            </a:pPr>
            <a:r>
              <a:rPr lang="en-US" dirty="0" smtClean="0"/>
              <a:t>Does not requite linearity or additivity (no interactions) to be true. </a:t>
            </a:r>
            <a:endParaRPr lang="en-US" dirty="0"/>
          </a:p>
        </p:txBody>
      </p:sp>
      <p:sp>
        <p:nvSpPr>
          <p:cNvPr id="4" name="TextBox 3"/>
          <p:cNvSpPr txBox="1"/>
          <p:nvPr/>
        </p:nvSpPr>
        <p:spPr>
          <a:xfrm>
            <a:off x="533400" y="4953000"/>
            <a:ext cx="8077200" cy="1446550"/>
          </a:xfrm>
          <a:prstGeom prst="rect">
            <a:avLst/>
          </a:prstGeom>
          <a:noFill/>
        </p:spPr>
        <p:txBody>
          <a:bodyPr wrap="square" rtlCol="0">
            <a:spAutoFit/>
          </a:bodyPr>
          <a:lstStyle/>
          <a:p>
            <a:r>
              <a:rPr lang="en-US" sz="3200" b="1" dirty="0" smtClean="0"/>
              <a:t>                    </a:t>
            </a:r>
            <a:r>
              <a:rPr lang="en-US" sz="3200" b="1" u="sng" dirty="0" smtClean="0"/>
              <a:t>Disadvantages</a:t>
            </a:r>
          </a:p>
          <a:p>
            <a:r>
              <a:rPr lang="en-US" sz="2800" dirty="0" smtClean="0"/>
              <a:t>Can only have two groups (can be modified)</a:t>
            </a:r>
          </a:p>
          <a:p>
            <a:r>
              <a:rPr lang="en-US" sz="2800" dirty="0" smtClean="0"/>
              <a:t>Don’t directly assess effects of covariates on outcome</a:t>
            </a:r>
            <a:endParaRPr lang="en-US" sz="2800" dirty="0"/>
          </a:p>
        </p:txBody>
      </p:sp>
    </p:spTree>
    <p:extLst>
      <p:ext uri="{BB962C8B-B14F-4D97-AF65-F5344CB8AC3E}">
        <p14:creationId xmlns:p14="http://schemas.microsoft.com/office/powerpoint/2010/main" val="22175222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rmAutofit fontScale="90000"/>
          </a:bodyPr>
          <a:lstStyle/>
          <a:p>
            <a:r>
              <a:rPr lang="en-US" dirty="0" smtClean="0"/>
              <a:t>Can check propensity score overlap</a:t>
            </a:r>
            <a:br>
              <a:rPr lang="en-US" dirty="0" smtClean="0"/>
            </a:br>
            <a:r>
              <a:rPr lang="en-US" dirty="0" smtClean="0"/>
              <a:t>between the two groups</a:t>
            </a:r>
            <a:endParaRPr lang="en-US" dirty="0"/>
          </a:p>
        </p:txBody>
      </p:sp>
      <p:pic>
        <p:nvPicPr>
          <p:cNvPr id="10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24000"/>
            <a:ext cx="5600700" cy="418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953655" y="5638800"/>
            <a:ext cx="7543800" cy="646331"/>
          </a:xfrm>
          <a:prstGeom prst="rect">
            <a:avLst/>
          </a:prstGeom>
          <a:noFill/>
        </p:spPr>
        <p:txBody>
          <a:bodyPr wrap="square" rtlCol="0">
            <a:spAutoFit/>
          </a:bodyPr>
          <a:lstStyle/>
          <a:p>
            <a:r>
              <a:rPr lang="en-US" dirty="0" smtClean="0"/>
              <a:t>Lack of overlap indicates that some subjects have covariate values on one group that are completely absent in the other group.</a:t>
            </a:r>
            <a:endParaRPr lang="en-US" dirty="0"/>
          </a:p>
        </p:txBody>
      </p:sp>
    </p:spTree>
    <p:extLst>
      <p:ext uri="{BB962C8B-B14F-4D97-AF65-F5344CB8AC3E}">
        <p14:creationId xmlns:p14="http://schemas.microsoft.com/office/powerpoint/2010/main" val="1373843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u="sng" dirty="0" smtClean="0"/>
              <a:t>propensity</a:t>
            </a:r>
            <a:endParaRPr lang="en-US" u="sng" dirty="0"/>
          </a:p>
        </p:txBody>
      </p:sp>
      <p:sp>
        <p:nvSpPr>
          <p:cNvPr id="3" name="Content Placeholder 2"/>
          <p:cNvSpPr>
            <a:spLocks noGrp="1"/>
          </p:cNvSpPr>
          <p:nvPr>
            <p:ph idx="1"/>
          </p:nvPr>
        </p:nvSpPr>
        <p:spPr>
          <a:xfrm>
            <a:off x="304800" y="1066800"/>
            <a:ext cx="8229600" cy="4525963"/>
          </a:xfrm>
        </p:spPr>
        <p:txBody>
          <a:bodyPr/>
          <a:lstStyle/>
          <a:p>
            <a:pPr marL="0" indent="0">
              <a:buNone/>
            </a:pPr>
            <a:r>
              <a:rPr lang="en-US" dirty="0" smtClean="0"/>
              <a:t>In a randomized trial, we know the probability (“propensity”) that a person with a certain set of covariates/ risk factors (age, gender …) will be in group A or B.  In a randomized trial with 50:50 allocation, the probability is 50% for being in A or B for </a:t>
            </a:r>
            <a:r>
              <a:rPr lang="en-US" u="sng" dirty="0" smtClean="0"/>
              <a:t>all variables</a:t>
            </a:r>
            <a:r>
              <a:rPr lang="en-US" dirty="0" smtClean="0"/>
              <a:t>. Everyone has the SAME propensity and, on average, the covariates are the same in A and B.  These are linked. </a:t>
            </a:r>
            <a:endParaRPr lang="en-US" dirty="0"/>
          </a:p>
        </p:txBody>
      </p:sp>
    </p:spTree>
    <p:extLst>
      <p:ext uri="{BB962C8B-B14F-4D97-AF65-F5344CB8AC3E}">
        <p14:creationId xmlns:p14="http://schemas.microsoft.com/office/powerpoint/2010/main" val="560660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dirty="0" smtClean="0"/>
              <a:t>Regression adjustment- not propensity</a:t>
            </a:r>
            <a:br>
              <a:rPr lang="en-US" dirty="0" smtClean="0"/>
            </a:br>
            <a:r>
              <a:rPr lang="en-US" u="sng" dirty="0" smtClean="0"/>
              <a:t>Y= gray scale</a:t>
            </a:r>
            <a:endParaRPr lang="en-US" u="sng" dirty="0"/>
          </a:p>
        </p:txBody>
      </p:sp>
      <p:graphicFrame>
        <p:nvGraphicFramePr>
          <p:cNvPr id="6" name="Table 5"/>
          <p:cNvGraphicFramePr>
            <a:graphicFrameLocks noGrp="1"/>
          </p:cNvGraphicFramePr>
          <p:nvPr>
            <p:extLst>
              <p:ext uri="{D42A27DB-BD31-4B8C-83A1-F6EECF244321}">
                <p14:modId xmlns:p14="http://schemas.microsoft.com/office/powerpoint/2010/main" val="1098543872"/>
              </p:ext>
            </p:extLst>
          </p:nvPr>
        </p:nvGraphicFramePr>
        <p:xfrm>
          <a:off x="1371600" y="1752600"/>
          <a:ext cx="6172200" cy="4571996"/>
        </p:xfrm>
        <a:graphic>
          <a:graphicData uri="http://schemas.openxmlformats.org/drawingml/2006/table">
            <a:tbl>
              <a:tblPr>
                <a:tableStyleId>{5C22544A-7EE6-4342-B048-85BDC9FD1C3A}</a:tableStyleId>
              </a:tblPr>
              <a:tblGrid>
                <a:gridCol w="1543050"/>
                <a:gridCol w="1543050"/>
                <a:gridCol w="1543050"/>
                <a:gridCol w="1543050"/>
              </a:tblGrid>
              <a:tr h="415636">
                <a:tc>
                  <a:txBody>
                    <a:bodyPr/>
                    <a:lstStyle/>
                    <a:p>
                      <a:pPr algn="ctr" fontAlgn="b"/>
                      <a:r>
                        <a:rPr lang="en-US" sz="2000" u="none" strike="noStrike" dirty="0">
                          <a:effectLst/>
                        </a:rPr>
                        <a:t>Term</a:t>
                      </a:r>
                      <a:endParaRPr lang="en-US" sz="2000" b="1"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a:effectLst/>
                        </a:rPr>
                        <a:t>Estimate</a:t>
                      </a:r>
                      <a:endParaRPr lang="en-US" sz="2000" b="1"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Std Error</a:t>
                      </a:r>
                      <a:endParaRPr lang="en-US" sz="2000" b="1"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p value</a:t>
                      </a:r>
                      <a:endParaRPr lang="en-US" sz="2000" b="1" i="0" u="none" strike="noStrike">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Intercept</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-35.88</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a:effectLst/>
                        </a:rPr>
                        <a:t>1.20</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0.0000</a:t>
                      </a:r>
                      <a:endParaRPr lang="en-US" sz="2000" b="0" i="0" u="none" strike="noStrike">
                        <a:solidFill>
                          <a:srgbClr val="000000"/>
                        </a:solidFill>
                        <a:effectLst/>
                        <a:latin typeface="Calibri"/>
                      </a:endParaRPr>
                    </a:p>
                  </a:txBody>
                  <a:tcPr marL="9525" marR="9525" marT="9525" marB="0" anchor="b"/>
                </a:tc>
              </a:tr>
              <a:tr h="415636">
                <a:tc>
                  <a:txBody>
                    <a:bodyPr/>
                    <a:lstStyle/>
                    <a:p>
                      <a:pPr algn="ctr" fontAlgn="b"/>
                      <a:r>
                        <a:rPr lang="en-US" sz="2000" b="1" u="none" strike="noStrike" dirty="0" err="1" smtClean="0">
                          <a:effectLst/>
                        </a:rPr>
                        <a:t>Tx</a:t>
                      </a:r>
                      <a:r>
                        <a:rPr lang="en-US" sz="2000" b="1" u="none" strike="noStrike" dirty="0" smtClean="0">
                          <a:effectLst/>
                        </a:rPr>
                        <a:t> A</a:t>
                      </a:r>
                      <a:endParaRPr lang="en-US" sz="2000" b="1" i="0" u="none" strike="noStrike" dirty="0">
                        <a:solidFill>
                          <a:srgbClr val="000000"/>
                        </a:solidFill>
                        <a:effectLst/>
                        <a:latin typeface="Calibri"/>
                      </a:endParaRPr>
                    </a:p>
                  </a:txBody>
                  <a:tcPr marL="9525" marR="9525" marT="9525" marB="0" anchor="b"/>
                </a:tc>
                <a:tc>
                  <a:txBody>
                    <a:bodyPr/>
                    <a:lstStyle/>
                    <a:p>
                      <a:pPr algn="ctr" fontAlgn="b"/>
                      <a:r>
                        <a:rPr lang="en-US" sz="2000" b="1" u="none" strike="noStrike" dirty="0">
                          <a:effectLst/>
                        </a:rPr>
                        <a:t>-7.71</a:t>
                      </a:r>
                      <a:endParaRPr lang="en-US" sz="2000" b="1" i="0" u="none" strike="noStrike" dirty="0">
                        <a:solidFill>
                          <a:srgbClr val="000000"/>
                        </a:solidFill>
                        <a:effectLst/>
                        <a:latin typeface="Calibri"/>
                      </a:endParaRPr>
                    </a:p>
                  </a:txBody>
                  <a:tcPr marL="9525" marR="9525" marT="9525" marB="0" anchor="b"/>
                </a:tc>
                <a:tc>
                  <a:txBody>
                    <a:bodyPr/>
                    <a:lstStyle/>
                    <a:p>
                      <a:pPr algn="ctr" fontAlgn="b"/>
                      <a:r>
                        <a:rPr lang="en-US" sz="2000" b="1" u="none" strike="noStrike" dirty="0">
                          <a:effectLst/>
                        </a:rPr>
                        <a:t>0.60</a:t>
                      </a:r>
                      <a:endParaRPr lang="en-US" sz="2000" b="1" i="0" u="none" strike="noStrike" dirty="0">
                        <a:solidFill>
                          <a:srgbClr val="000000"/>
                        </a:solidFill>
                        <a:effectLst/>
                        <a:latin typeface="Calibri"/>
                      </a:endParaRPr>
                    </a:p>
                  </a:txBody>
                  <a:tcPr marL="9525" marR="9525" marT="9525" marB="0" anchor="b"/>
                </a:tc>
                <a:tc>
                  <a:txBody>
                    <a:bodyPr/>
                    <a:lstStyle/>
                    <a:p>
                      <a:pPr algn="ctr" fontAlgn="b"/>
                      <a:r>
                        <a:rPr lang="en-US" sz="2000" b="1" u="none" strike="noStrike" dirty="0">
                          <a:effectLst/>
                        </a:rPr>
                        <a:t>0.0000</a:t>
                      </a:r>
                      <a:endParaRPr lang="en-US" sz="2000" b="1" i="0" u="none" strike="noStrike" dirty="0">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age</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2.98</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0.04</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a:effectLst/>
                        </a:rPr>
                        <a:t>0.0000</a:t>
                      </a:r>
                      <a:endParaRPr lang="en-US" sz="2000" b="0" i="0" u="none" strike="noStrike">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male</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4.84</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0.62</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a:effectLst/>
                        </a:rPr>
                        <a:t>0.0000</a:t>
                      </a:r>
                      <a:endParaRPr lang="en-US" sz="2000" b="0" i="0" u="none" strike="noStrike">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floss</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-4.78</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0.60</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a:effectLst/>
                        </a:rPr>
                        <a:t>0.0000</a:t>
                      </a:r>
                      <a:endParaRPr lang="en-US" sz="2000" b="0" i="0" u="none" strike="noStrike">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clean</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-9.71</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0.59</a:t>
                      </a:r>
                      <a:endParaRPr lang="en-US" sz="2000" b="0" i="0" u="none" strike="noStrike" dirty="0">
                        <a:solidFill>
                          <a:srgbClr val="000000"/>
                        </a:solidFill>
                        <a:effectLst/>
                        <a:latin typeface="Calibri"/>
                      </a:endParaRPr>
                    </a:p>
                  </a:txBody>
                  <a:tcPr marL="9525" marR="9525" marT="9525" marB="0" anchor="b"/>
                </a:tc>
                <a:tc>
                  <a:txBody>
                    <a:bodyPr/>
                    <a:lstStyle/>
                    <a:p>
                      <a:pPr algn="ctr" fontAlgn="b"/>
                      <a:r>
                        <a:rPr lang="en-US" sz="2000" u="none" strike="noStrike" dirty="0">
                          <a:effectLst/>
                        </a:rPr>
                        <a:t>0.0000</a:t>
                      </a:r>
                      <a:endParaRPr lang="en-US" sz="2000" b="0" i="0" u="none" strike="noStrike" dirty="0">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sugar</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1.16</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0.09</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0.0000</a:t>
                      </a:r>
                      <a:endParaRPr lang="en-US" sz="2000" b="0" i="0" u="none" strike="noStrike" dirty="0">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coffee</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7.73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0.66</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0.0000</a:t>
                      </a:r>
                      <a:endParaRPr lang="en-US" sz="2000" b="0" i="0" u="none" strike="noStrike" dirty="0">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tea</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6.49</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0.63</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0.0000</a:t>
                      </a:r>
                      <a:endParaRPr lang="en-US" sz="2000" b="0" i="0" u="none" strike="noStrike" dirty="0">
                        <a:solidFill>
                          <a:srgbClr val="000000"/>
                        </a:solidFill>
                        <a:effectLst/>
                        <a:latin typeface="Calibri"/>
                      </a:endParaRPr>
                    </a:p>
                  </a:txBody>
                  <a:tcPr marL="9525" marR="9525" marT="9525" marB="0" anchor="b"/>
                </a:tc>
              </a:tr>
              <a:tr h="415636">
                <a:tc>
                  <a:txBody>
                    <a:bodyPr/>
                    <a:lstStyle/>
                    <a:p>
                      <a:pPr algn="ctr" fontAlgn="b"/>
                      <a:r>
                        <a:rPr lang="en-US" sz="2000" u="none" strike="noStrike">
                          <a:effectLst/>
                        </a:rPr>
                        <a:t>mwash</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-2.62</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a:effectLst/>
                        </a:rPr>
                        <a:t>0.65</a:t>
                      </a:r>
                      <a:endParaRPr lang="en-US" sz="2000" b="0" i="0" u="none" strike="noStrike">
                        <a:solidFill>
                          <a:srgbClr val="000000"/>
                        </a:solidFill>
                        <a:effectLst/>
                        <a:latin typeface="Calibri"/>
                      </a:endParaRPr>
                    </a:p>
                  </a:txBody>
                  <a:tcPr marL="9525" marR="9525" marT="9525" marB="0" anchor="b"/>
                </a:tc>
                <a:tc>
                  <a:txBody>
                    <a:bodyPr/>
                    <a:lstStyle/>
                    <a:p>
                      <a:pPr algn="ctr" fontAlgn="b"/>
                      <a:r>
                        <a:rPr lang="en-US" sz="2000" u="none" strike="noStrike" dirty="0">
                          <a:effectLst/>
                        </a:rPr>
                        <a:t>0.0001</a:t>
                      </a:r>
                      <a:endParaRPr lang="en-US" sz="20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396349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868362"/>
          </a:xfrm>
        </p:spPr>
        <p:txBody>
          <a:bodyPr/>
          <a:lstStyle/>
          <a:p>
            <a:r>
              <a:rPr lang="en-US" u="sng" dirty="0" smtClean="0"/>
              <a:t>Controlling for confounding</a:t>
            </a:r>
            <a:endParaRPr lang="en-US" u="sng" dirty="0"/>
          </a:p>
        </p:txBody>
      </p:sp>
      <p:sp>
        <p:nvSpPr>
          <p:cNvPr id="3" name="Content Placeholder 2"/>
          <p:cNvSpPr>
            <a:spLocks noGrp="1"/>
          </p:cNvSpPr>
          <p:nvPr>
            <p:ph idx="1"/>
          </p:nvPr>
        </p:nvSpPr>
        <p:spPr>
          <a:xfrm>
            <a:off x="304800" y="990600"/>
            <a:ext cx="8229600" cy="5562600"/>
          </a:xfrm>
        </p:spPr>
        <p:txBody>
          <a:bodyPr>
            <a:normAutofit fontScale="92500" lnSpcReduction="10000"/>
          </a:bodyPr>
          <a:lstStyle/>
          <a:p>
            <a:pPr marL="0" indent="0">
              <a:buNone/>
            </a:pPr>
            <a:r>
              <a:rPr lang="en-US" dirty="0" smtClean="0"/>
              <a:t>In comparing group A to B in a </a:t>
            </a:r>
            <a:r>
              <a:rPr lang="en-US" u="sng" dirty="0" smtClean="0"/>
              <a:t>non randomized</a:t>
            </a:r>
            <a:r>
              <a:rPr lang="en-US" dirty="0" smtClean="0"/>
              <a:t> study, one may have confounding as the risk factors are not necessarily balanced between the two groups.   </a:t>
            </a:r>
          </a:p>
          <a:p>
            <a:pPr marL="0" indent="0">
              <a:buNone/>
            </a:pPr>
            <a:r>
              <a:rPr lang="en-US" dirty="0" smtClean="0"/>
              <a:t>One option to control for confounding is to include </a:t>
            </a:r>
            <a:r>
              <a:rPr lang="en-US" u="sng" dirty="0" smtClean="0"/>
              <a:t>all</a:t>
            </a:r>
            <a:r>
              <a:rPr lang="en-US" dirty="0" smtClean="0"/>
              <a:t> the potential covariates in a multivariate model.    If there are only a few covariates, another option is to make strata. Within a stratum, there would be no association between treatment (A or B) and covariates.  For example, if gender and smoking were the only risk factors, could compare A to B in male smokers, female smokers, male non smokers and female non smokers. </a:t>
            </a:r>
            <a:endParaRPr lang="en-US" dirty="0"/>
          </a:p>
        </p:txBody>
      </p:sp>
    </p:spTree>
    <p:extLst>
      <p:ext uri="{BB962C8B-B14F-4D97-AF65-F5344CB8AC3E}">
        <p14:creationId xmlns:p14="http://schemas.microsoft.com/office/powerpoint/2010/main" val="3719096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686800" cy="5791200"/>
          </a:xfrm>
        </p:spPr>
        <p:txBody>
          <a:bodyPr>
            <a:normAutofit lnSpcReduction="10000"/>
          </a:bodyPr>
          <a:lstStyle/>
          <a:p>
            <a:pPr marL="0" indent="0">
              <a:buNone/>
            </a:pPr>
            <a:r>
              <a:rPr lang="en-US" dirty="0"/>
              <a:t>However, if we </a:t>
            </a:r>
            <a:r>
              <a:rPr lang="en-US" b="1" dirty="0" smtClean="0"/>
              <a:t>knew</a:t>
            </a:r>
            <a:r>
              <a:rPr lang="en-US" dirty="0" smtClean="0"/>
              <a:t> </a:t>
            </a:r>
            <a:r>
              <a:rPr lang="en-US" dirty="0"/>
              <a:t>the probability of each person being</a:t>
            </a:r>
            <a:r>
              <a:rPr lang="en-US" b="1" dirty="0"/>
              <a:t> assigned</a:t>
            </a:r>
            <a:r>
              <a:rPr lang="en-US" dirty="0"/>
              <a:t> to treatment A (= 1- </a:t>
            </a:r>
            <a:r>
              <a:rPr lang="en-US" dirty="0" err="1"/>
              <a:t>prob</a:t>
            </a:r>
            <a:r>
              <a:rPr lang="en-US" dirty="0"/>
              <a:t> of assignment to B), </a:t>
            </a:r>
            <a:r>
              <a:rPr lang="en-US" dirty="0" smtClean="0"/>
              <a:t>one can shows that if one </a:t>
            </a:r>
            <a:r>
              <a:rPr lang="en-US" b="1" dirty="0" smtClean="0"/>
              <a:t>stratifies or matches</a:t>
            </a:r>
            <a:r>
              <a:rPr lang="en-US" dirty="0" smtClean="0"/>
              <a:t> </a:t>
            </a:r>
            <a:r>
              <a:rPr lang="en-US" dirty="0"/>
              <a:t>on this </a:t>
            </a:r>
            <a:r>
              <a:rPr lang="en-US" dirty="0" smtClean="0"/>
              <a:t>probability (this propensity), the average values </a:t>
            </a:r>
            <a:r>
              <a:rPr lang="en-US" dirty="0"/>
              <a:t>of the </a:t>
            </a:r>
            <a:r>
              <a:rPr lang="en-US" dirty="0" smtClean="0"/>
              <a:t>covariates within each stratum (or each match) are (at least) </a:t>
            </a:r>
            <a:r>
              <a:rPr lang="en-US" dirty="0"/>
              <a:t>roughly the </a:t>
            </a:r>
            <a:r>
              <a:rPr lang="en-US" b="1" u="sng" dirty="0"/>
              <a:t>same</a:t>
            </a:r>
            <a:r>
              <a:rPr lang="en-US" dirty="0"/>
              <a:t> between the two treatments</a:t>
            </a:r>
            <a:r>
              <a:rPr lang="en-US" b="1" dirty="0"/>
              <a:t>!</a:t>
            </a:r>
            <a:r>
              <a:rPr lang="en-US" dirty="0"/>
              <a:t>  That is, it is not necessary to </a:t>
            </a:r>
            <a:r>
              <a:rPr lang="en-US" dirty="0" smtClean="0"/>
              <a:t>use all the covariate variables directly to make (too many) strata or matches.</a:t>
            </a:r>
          </a:p>
          <a:p>
            <a:pPr marL="0" indent="0">
              <a:buNone/>
            </a:pPr>
            <a:r>
              <a:rPr lang="en-US" b="1" dirty="0" smtClean="0">
                <a:solidFill>
                  <a:srgbClr val="FF0000"/>
                </a:solidFill>
              </a:rPr>
              <a:t>Those with the same propensity have the same (or very similar) covariate values. </a:t>
            </a:r>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925186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Example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83639486"/>
              </p:ext>
            </p:extLst>
          </p:nvPr>
        </p:nvGraphicFramePr>
        <p:xfrm>
          <a:off x="1066800" y="1893333"/>
          <a:ext cx="7010400" cy="2526267"/>
        </p:xfrm>
        <a:graphic>
          <a:graphicData uri="http://schemas.openxmlformats.org/drawingml/2006/table">
            <a:tbl>
              <a:tblPr firstRow="1" bandRow="1">
                <a:tableStyleId>{5C22544A-7EE6-4342-B048-85BDC9FD1C3A}</a:tableStyleId>
              </a:tblPr>
              <a:tblGrid>
                <a:gridCol w="2336800"/>
                <a:gridCol w="2336800"/>
                <a:gridCol w="2336800"/>
              </a:tblGrid>
              <a:tr h="842089">
                <a:tc>
                  <a:txBody>
                    <a:bodyPr/>
                    <a:lstStyle/>
                    <a:p>
                      <a:pPr algn="ctr"/>
                      <a:endParaRPr lang="en-US" dirty="0"/>
                    </a:p>
                  </a:txBody>
                  <a:tcPr/>
                </a:tc>
                <a:tc>
                  <a:txBody>
                    <a:bodyPr/>
                    <a:lstStyle/>
                    <a:p>
                      <a:pPr algn="ctr"/>
                      <a:r>
                        <a:rPr lang="en-US" dirty="0" smtClean="0"/>
                        <a:t>smoker</a:t>
                      </a:r>
                      <a:endParaRPr lang="en-US" dirty="0"/>
                    </a:p>
                  </a:txBody>
                  <a:tcPr/>
                </a:tc>
                <a:tc>
                  <a:txBody>
                    <a:bodyPr/>
                    <a:lstStyle/>
                    <a:p>
                      <a:pPr algn="ctr"/>
                      <a:r>
                        <a:rPr lang="en-US" dirty="0" smtClean="0"/>
                        <a:t>Non</a:t>
                      </a:r>
                      <a:r>
                        <a:rPr lang="en-US" baseline="0" dirty="0" smtClean="0"/>
                        <a:t> smoker</a:t>
                      </a:r>
                      <a:endParaRPr lang="en-US" dirty="0"/>
                    </a:p>
                  </a:txBody>
                  <a:tcPr/>
                </a:tc>
              </a:tr>
              <a:tr h="842089">
                <a:tc>
                  <a:txBody>
                    <a:bodyPr/>
                    <a:lstStyle/>
                    <a:p>
                      <a:pPr algn="ctr"/>
                      <a:r>
                        <a:rPr lang="en-US" sz="3200" dirty="0" smtClean="0"/>
                        <a:t>male</a:t>
                      </a:r>
                      <a:endParaRPr lang="en-US" sz="3200" dirty="0"/>
                    </a:p>
                  </a:txBody>
                  <a:tcPr/>
                </a:tc>
                <a:tc>
                  <a:txBody>
                    <a:bodyPr/>
                    <a:lstStyle/>
                    <a:p>
                      <a:pPr algn="ctr"/>
                      <a:r>
                        <a:rPr lang="en-US" sz="3200" dirty="0" smtClean="0"/>
                        <a:t>30%</a:t>
                      </a:r>
                      <a:endParaRPr lang="en-US" sz="3200" dirty="0"/>
                    </a:p>
                  </a:txBody>
                  <a:tcPr/>
                </a:tc>
                <a:tc>
                  <a:txBody>
                    <a:bodyPr/>
                    <a:lstStyle/>
                    <a:p>
                      <a:pPr algn="ctr"/>
                      <a:r>
                        <a:rPr lang="en-US" sz="3200" dirty="0" smtClean="0"/>
                        <a:t>53%</a:t>
                      </a:r>
                      <a:endParaRPr lang="en-US" sz="3200" dirty="0"/>
                    </a:p>
                  </a:txBody>
                  <a:tcPr/>
                </a:tc>
              </a:tr>
              <a:tr h="842089">
                <a:tc>
                  <a:txBody>
                    <a:bodyPr/>
                    <a:lstStyle/>
                    <a:p>
                      <a:pPr algn="ctr"/>
                      <a:r>
                        <a:rPr lang="en-US" sz="3200" dirty="0" smtClean="0"/>
                        <a:t>female</a:t>
                      </a:r>
                      <a:endParaRPr lang="en-US" sz="3200" dirty="0"/>
                    </a:p>
                  </a:txBody>
                  <a:tcPr/>
                </a:tc>
                <a:tc>
                  <a:txBody>
                    <a:bodyPr/>
                    <a:lstStyle/>
                    <a:p>
                      <a:pPr algn="ctr"/>
                      <a:r>
                        <a:rPr lang="en-US" sz="3200" dirty="0" smtClean="0"/>
                        <a:t>12%</a:t>
                      </a:r>
                      <a:endParaRPr lang="en-US" sz="3200" dirty="0"/>
                    </a:p>
                  </a:txBody>
                  <a:tcPr/>
                </a:tc>
                <a:tc>
                  <a:txBody>
                    <a:bodyPr/>
                    <a:lstStyle/>
                    <a:p>
                      <a:pPr algn="ctr"/>
                      <a:r>
                        <a:rPr lang="en-US" sz="3200" dirty="0" smtClean="0"/>
                        <a:t>85%</a:t>
                      </a:r>
                      <a:endParaRPr lang="en-US" sz="3200" dirty="0"/>
                    </a:p>
                  </a:txBody>
                  <a:tcPr/>
                </a:tc>
              </a:tr>
            </a:tbl>
          </a:graphicData>
        </a:graphic>
      </p:graphicFrame>
      <p:sp>
        <p:nvSpPr>
          <p:cNvPr id="5" name="TextBox 4"/>
          <p:cNvSpPr txBox="1"/>
          <p:nvPr/>
        </p:nvSpPr>
        <p:spPr>
          <a:xfrm>
            <a:off x="914400" y="1150390"/>
            <a:ext cx="7543800" cy="584775"/>
          </a:xfrm>
          <a:prstGeom prst="rect">
            <a:avLst/>
          </a:prstGeom>
          <a:noFill/>
        </p:spPr>
        <p:txBody>
          <a:bodyPr wrap="square" rtlCol="0">
            <a:spAutoFit/>
          </a:bodyPr>
          <a:lstStyle/>
          <a:p>
            <a:r>
              <a:rPr lang="en-US" sz="3200" dirty="0" smtClean="0"/>
              <a:t>Percent choosing treatment A by covariates</a:t>
            </a:r>
            <a:endParaRPr lang="en-US" sz="3200" dirty="0"/>
          </a:p>
        </p:txBody>
      </p:sp>
      <p:sp>
        <p:nvSpPr>
          <p:cNvPr id="6" name="TextBox 5"/>
          <p:cNvSpPr txBox="1"/>
          <p:nvPr/>
        </p:nvSpPr>
        <p:spPr>
          <a:xfrm>
            <a:off x="1295400" y="4648200"/>
            <a:ext cx="6553200" cy="1077218"/>
          </a:xfrm>
          <a:prstGeom prst="rect">
            <a:avLst/>
          </a:prstGeom>
          <a:noFill/>
        </p:spPr>
        <p:txBody>
          <a:bodyPr wrap="square" rtlCol="0">
            <a:spAutoFit/>
          </a:bodyPr>
          <a:lstStyle/>
          <a:p>
            <a:r>
              <a:rPr lang="en-US" sz="3200" dirty="0" smtClean="0"/>
              <a:t>Stratifying on propensity (percent on treatment A) creates four strata.</a:t>
            </a:r>
            <a:endParaRPr lang="en-US" sz="3200" dirty="0"/>
          </a:p>
        </p:txBody>
      </p:sp>
    </p:spTree>
    <p:extLst>
      <p:ext uri="{BB962C8B-B14F-4D97-AF65-F5344CB8AC3E}">
        <p14:creationId xmlns:p14="http://schemas.microsoft.com/office/powerpoint/2010/main" val="2412907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u="sng" dirty="0" smtClean="0"/>
              <a:t>Logistic for estimating propensity</a:t>
            </a:r>
            <a:endParaRPr lang="en-US" u="sng" dirty="0"/>
          </a:p>
        </p:txBody>
      </p:sp>
      <p:sp>
        <p:nvSpPr>
          <p:cNvPr id="3" name="Content Placeholder 2"/>
          <p:cNvSpPr>
            <a:spLocks noGrp="1"/>
          </p:cNvSpPr>
          <p:nvPr>
            <p:ph idx="1"/>
          </p:nvPr>
        </p:nvSpPr>
        <p:spPr>
          <a:xfrm>
            <a:off x="609600" y="1371600"/>
            <a:ext cx="8305800" cy="5059363"/>
          </a:xfrm>
        </p:spPr>
        <p:txBody>
          <a:bodyPr>
            <a:normAutofit fontScale="92500" lnSpcReduction="10000"/>
          </a:bodyPr>
          <a:lstStyle/>
          <a:p>
            <a:pPr marL="0" indent="0">
              <a:buNone/>
            </a:pPr>
            <a:r>
              <a:rPr lang="en-US" dirty="0" smtClean="0"/>
              <a:t>While we do not know the probability of assignment to A (and B) we can model it using logistic regression. Here the “outcome” is treatment group (A or B) and the potential confounders are the predictors.   We can then use the logit score to “summarize” all the covariates into a single score. We can then make strata or match using this score or use it as a single continuous covariate.   We do not have to be concerned whether this model for A or B is “correct”, or have any meaning as long as the strata made in this way produce balance. </a:t>
            </a:r>
            <a:endParaRPr lang="en-US" dirty="0"/>
          </a:p>
        </p:txBody>
      </p:sp>
    </p:spTree>
    <p:extLst>
      <p:ext uri="{BB962C8B-B14F-4D97-AF65-F5344CB8AC3E}">
        <p14:creationId xmlns:p14="http://schemas.microsoft.com/office/powerpoint/2010/main" val="3437651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868362"/>
          </a:xfrm>
        </p:spPr>
        <p:txBody>
          <a:bodyPr/>
          <a:lstStyle/>
          <a:p>
            <a:r>
              <a:rPr lang="en-US" dirty="0" smtClean="0"/>
              <a:t>Example: tooth whitening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3106443"/>
              </p:ext>
            </p:extLst>
          </p:nvPr>
        </p:nvGraphicFramePr>
        <p:xfrm>
          <a:off x="304800" y="1066800"/>
          <a:ext cx="8261985" cy="4678680"/>
        </p:xfrm>
        <a:graphic>
          <a:graphicData uri="http://schemas.openxmlformats.org/drawingml/2006/table">
            <a:tbl>
              <a:tblPr>
                <a:tableStyleId>{5C22544A-7EE6-4342-B048-85BDC9FD1C3A}</a:tableStyleId>
              </a:tblPr>
              <a:tblGrid>
                <a:gridCol w="2531803"/>
                <a:gridCol w="1354397"/>
                <a:gridCol w="1652119"/>
                <a:gridCol w="1621680"/>
                <a:gridCol w="1101986"/>
              </a:tblGrid>
              <a:tr h="914400">
                <a:tc gridSpan="5">
                  <a:txBody>
                    <a:bodyPr/>
                    <a:lstStyle/>
                    <a:p>
                      <a:pPr marL="0" marR="0" algn="ctr">
                        <a:spcBef>
                          <a:spcPts val="0"/>
                        </a:spcBef>
                        <a:spcAft>
                          <a:spcPts val="0"/>
                        </a:spcAft>
                      </a:pPr>
                      <a:r>
                        <a:rPr lang="en-US" sz="2800" dirty="0">
                          <a:effectLst/>
                        </a:rPr>
                        <a:t>Is a new treatment for "whiter teeth" better than the</a:t>
                      </a:r>
                    </a:p>
                    <a:p>
                      <a:pPr marL="0" marR="0" algn="ctr">
                        <a:spcBef>
                          <a:spcPts val="0"/>
                        </a:spcBef>
                        <a:spcAft>
                          <a:spcPts val="0"/>
                        </a:spcAft>
                      </a:pPr>
                      <a:r>
                        <a:rPr lang="en-US" sz="2800" dirty="0">
                          <a:effectLst/>
                        </a:rPr>
                        <a:t>standard treatment? Sample of n=350 people.</a:t>
                      </a:r>
                      <a:endParaRPr lang="en-US" sz="2800" dirty="0">
                        <a:effectLst/>
                        <a:latin typeface="Times New Roman"/>
                        <a:ea typeface="MS Mincho"/>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600">
                <a:tc gridSpan="5">
                  <a:txBody>
                    <a:bodyPr/>
                    <a:lstStyle/>
                    <a:p>
                      <a:pPr marL="0" marR="0">
                        <a:spcBef>
                          <a:spcPts val="0"/>
                        </a:spcBef>
                        <a:spcAft>
                          <a:spcPts val="0"/>
                        </a:spcAft>
                      </a:pPr>
                      <a:endParaRPr lang="en-US" sz="1400" dirty="0">
                        <a:effectLst/>
                        <a:latin typeface="Times New Roman"/>
                        <a:ea typeface="MS Mincho"/>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804">
                <a:tc gridSpan="5">
                  <a:txBody>
                    <a:bodyPr/>
                    <a:lstStyle/>
                    <a:p>
                      <a:pPr marL="0" marR="0" algn="ctr">
                        <a:spcBef>
                          <a:spcPts val="0"/>
                        </a:spcBef>
                        <a:spcAft>
                          <a:spcPts val="0"/>
                        </a:spcAft>
                      </a:pPr>
                      <a:r>
                        <a:rPr lang="en-US" sz="2200" dirty="0">
                          <a:effectLst/>
                        </a:rPr>
                        <a:t>t test - comparing mean </a:t>
                      </a:r>
                      <a:r>
                        <a:rPr lang="en-US" sz="2200" u="sng" dirty="0">
                          <a:effectLst/>
                        </a:rPr>
                        <a:t>gray scale</a:t>
                      </a:r>
                      <a:r>
                        <a:rPr lang="en-US" sz="2200" dirty="0">
                          <a:effectLst/>
                        </a:rPr>
                        <a:t> </a:t>
                      </a:r>
                      <a:r>
                        <a:rPr lang="en-US" sz="2200" dirty="0" smtClean="0">
                          <a:effectLst/>
                        </a:rPr>
                        <a:t>scores (high</a:t>
                      </a:r>
                      <a:r>
                        <a:rPr lang="en-US" sz="2200" baseline="0" dirty="0" smtClean="0">
                          <a:effectLst/>
                        </a:rPr>
                        <a:t> is bad)</a:t>
                      </a:r>
                      <a:endParaRPr lang="en-US" sz="2200" dirty="0">
                        <a:effectLst/>
                        <a:latin typeface="Times New Roman"/>
                        <a:ea typeface="MS Mincho"/>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804">
                <a:tc gridSpan="5">
                  <a:txBody>
                    <a:bodyPr/>
                    <a:lstStyle/>
                    <a:p>
                      <a:pPr marL="0" marR="0" algn="ctr">
                        <a:spcBef>
                          <a:spcPts val="0"/>
                        </a:spcBef>
                        <a:spcAft>
                          <a:spcPts val="0"/>
                        </a:spcAft>
                      </a:pPr>
                      <a:r>
                        <a:rPr lang="en-US" sz="2200" dirty="0">
                          <a:effectLst/>
                        </a:rPr>
                        <a:t>Unadjusted scores - observational study</a:t>
                      </a:r>
                      <a:endParaRPr lang="en-US" sz="2200" dirty="0">
                        <a:effectLst/>
                        <a:latin typeface="Times New Roman"/>
                        <a:ea typeface="MS Mincho"/>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804">
                <a:tc gridSpan="5">
                  <a:txBody>
                    <a:bodyPr/>
                    <a:lstStyle/>
                    <a:p>
                      <a:pPr marL="0" marR="0" algn="ctr">
                        <a:spcBef>
                          <a:spcPts val="0"/>
                        </a:spcBef>
                        <a:spcAft>
                          <a:spcPts val="0"/>
                        </a:spcAft>
                      </a:pPr>
                      <a:r>
                        <a:rPr lang="en-US" sz="2200" dirty="0">
                          <a:effectLst/>
                        </a:rPr>
                        <a:t>This is</a:t>
                      </a:r>
                      <a:r>
                        <a:rPr lang="en-US" sz="2200" u="sng" dirty="0">
                          <a:effectLst/>
                        </a:rPr>
                        <a:t> not</a:t>
                      </a:r>
                      <a:r>
                        <a:rPr lang="en-US" sz="2200" dirty="0">
                          <a:effectLst/>
                        </a:rPr>
                        <a:t> a randomized trial</a:t>
                      </a:r>
                      <a:endParaRPr lang="en-US" sz="2200" dirty="0">
                        <a:effectLst/>
                        <a:latin typeface="Times New Roman"/>
                        <a:ea typeface="MS Mincho"/>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60">
                <a:tc>
                  <a:txBody>
                    <a:bodyPr/>
                    <a:lstStyle/>
                    <a:p>
                      <a:pPr marL="0" marR="0">
                        <a:spcBef>
                          <a:spcPts val="0"/>
                        </a:spcBef>
                        <a:spcAft>
                          <a:spcPts val="0"/>
                        </a:spcAft>
                      </a:pPr>
                      <a:r>
                        <a:rPr lang="en-US" sz="1200" dirty="0">
                          <a:effectLst/>
                        </a:rPr>
                        <a:t> </a:t>
                      </a:r>
                      <a:endParaRPr lang="en-US" sz="1200" dirty="0">
                        <a:effectLst/>
                        <a:latin typeface="Times New Roman"/>
                        <a:ea typeface="MS Mincho"/>
                      </a:endParaRPr>
                    </a:p>
                  </a:txBody>
                  <a:tcPr marL="68580" marR="68580" marT="0" marB="0" anchor="b"/>
                </a:tc>
                <a:tc>
                  <a:txBody>
                    <a:bodyPr/>
                    <a:lstStyle/>
                    <a:p>
                      <a:pPr marL="0" marR="0">
                        <a:spcBef>
                          <a:spcPts val="0"/>
                        </a:spcBef>
                        <a:spcAft>
                          <a:spcPts val="0"/>
                        </a:spcAft>
                      </a:pPr>
                      <a:r>
                        <a:rPr lang="en-US" sz="1200" dirty="0">
                          <a:effectLst/>
                        </a:rPr>
                        <a:t> </a:t>
                      </a:r>
                      <a:endParaRPr lang="en-US" sz="1200" dirty="0">
                        <a:effectLst/>
                        <a:latin typeface="Times New Roman"/>
                        <a:ea typeface="MS Mincho"/>
                      </a:endParaRPr>
                    </a:p>
                  </a:txBody>
                  <a:tcPr marL="68580" marR="68580" marT="0" marB="0" anchor="b"/>
                </a:tc>
                <a:tc>
                  <a:txBody>
                    <a:bodyPr/>
                    <a:lstStyle/>
                    <a:p>
                      <a:pPr marL="0" marR="0">
                        <a:spcBef>
                          <a:spcPts val="0"/>
                        </a:spcBef>
                        <a:spcAft>
                          <a:spcPts val="0"/>
                        </a:spcAft>
                      </a:pPr>
                      <a:r>
                        <a:rPr lang="en-US" sz="1200" dirty="0">
                          <a:effectLst/>
                        </a:rPr>
                        <a:t> </a:t>
                      </a:r>
                      <a:endParaRPr lang="en-US" sz="1200" dirty="0">
                        <a:effectLst/>
                        <a:latin typeface="Times New Roman"/>
                        <a:ea typeface="MS Mincho"/>
                      </a:endParaRPr>
                    </a:p>
                  </a:txBody>
                  <a:tcPr marL="68580" marR="68580" marT="0" marB="0" anchor="b"/>
                </a:tc>
                <a:tc>
                  <a:txBody>
                    <a:bodyPr/>
                    <a:lstStyle/>
                    <a:p>
                      <a:pPr marL="0" marR="0">
                        <a:spcBef>
                          <a:spcPts val="0"/>
                        </a:spcBef>
                        <a:spcAft>
                          <a:spcPts val="0"/>
                        </a:spcAft>
                      </a:pPr>
                      <a:r>
                        <a:rPr lang="en-US" sz="1200" dirty="0">
                          <a:effectLst/>
                        </a:rPr>
                        <a:t> </a:t>
                      </a:r>
                      <a:endParaRPr lang="en-US" sz="1200" dirty="0">
                        <a:effectLst/>
                        <a:latin typeface="Times New Roman"/>
                        <a:ea typeface="MS Mincho"/>
                      </a:endParaRPr>
                    </a:p>
                  </a:txBody>
                  <a:tcPr marL="68580" marR="68580" marT="0" marB="0" anchor="b"/>
                </a:tc>
                <a:tc>
                  <a:txBody>
                    <a:bodyPr/>
                    <a:lstStyle/>
                    <a:p>
                      <a:pPr marL="0" marR="0">
                        <a:spcBef>
                          <a:spcPts val="0"/>
                        </a:spcBef>
                        <a:spcAft>
                          <a:spcPts val="0"/>
                        </a:spcAft>
                      </a:pPr>
                      <a:r>
                        <a:rPr lang="en-US" sz="1200" dirty="0">
                          <a:effectLst/>
                        </a:rPr>
                        <a:t> </a:t>
                      </a:r>
                      <a:endParaRPr lang="en-US" sz="1200" dirty="0">
                        <a:effectLst/>
                        <a:latin typeface="Times New Roman"/>
                        <a:ea typeface="MS Mincho"/>
                      </a:endParaRPr>
                    </a:p>
                  </a:txBody>
                  <a:tcPr marL="68580" marR="68580" marT="0" marB="0" anchor="b"/>
                </a:tc>
              </a:tr>
              <a:tr h="320804">
                <a:tc>
                  <a:txBody>
                    <a:bodyPr/>
                    <a:lstStyle/>
                    <a:p>
                      <a:pPr marL="0" marR="0" algn="ctr">
                        <a:spcBef>
                          <a:spcPts val="0"/>
                        </a:spcBef>
                        <a:spcAft>
                          <a:spcPts val="0"/>
                        </a:spcAft>
                      </a:pPr>
                      <a:r>
                        <a:rPr lang="en-US" sz="2800" u="sng" dirty="0" smtClean="0">
                          <a:effectLst/>
                        </a:rPr>
                        <a:t>Group</a:t>
                      </a:r>
                      <a:endParaRPr lang="en-US" sz="2800" u="sng"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u="sng" dirty="0">
                          <a:effectLst/>
                        </a:rPr>
                        <a:t>n</a:t>
                      </a:r>
                      <a:endParaRPr lang="en-US" sz="2800" u="sng"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u="sng" dirty="0">
                          <a:effectLst/>
                        </a:rPr>
                        <a:t>mean</a:t>
                      </a:r>
                      <a:endParaRPr lang="en-US" sz="2800" u="sng"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u="sng" dirty="0" smtClean="0">
                          <a:effectLst/>
                          <a:latin typeface="+mn-lt"/>
                          <a:ea typeface="+mn-ea"/>
                        </a:rPr>
                        <a:t>SD</a:t>
                      </a:r>
                      <a:endParaRPr lang="en-US" sz="2800" u="sng"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u="sng" dirty="0" smtClean="0">
                          <a:effectLst/>
                          <a:latin typeface="+mn-lt"/>
                          <a:ea typeface="+mn-ea"/>
                        </a:rPr>
                        <a:t>SEM</a:t>
                      </a:r>
                      <a:endParaRPr lang="en-US" sz="2800" u="sng" dirty="0">
                        <a:effectLst/>
                        <a:latin typeface="Times New Roman"/>
                        <a:ea typeface="MS Mincho"/>
                      </a:endParaRPr>
                    </a:p>
                  </a:txBody>
                  <a:tcPr marL="68580" marR="68580" marT="0" marB="0" anchor="b"/>
                </a:tc>
              </a:tr>
              <a:tr h="320804">
                <a:tc>
                  <a:txBody>
                    <a:bodyPr/>
                    <a:lstStyle/>
                    <a:p>
                      <a:pPr marL="0" marR="0" algn="ctr">
                        <a:spcBef>
                          <a:spcPts val="0"/>
                        </a:spcBef>
                        <a:spcAft>
                          <a:spcPts val="0"/>
                        </a:spcAft>
                      </a:pPr>
                      <a:r>
                        <a:rPr lang="en-US" sz="2800" dirty="0">
                          <a:effectLst/>
                        </a:rPr>
                        <a:t>STD</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208</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a:effectLst/>
                        </a:rPr>
                        <a:t>39.45</a:t>
                      </a:r>
                      <a:endParaRPr lang="en-US" sz="28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a:effectLst/>
                        </a:rPr>
                        <a:t>24.1</a:t>
                      </a:r>
                      <a:endParaRPr lang="en-US" sz="28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1.67</a:t>
                      </a:r>
                      <a:endParaRPr lang="en-US" sz="2800" dirty="0">
                        <a:effectLst/>
                        <a:latin typeface="Times New Roman"/>
                        <a:ea typeface="MS Mincho"/>
                      </a:endParaRPr>
                    </a:p>
                  </a:txBody>
                  <a:tcPr marL="68580" marR="68580" marT="0" marB="0" anchor="b"/>
                </a:tc>
              </a:tr>
              <a:tr h="320804">
                <a:tc>
                  <a:txBody>
                    <a:bodyPr/>
                    <a:lstStyle/>
                    <a:p>
                      <a:pPr marL="0" marR="0" algn="ctr">
                        <a:spcBef>
                          <a:spcPts val="0"/>
                        </a:spcBef>
                        <a:spcAft>
                          <a:spcPts val="0"/>
                        </a:spcAft>
                      </a:pPr>
                      <a:r>
                        <a:rPr lang="en-US" sz="2800" dirty="0">
                          <a:effectLst/>
                        </a:rPr>
                        <a:t>NEW</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142</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42.51</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a:effectLst/>
                        </a:rPr>
                        <a:t>20.8</a:t>
                      </a:r>
                      <a:endParaRPr lang="en-US" sz="280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1.75</a:t>
                      </a:r>
                      <a:endParaRPr lang="en-US" sz="2800" dirty="0">
                        <a:effectLst/>
                        <a:latin typeface="Times New Roman"/>
                        <a:ea typeface="MS Mincho"/>
                      </a:endParaRPr>
                    </a:p>
                  </a:txBody>
                  <a:tcPr marL="68580" marR="68580" marT="0" marB="0" anchor="b"/>
                </a:tc>
              </a:tr>
              <a:tr h="121920">
                <a:tc>
                  <a:txBody>
                    <a:bodyPr/>
                    <a:lstStyle/>
                    <a:p>
                      <a:pPr marL="0" marR="0" algn="ctr">
                        <a:spcBef>
                          <a:spcPts val="0"/>
                        </a:spcBef>
                        <a:spcAft>
                          <a:spcPts val="0"/>
                        </a:spcAft>
                      </a:pP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endParaRPr lang="en-US" sz="1200" dirty="0">
                        <a:effectLst/>
                        <a:latin typeface="Times New Roman"/>
                        <a:ea typeface="MS Mincho"/>
                      </a:endParaRPr>
                    </a:p>
                  </a:txBody>
                  <a:tcPr marL="68580" marR="68580" marT="0" marB="0" anchor="b"/>
                </a:tc>
                <a:tc>
                  <a:txBody>
                    <a:bodyPr/>
                    <a:lstStyle/>
                    <a:p>
                      <a:pPr marL="0" marR="0" algn="ctr">
                        <a:spcBef>
                          <a:spcPts val="0"/>
                        </a:spcBef>
                        <a:spcAft>
                          <a:spcPts val="0"/>
                        </a:spcAft>
                      </a:pPr>
                      <a:endParaRPr lang="en-US" sz="1200" dirty="0">
                        <a:effectLst/>
                        <a:latin typeface="Times New Roman"/>
                        <a:ea typeface="MS Mincho"/>
                      </a:endParaRPr>
                    </a:p>
                  </a:txBody>
                  <a:tcPr marL="68580" marR="68580" marT="0" marB="0" anchor="b"/>
                </a:tc>
              </a:tr>
              <a:tr h="76200">
                <a:tc>
                  <a:txBody>
                    <a:bodyPr/>
                    <a:lstStyle/>
                    <a:p>
                      <a:pPr marL="0" marR="0" algn="ctr">
                        <a:spcBef>
                          <a:spcPts val="0"/>
                        </a:spcBef>
                        <a:spcAft>
                          <a:spcPts val="0"/>
                        </a:spcAft>
                      </a:pPr>
                      <a:r>
                        <a:rPr lang="en-US" sz="2800" dirty="0" smtClean="0">
                          <a:effectLst/>
                        </a:rPr>
                        <a:t>Mean difference</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 </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3.06</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 </a:t>
                      </a:r>
                      <a:endParaRPr lang="en-US" sz="2800" dirty="0">
                        <a:effectLst/>
                        <a:latin typeface="Times New Roman"/>
                        <a:ea typeface="MS Mincho"/>
                      </a:endParaRPr>
                    </a:p>
                  </a:txBody>
                  <a:tcPr marL="68580" marR="68580" marT="0" marB="0" anchor="b"/>
                </a:tc>
                <a:tc>
                  <a:txBody>
                    <a:bodyPr/>
                    <a:lstStyle/>
                    <a:p>
                      <a:pPr marL="0" marR="0" algn="ctr">
                        <a:spcBef>
                          <a:spcPts val="0"/>
                        </a:spcBef>
                        <a:spcAft>
                          <a:spcPts val="0"/>
                        </a:spcAft>
                      </a:pPr>
                      <a:r>
                        <a:rPr lang="en-US" sz="2800" dirty="0">
                          <a:effectLst/>
                        </a:rPr>
                        <a:t>2.49</a:t>
                      </a:r>
                      <a:endParaRPr lang="en-US" sz="2800" dirty="0">
                        <a:effectLst/>
                        <a:latin typeface="Times New Roman"/>
                        <a:ea typeface="MS Mincho"/>
                      </a:endParaRPr>
                    </a:p>
                  </a:txBody>
                  <a:tcPr marL="68580" marR="68580" marT="0" marB="0" anchor="b"/>
                </a:tc>
              </a:tr>
              <a:tr h="106680">
                <a:tc>
                  <a:txBody>
                    <a:bodyPr/>
                    <a:lstStyle/>
                    <a:p>
                      <a:pPr marL="0" marR="0">
                        <a:spcBef>
                          <a:spcPts val="0"/>
                        </a:spcBef>
                        <a:spcAft>
                          <a:spcPts val="0"/>
                        </a:spcAft>
                      </a:pPr>
                      <a:endParaRPr lang="en-US" sz="2800" dirty="0">
                        <a:effectLst/>
                        <a:latin typeface="Times New Roman"/>
                        <a:ea typeface="MS Mincho"/>
                      </a:endParaRPr>
                    </a:p>
                  </a:txBody>
                  <a:tcPr marL="68580" marR="68580" marT="0" marB="0" anchor="b"/>
                </a:tc>
                <a:tc>
                  <a:txBody>
                    <a:bodyPr/>
                    <a:lstStyle/>
                    <a:p>
                      <a:pPr marL="0" marR="0">
                        <a:spcBef>
                          <a:spcPts val="0"/>
                        </a:spcBef>
                        <a:spcAft>
                          <a:spcPts val="0"/>
                        </a:spcAft>
                      </a:pPr>
                      <a:r>
                        <a:rPr lang="en-US" sz="2800" dirty="0" smtClean="0">
                          <a:effectLst/>
                          <a:latin typeface="Times New Roman"/>
                          <a:ea typeface="MS Mincho"/>
                        </a:rPr>
                        <a:t>t=-1.23,</a:t>
                      </a:r>
                      <a:endParaRPr lang="en-US" sz="2800" dirty="0">
                        <a:effectLst/>
                        <a:latin typeface="Times New Roman"/>
                        <a:ea typeface="MS Mincho"/>
                      </a:endParaRPr>
                    </a:p>
                  </a:txBody>
                  <a:tcPr marL="68580" marR="68580" marT="0" marB="0" anchor="b"/>
                </a:tc>
                <a:tc>
                  <a:txBody>
                    <a:bodyPr/>
                    <a:lstStyle/>
                    <a:p>
                      <a:pPr marL="0" marR="0">
                        <a:spcBef>
                          <a:spcPts val="0"/>
                        </a:spcBef>
                        <a:spcAft>
                          <a:spcPts val="0"/>
                        </a:spcAft>
                      </a:pPr>
                      <a:endParaRPr lang="en-US" sz="2800" dirty="0">
                        <a:effectLst/>
                        <a:latin typeface="Times New Roman"/>
                        <a:ea typeface="MS Mincho"/>
                      </a:endParaRPr>
                    </a:p>
                  </a:txBody>
                  <a:tcPr marL="68580" marR="68580" marT="0" marB="0" anchor="b"/>
                </a:tc>
                <a:tc>
                  <a:txBody>
                    <a:bodyPr/>
                    <a:lstStyle/>
                    <a:p>
                      <a:pPr marL="0" marR="0">
                        <a:spcBef>
                          <a:spcPts val="0"/>
                        </a:spcBef>
                        <a:spcAft>
                          <a:spcPts val="0"/>
                        </a:spcAft>
                      </a:pPr>
                      <a:r>
                        <a:rPr lang="en-US" sz="2800" dirty="0" smtClean="0">
                          <a:effectLst/>
                          <a:latin typeface="Times New Roman"/>
                          <a:ea typeface="MS Mincho"/>
                        </a:rPr>
                        <a:t>p=0.219</a:t>
                      </a:r>
                      <a:endParaRPr lang="en-US" sz="2800" dirty="0">
                        <a:effectLst/>
                        <a:latin typeface="Times New Roman"/>
                        <a:ea typeface="MS Mincho"/>
                      </a:endParaRPr>
                    </a:p>
                  </a:txBody>
                  <a:tcPr marL="68580" marR="68580" marT="0" marB="0" anchor="b"/>
                </a:tc>
                <a:tc>
                  <a:txBody>
                    <a:bodyPr/>
                    <a:lstStyle/>
                    <a:p>
                      <a:pPr marL="0" marR="0">
                        <a:spcBef>
                          <a:spcPts val="0"/>
                        </a:spcBef>
                        <a:spcAft>
                          <a:spcPts val="0"/>
                        </a:spcAft>
                      </a:pPr>
                      <a:r>
                        <a:rPr lang="en-US" sz="2800" dirty="0">
                          <a:effectLst/>
                        </a:rPr>
                        <a:t> </a:t>
                      </a:r>
                      <a:endParaRPr lang="en-US" sz="2800" dirty="0">
                        <a:effectLst/>
                        <a:latin typeface="Times New Roman"/>
                        <a:ea typeface="MS Mincho"/>
                      </a:endParaRPr>
                    </a:p>
                  </a:txBody>
                  <a:tcPr marL="68580" marR="68580" marT="0" marB="0" anchor="b"/>
                </a:tc>
              </a:tr>
            </a:tbl>
          </a:graphicData>
        </a:graphic>
      </p:graphicFrame>
    </p:spTree>
    <p:extLst>
      <p:ext uri="{BB962C8B-B14F-4D97-AF65-F5344CB8AC3E}">
        <p14:creationId xmlns:p14="http://schemas.microsoft.com/office/powerpoint/2010/main" val="48757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normAutofit fontScale="90000"/>
          </a:bodyPr>
          <a:lstStyle/>
          <a:p>
            <a:r>
              <a:rPr lang="en-US" dirty="0" smtClean="0"/>
              <a:t>Covariate comparison- not the same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5563190"/>
              </p:ext>
            </p:extLst>
          </p:nvPr>
        </p:nvGraphicFramePr>
        <p:xfrm>
          <a:off x="303650" y="761998"/>
          <a:ext cx="8535552" cy="5715001"/>
        </p:xfrm>
        <a:graphic>
          <a:graphicData uri="http://schemas.openxmlformats.org/drawingml/2006/table">
            <a:tbl>
              <a:tblPr>
                <a:tableStyleId>{5C22544A-7EE6-4342-B048-85BDC9FD1C3A}</a:tableStyleId>
              </a:tblPr>
              <a:tblGrid>
                <a:gridCol w="961481"/>
                <a:gridCol w="95878"/>
                <a:gridCol w="898693"/>
                <a:gridCol w="1071149"/>
                <a:gridCol w="1020291"/>
                <a:gridCol w="130100"/>
                <a:gridCol w="994571"/>
                <a:gridCol w="795515"/>
                <a:gridCol w="1183227"/>
                <a:gridCol w="254881"/>
                <a:gridCol w="1129766"/>
              </a:tblGrid>
              <a:tr h="415106">
                <a:tc gridSpan="5">
                  <a:txBody>
                    <a:bodyPr/>
                    <a:lstStyle/>
                    <a:p>
                      <a:pPr marL="0" marR="0" algn="ctr">
                        <a:spcBef>
                          <a:spcPts val="0"/>
                        </a:spcBef>
                        <a:spcAft>
                          <a:spcPts val="0"/>
                        </a:spcAft>
                      </a:pPr>
                      <a:r>
                        <a:rPr lang="en-US" sz="1800" b="1" dirty="0">
                          <a:effectLst/>
                        </a:rPr>
                        <a:t>STD, n=208</a:t>
                      </a:r>
                      <a:endParaRPr lang="en-US" sz="1800" b="1"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800" b="1">
                          <a:effectLst/>
                        </a:rPr>
                        <a:t> </a:t>
                      </a:r>
                      <a:endParaRPr lang="en-US" sz="1800" b="1">
                        <a:effectLst/>
                        <a:latin typeface="Times New Roman"/>
                        <a:ea typeface="MS Mincho"/>
                      </a:endParaRPr>
                    </a:p>
                  </a:txBody>
                  <a:tcPr marL="52350" marR="52350" marT="0" marB="0" anchor="b"/>
                </a:tc>
                <a:tc gridSpan="3">
                  <a:txBody>
                    <a:bodyPr/>
                    <a:lstStyle/>
                    <a:p>
                      <a:pPr marL="0" marR="0" algn="ctr">
                        <a:spcBef>
                          <a:spcPts val="0"/>
                        </a:spcBef>
                        <a:spcAft>
                          <a:spcPts val="0"/>
                        </a:spcAft>
                      </a:pPr>
                      <a:r>
                        <a:rPr lang="en-US" sz="1800" b="1" dirty="0">
                          <a:effectLst/>
                        </a:rPr>
                        <a:t>NEW, n=142</a:t>
                      </a:r>
                      <a:endParaRPr lang="en-US" sz="1800" b="1"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1800" b="1" dirty="0">
                          <a:effectLst/>
                        </a:rPr>
                        <a:t> </a:t>
                      </a:r>
                      <a:endParaRPr lang="en-US" sz="1800" b="1"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b="1" dirty="0">
                          <a:effectLst/>
                        </a:rPr>
                        <a:t>p value</a:t>
                      </a:r>
                      <a:endParaRPr lang="en-US" sz="1800" b="1" dirty="0">
                        <a:effectLst/>
                        <a:latin typeface="Times New Roman"/>
                        <a:ea typeface="MS Mincho"/>
                      </a:endParaRPr>
                    </a:p>
                  </a:txBody>
                  <a:tcPr marL="52350" marR="52350" marT="0" marB="0" anchor="b"/>
                </a:tc>
              </a:tr>
              <a:tr h="415106">
                <a:tc gridSpan="2">
                  <a:txBody>
                    <a:bodyPr/>
                    <a:lstStyle/>
                    <a:p>
                      <a:pPr marL="0" marR="0" algn="ctr">
                        <a:spcBef>
                          <a:spcPts val="0"/>
                        </a:spcBef>
                        <a:spcAft>
                          <a:spcPts val="0"/>
                        </a:spcAft>
                      </a:pPr>
                      <a:endParaRPr lang="en-US" sz="1800" dirty="0">
                        <a:effectLst/>
                        <a:latin typeface="Times New Roman"/>
                        <a:ea typeface="MS Mincho"/>
                      </a:endParaRPr>
                    </a:p>
                  </a:txBody>
                  <a:tcPr marL="52350" marR="52350" marT="0" marB="0" anchor="b"/>
                </a:tc>
                <a:tc hMerge="1">
                  <a:txBody>
                    <a:bodyPr/>
                    <a:lstStyle/>
                    <a:p>
                      <a:pPr marL="0" marR="0" algn="ctr">
                        <a:spcBef>
                          <a:spcPts val="0"/>
                        </a:spcBef>
                        <a:spcAft>
                          <a:spcPts val="0"/>
                        </a:spcAft>
                      </a:pP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mean</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SD</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err="1">
                          <a:effectLst/>
                        </a:rPr>
                        <a:t>sem</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mean</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SD</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sem</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r>
              <a:tr h="282721">
                <a:tc gridSpan="2">
                  <a:txBody>
                    <a:bodyPr/>
                    <a:lstStyle/>
                    <a:p>
                      <a:pPr marL="0" marR="0" algn="ctr">
                        <a:spcBef>
                          <a:spcPts val="0"/>
                        </a:spcBef>
                        <a:spcAft>
                          <a:spcPts val="0"/>
                        </a:spcAft>
                      </a:pPr>
                      <a:r>
                        <a:rPr lang="en-US" sz="1800" dirty="0">
                          <a:effectLst/>
                        </a:rPr>
                        <a:t> </a:t>
                      </a:r>
                      <a:r>
                        <a:rPr lang="en-US" sz="1800" dirty="0" smtClean="0">
                          <a:effectLst/>
                        </a:rPr>
                        <a:t>age</a:t>
                      </a:r>
                      <a:endParaRPr lang="en-US" sz="1800" dirty="0">
                        <a:effectLst/>
                        <a:latin typeface="Times New Roman"/>
                        <a:ea typeface="MS Mincho"/>
                      </a:endParaRPr>
                    </a:p>
                  </a:txBody>
                  <a:tcPr marL="52350" marR="52350" marT="0" marB="0" anchor="b"/>
                </a:tc>
                <a:tc hMerge="1">
                  <a:txBody>
                    <a:bodyPr/>
                    <a:lstStyle/>
                    <a:p>
                      <a:pPr marL="0" marR="0" algn="ctr">
                        <a:spcBef>
                          <a:spcPts val="0"/>
                        </a:spcBef>
                        <a:spcAft>
                          <a:spcPts val="0"/>
                        </a:spcAft>
                      </a:pP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22.36</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6.47</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0.45</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24.4</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6.33</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0.53</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solidFill>
                            <a:srgbClr val="FF0000"/>
                          </a:solidFill>
                          <a:effectLst/>
                        </a:rPr>
                        <a:t>0.004</a:t>
                      </a:r>
                      <a:endParaRPr lang="en-US" sz="1800" dirty="0">
                        <a:solidFill>
                          <a:srgbClr val="FF0000"/>
                        </a:solidFill>
                        <a:effectLst/>
                        <a:latin typeface="Times New Roman"/>
                        <a:ea typeface="MS Mincho"/>
                      </a:endParaRPr>
                    </a:p>
                  </a:txBody>
                  <a:tcPr marL="52350" marR="52350" marT="0" marB="0" anchor="b"/>
                </a:tc>
              </a:tr>
              <a:tr h="415106">
                <a:tc gridSpan="2">
                  <a:txBody>
                    <a:bodyPr/>
                    <a:lstStyle/>
                    <a:p>
                      <a:pPr marL="0" marR="0" algn="ctr">
                        <a:spcBef>
                          <a:spcPts val="0"/>
                        </a:spcBef>
                        <a:spcAft>
                          <a:spcPts val="0"/>
                        </a:spcAft>
                      </a:pPr>
                      <a:r>
                        <a:rPr lang="en-US" sz="1800" dirty="0" smtClean="0">
                          <a:effectLst/>
                        </a:rPr>
                        <a:t>Sugar use</a:t>
                      </a:r>
                      <a:endParaRPr lang="en-US" sz="1800" dirty="0">
                        <a:effectLst/>
                        <a:latin typeface="Times New Roman"/>
                        <a:ea typeface="MS Mincho"/>
                      </a:endParaRPr>
                    </a:p>
                  </a:txBody>
                  <a:tcPr marL="52350" marR="52350" marT="0" marB="0" anchor="b"/>
                </a:tc>
                <a:tc hMerge="1">
                  <a:txBody>
                    <a:bodyPr/>
                    <a:lstStyle/>
                    <a:p>
                      <a:pPr marL="0" marR="0" algn="ctr">
                        <a:spcBef>
                          <a:spcPts val="0"/>
                        </a:spcBef>
                        <a:spcAft>
                          <a:spcPts val="0"/>
                        </a:spcAft>
                      </a:pP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6.10</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3.08</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0.21</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5.84</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3.06</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0.26</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0.435</a:t>
                      </a:r>
                      <a:endParaRPr lang="en-US" sz="1800" dirty="0">
                        <a:effectLst/>
                        <a:latin typeface="Times New Roman"/>
                        <a:ea typeface="MS Mincho"/>
                      </a:endParaRPr>
                    </a:p>
                  </a:txBody>
                  <a:tcPr marL="52350" marR="52350" marT="0" marB="0" anchor="b"/>
                </a:tc>
              </a:tr>
              <a:tr h="282721">
                <a:tc gridSpan="2">
                  <a:txBody>
                    <a:bodyPr/>
                    <a:lstStyle/>
                    <a:p>
                      <a:pPr marL="0" marR="0" algn="ctr">
                        <a:spcBef>
                          <a:spcPts val="0"/>
                        </a:spcBef>
                        <a:spcAft>
                          <a:spcPts val="0"/>
                        </a:spcAft>
                      </a:pPr>
                      <a:endParaRPr lang="en-US" sz="1800" dirty="0">
                        <a:effectLst/>
                        <a:latin typeface="Times New Roman"/>
                        <a:ea typeface="MS Mincho"/>
                      </a:endParaRPr>
                    </a:p>
                  </a:txBody>
                  <a:tcPr marL="52350" marR="52350" marT="0" marB="0" anchor="b"/>
                </a:tc>
                <a:tc hMerge="1">
                  <a:txBody>
                    <a:bodyPr/>
                    <a:lstStyle/>
                    <a:p>
                      <a:pPr marL="0" marR="0" algn="ctr">
                        <a:spcBef>
                          <a:spcPts val="0"/>
                        </a:spcBef>
                        <a:spcAft>
                          <a:spcPts val="0"/>
                        </a:spcAft>
                      </a:pP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r>
              <a:tr h="282721">
                <a:tc gridSpan="2">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hMerge="1">
                  <a:txBody>
                    <a:bodyPr/>
                    <a:lstStyle/>
                    <a:p>
                      <a:pPr marL="0" marR="0" algn="ctr">
                        <a:spcBef>
                          <a:spcPts val="0"/>
                        </a:spcBef>
                        <a:spcAft>
                          <a:spcPts val="0"/>
                        </a:spcAft>
                      </a:pP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PCT</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SE</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PCT</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SE</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r>
              <a:tr h="415106">
                <a:tc gridSpan="3">
                  <a:txBody>
                    <a:bodyPr/>
                    <a:lstStyle/>
                    <a:p>
                      <a:pPr marL="0" marR="0" algn="ctr">
                        <a:spcBef>
                          <a:spcPts val="0"/>
                        </a:spcBef>
                        <a:spcAft>
                          <a:spcPts val="0"/>
                        </a:spcAft>
                      </a:pPr>
                      <a:r>
                        <a:rPr lang="en-US" sz="1800" dirty="0" smtClean="0">
                          <a:effectLst/>
                        </a:rPr>
                        <a:t>Male</a:t>
                      </a:r>
                      <a:endParaRPr lang="en-US" sz="1800"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800">
                          <a:effectLst/>
                        </a:rPr>
                        <a:t>28.4%</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3.1%</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47.2%</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4.2%</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solidFill>
                            <a:srgbClr val="FF0000"/>
                          </a:solidFill>
                          <a:effectLst/>
                        </a:rPr>
                        <a:t>0.0003</a:t>
                      </a:r>
                      <a:endParaRPr lang="en-US" sz="1800" dirty="0">
                        <a:solidFill>
                          <a:srgbClr val="FF0000"/>
                        </a:solidFill>
                        <a:effectLst/>
                        <a:latin typeface="Times New Roman"/>
                        <a:ea typeface="MS Mincho"/>
                      </a:endParaRPr>
                    </a:p>
                  </a:txBody>
                  <a:tcPr marL="52350" marR="52350" marT="0" marB="0" anchor="b"/>
                </a:tc>
              </a:tr>
              <a:tr h="282721">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gridSpan="2">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hMerge="1">
                  <a:txBody>
                    <a:bodyPr/>
                    <a:lstStyle/>
                    <a:p>
                      <a:endParaRPr lang="en-US"/>
                    </a:p>
                  </a:txBody>
                  <a:tcPr/>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r>
              <a:tr h="415106">
                <a:tc gridSpan="3">
                  <a:txBody>
                    <a:bodyPr/>
                    <a:lstStyle/>
                    <a:p>
                      <a:pPr marL="0" marR="0" algn="ctr">
                        <a:spcBef>
                          <a:spcPts val="0"/>
                        </a:spcBef>
                        <a:spcAft>
                          <a:spcPts val="0"/>
                        </a:spcAft>
                      </a:pPr>
                      <a:r>
                        <a:rPr lang="en-US" sz="1800" dirty="0" smtClean="0">
                          <a:effectLst/>
                        </a:rPr>
                        <a:t>Floss</a:t>
                      </a:r>
                      <a:endParaRPr lang="en-US" sz="1800"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800">
                          <a:effectLst/>
                        </a:rPr>
                        <a:t>28.9%</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3.1%</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35.9%</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4.0%</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0.1629</a:t>
                      </a:r>
                      <a:endParaRPr lang="en-US" sz="1800">
                        <a:effectLst/>
                        <a:latin typeface="Times New Roman"/>
                        <a:ea typeface="MS Mincho"/>
                      </a:endParaRPr>
                    </a:p>
                  </a:txBody>
                  <a:tcPr marL="52350" marR="52350" marT="0" marB="0" anchor="b"/>
                </a:tc>
              </a:tr>
              <a:tr h="415106">
                <a:tc gridSpan="3">
                  <a:txBody>
                    <a:bodyPr/>
                    <a:lstStyle/>
                    <a:p>
                      <a:pPr marL="0" marR="0" algn="ctr">
                        <a:spcBef>
                          <a:spcPts val="0"/>
                        </a:spcBef>
                        <a:spcAft>
                          <a:spcPts val="0"/>
                        </a:spcAft>
                      </a:pPr>
                      <a:r>
                        <a:rPr lang="en-US" sz="1800" dirty="0" smtClean="0">
                          <a:effectLst/>
                        </a:rPr>
                        <a:t>Yearly clean</a:t>
                      </a:r>
                      <a:endParaRPr lang="en-US" sz="1800"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800" dirty="0">
                          <a:effectLst/>
                        </a:rPr>
                        <a:t>31.7%</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3.2%</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32.4%</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3.9%</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smtClean="0">
                          <a:effectLst/>
                        </a:rPr>
                        <a:t>0.8960</a:t>
                      </a:r>
                      <a:endParaRPr lang="en-US" sz="1800" dirty="0">
                        <a:effectLst/>
                        <a:latin typeface="Times New Roman"/>
                        <a:ea typeface="MS Mincho"/>
                      </a:endParaRPr>
                    </a:p>
                  </a:txBody>
                  <a:tcPr marL="52350" marR="52350" marT="0" marB="0" anchor="b"/>
                </a:tc>
              </a:tr>
              <a:tr h="282721">
                <a:tc gridSpan="3">
                  <a:txBody>
                    <a:bodyPr/>
                    <a:lstStyle/>
                    <a:p>
                      <a:pPr marL="0" marR="0" algn="ctr">
                        <a:spcBef>
                          <a:spcPts val="0"/>
                        </a:spcBef>
                        <a:spcAft>
                          <a:spcPts val="0"/>
                        </a:spcAft>
                      </a:pPr>
                      <a:endParaRPr lang="en-US" sz="1800"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r>
              <a:tr h="415106">
                <a:tc gridSpan="3">
                  <a:txBody>
                    <a:bodyPr/>
                    <a:lstStyle/>
                    <a:p>
                      <a:pPr marL="0" marR="0" algn="ctr">
                        <a:spcBef>
                          <a:spcPts val="0"/>
                        </a:spcBef>
                        <a:spcAft>
                          <a:spcPts val="0"/>
                        </a:spcAft>
                      </a:pPr>
                      <a:r>
                        <a:rPr lang="en-US" sz="1800" dirty="0">
                          <a:effectLst/>
                        </a:rPr>
                        <a:t>drink coffee</a:t>
                      </a:r>
                      <a:endParaRPr lang="en-US" sz="1800"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800" dirty="0">
                          <a:effectLst/>
                        </a:rPr>
                        <a:t>42.3%</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3.4%</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74.7%</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3.7%</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solidFill>
                            <a:srgbClr val="FF0000"/>
                          </a:solidFill>
                          <a:effectLst/>
                        </a:rPr>
                        <a:t>&lt;0.0001</a:t>
                      </a:r>
                      <a:endParaRPr lang="en-US" sz="1800" dirty="0">
                        <a:solidFill>
                          <a:srgbClr val="FF0000"/>
                        </a:solidFill>
                        <a:effectLst/>
                        <a:latin typeface="Times New Roman"/>
                        <a:ea typeface="MS Mincho"/>
                      </a:endParaRPr>
                    </a:p>
                  </a:txBody>
                  <a:tcPr marL="52350" marR="52350" marT="0" marB="0" anchor="b"/>
                </a:tc>
              </a:tr>
              <a:tr h="282721">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gridSpan="2">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hMerge="1">
                  <a:txBody>
                    <a:bodyPr/>
                    <a:lstStyle/>
                    <a:p>
                      <a:endParaRPr lang="en-US"/>
                    </a:p>
                  </a:txBody>
                  <a:tcPr/>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r>
              <a:tr h="415106">
                <a:tc gridSpan="3">
                  <a:txBody>
                    <a:bodyPr/>
                    <a:lstStyle/>
                    <a:p>
                      <a:pPr marL="0" marR="0" algn="ctr">
                        <a:spcBef>
                          <a:spcPts val="0"/>
                        </a:spcBef>
                        <a:spcAft>
                          <a:spcPts val="0"/>
                        </a:spcAft>
                      </a:pPr>
                      <a:r>
                        <a:rPr lang="en-US" sz="1800" dirty="0">
                          <a:effectLst/>
                        </a:rPr>
                        <a:t>drink tea</a:t>
                      </a:r>
                      <a:endParaRPr lang="en-US" sz="1800"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800">
                          <a:effectLst/>
                        </a:rPr>
                        <a:t>30.8%</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3.2%</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62.7%</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4.1%</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solidFill>
                            <a:srgbClr val="FF0000"/>
                          </a:solidFill>
                          <a:effectLst/>
                        </a:rPr>
                        <a:t>&lt;0.0001</a:t>
                      </a:r>
                      <a:endParaRPr lang="en-US" sz="1800" dirty="0">
                        <a:solidFill>
                          <a:srgbClr val="FF0000"/>
                        </a:solidFill>
                        <a:effectLst/>
                        <a:latin typeface="Times New Roman"/>
                        <a:ea typeface="MS Mincho"/>
                      </a:endParaRPr>
                    </a:p>
                  </a:txBody>
                  <a:tcPr marL="52350" marR="52350" marT="0" marB="0" anchor="b"/>
                </a:tc>
              </a:tr>
              <a:tr h="282721">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gridSpan="2">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hMerge="1">
                  <a:txBody>
                    <a:bodyPr/>
                    <a:lstStyle/>
                    <a:p>
                      <a:endParaRPr lang="en-US"/>
                    </a:p>
                  </a:txBody>
                  <a:tcPr/>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a:effectLst/>
                        </a:rPr>
                        <a:t> </a:t>
                      </a:r>
                      <a:endParaRPr lang="en-US" sz="1800">
                        <a:effectLst/>
                        <a:latin typeface="Times New Roman"/>
                        <a:ea typeface="MS Mincho"/>
                      </a:endParaRPr>
                    </a:p>
                  </a:txBody>
                  <a:tcPr marL="52350" marR="52350" marT="0" marB="0" anchor="b"/>
                </a:tc>
              </a:tr>
              <a:tr h="415106">
                <a:tc gridSpan="3">
                  <a:txBody>
                    <a:bodyPr/>
                    <a:lstStyle/>
                    <a:p>
                      <a:pPr marL="0" marR="0" algn="ctr">
                        <a:spcBef>
                          <a:spcPts val="0"/>
                        </a:spcBef>
                        <a:spcAft>
                          <a:spcPts val="0"/>
                        </a:spcAft>
                      </a:pPr>
                      <a:r>
                        <a:rPr lang="en-US" sz="1800" dirty="0">
                          <a:effectLst/>
                        </a:rPr>
                        <a:t>use mouthwash</a:t>
                      </a:r>
                      <a:endParaRPr lang="en-US" sz="1800" dirty="0">
                        <a:effectLst/>
                        <a:latin typeface="Times New Roman"/>
                        <a:ea typeface="MS Mincho"/>
                      </a:endParaRPr>
                    </a:p>
                  </a:txBody>
                  <a:tcPr marL="52350" marR="52350" marT="0" marB="0" anchor="b"/>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800" dirty="0">
                          <a:effectLst/>
                        </a:rPr>
                        <a:t>22.1%</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2.9%</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25.4%</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3.7%</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 </a:t>
                      </a:r>
                      <a:endParaRPr lang="en-US" sz="1800" dirty="0">
                        <a:effectLst/>
                        <a:latin typeface="Times New Roman"/>
                        <a:ea typeface="MS Mincho"/>
                      </a:endParaRPr>
                    </a:p>
                  </a:txBody>
                  <a:tcPr marL="52350" marR="52350" marT="0" marB="0" anchor="b"/>
                </a:tc>
                <a:tc>
                  <a:txBody>
                    <a:bodyPr/>
                    <a:lstStyle/>
                    <a:p>
                      <a:pPr marL="0" marR="0" algn="ctr">
                        <a:spcBef>
                          <a:spcPts val="0"/>
                        </a:spcBef>
                        <a:spcAft>
                          <a:spcPts val="0"/>
                        </a:spcAft>
                      </a:pPr>
                      <a:r>
                        <a:rPr lang="en-US" sz="1800" dirty="0">
                          <a:effectLst/>
                        </a:rPr>
                        <a:t>0.4827</a:t>
                      </a:r>
                      <a:endParaRPr lang="en-US" sz="1800" dirty="0">
                        <a:effectLst/>
                        <a:latin typeface="Times New Roman"/>
                        <a:ea typeface="MS Mincho"/>
                      </a:endParaRPr>
                    </a:p>
                  </a:txBody>
                  <a:tcPr marL="52350" marR="52350" marT="0" marB="0" anchor="b"/>
                </a:tc>
              </a:tr>
            </a:tbl>
          </a:graphicData>
        </a:graphic>
      </p:graphicFrame>
    </p:spTree>
    <p:extLst>
      <p:ext uri="{BB962C8B-B14F-4D97-AF65-F5344CB8AC3E}">
        <p14:creationId xmlns:p14="http://schemas.microsoft.com/office/powerpoint/2010/main" val="1952060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Logistic model for “new </a:t>
            </a:r>
            <a:r>
              <a:rPr lang="en-US" dirty="0" err="1" smtClean="0"/>
              <a:t>tx</a:t>
            </a:r>
            <a:r>
              <a:rPr lang="en-US" dirty="0" smtClean="0"/>
              <a:t>”-propensity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96785122"/>
              </p:ext>
            </p:extLst>
          </p:nvPr>
        </p:nvGraphicFramePr>
        <p:xfrm>
          <a:off x="609600" y="1143000"/>
          <a:ext cx="8077200" cy="3708400"/>
        </p:xfrm>
        <a:graphic>
          <a:graphicData uri="http://schemas.openxmlformats.org/drawingml/2006/table">
            <a:tbl>
              <a:tblPr firstRow="1" bandRow="1">
                <a:tableStyleId>{5C22544A-7EE6-4342-B048-85BDC9FD1C3A}</a:tableStyleId>
              </a:tblPr>
              <a:tblGrid>
                <a:gridCol w="2133600"/>
                <a:gridCol w="1905000"/>
                <a:gridCol w="2019300"/>
                <a:gridCol w="2019300"/>
              </a:tblGrid>
              <a:tr h="370840">
                <a:tc>
                  <a:txBody>
                    <a:bodyPr/>
                    <a:lstStyle/>
                    <a:p>
                      <a:pPr algn="ctr"/>
                      <a:r>
                        <a:rPr lang="en-US" dirty="0" smtClean="0"/>
                        <a:t>variable</a:t>
                      </a:r>
                      <a:endParaRPr lang="en-US" dirty="0"/>
                    </a:p>
                  </a:txBody>
                  <a:tcPr/>
                </a:tc>
                <a:tc>
                  <a:txBody>
                    <a:bodyPr/>
                    <a:lstStyle/>
                    <a:p>
                      <a:pPr algn="ctr"/>
                      <a:r>
                        <a:rPr lang="en-US" dirty="0" smtClean="0"/>
                        <a:t>Log OR</a:t>
                      </a:r>
                      <a:endParaRPr lang="en-US" dirty="0"/>
                    </a:p>
                  </a:txBody>
                  <a:tcPr/>
                </a:tc>
                <a:tc>
                  <a:txBody>
                    <a:bodyPr/>
                    <a:lstStyle/>
                    <a:p>
                      <a:pPr algn="ctr"/>
                      <a:r>
                        <a:rPr lang="en-US" dirty="0" smtClean="0"/>
                        <a:t>SE</a:t>
                      </a:r>
                      <a:endParaRPr lang="en-US" dirty="0"/>
                    </a:p>
                  </a:txBody>
                  <a:tcPr/>
                </a:tc>
                <a:tc>
                  <a:txBody>
                    <a:bodyPr/>
                    <a:lstStyle/>
                    <a:p>
                      <a:pPr algn="ctr"/>
                      <a:r>
                        <a:rPr lang="en-US" dirty="0" smtClean="0"/>
                        <a:t>p value</a:t>
                      </a:r>
                      <a:endParaRPr lang="en-US" dirty="0"/>
                    </a:p>
                  </a:txBody>
                  <a:tcPr/>
                </a:tc>
              </a:tr>
              <a:tr h="370840">
                <a:tc>
                  <a:txBody>
                    <a:bodyPr/>
                    <a:lstStyle/>
                    <a:p>
                      <a:pPr algn="ctr"/>
                      <a:r>
                        <a:rPr lang="en-US" dirty="0" smtClean="0"/>
                        <a:t>Intercept</a:t>
                      </a:r>
                      <a:endParaRPr lang="en-US" dirty="0"/>
                    </a:p>
                  </a:txBody>
                  <a:tcPr/>
                </a:tc>
                <a:tc>
                  <a:txBody>
                    <a:bodyPr/>
                    <a:lstStyle/>
                    <a:p>
                      <a:pPr algn="ctr"/>
                      <a:r>
                        <a:rPr lang="en-US" dirty="0" smtClean="0"/>
                        <a:t>-1.798</a:t>
                      </a:r>
                      <a:endParaRPr lang="en-US" dirty="0"/>
                    </a:p>
                  </a:txBody>
                  <a:tcPr/>
                </a:tc>
                <a:tc>
                  <a:txBody>
                    <a:bodyPr/>
                    <a:lstStyle/>
                    <a:p>
                      <a:pPr algn="ctr"/>
                      <a:r>
                        <a:rPr lang="en-US" dirty="0" smtClean="0"/>
                        <a:t>0.5417</a:t>
                      </a:r>
                      <a:endParaRPr lang="en-US" dirty="0"/>
                    </a:p>
                  </a:txBody>
                  <a:tcPr/>
                </a:tc>
                <a:tc>
                  <a:txBody>
                    <a:bodyPr/>
                    <a:lstStyle/>
                    <a:p>
                      <a:pPr algn="ctr"/>
                      <a:r>
                        <a:rPr lang="en-US" dirty="0" smtClean="0"/>
                        <a:t>0.0009</a:t>
                      </a:r>
                      <a:endParaRPr lang="en-US" dirty="0"/>
                    </a:p>
                  </a:txBody>
                  <a:tcPr/>
                </a:tc>
              </a:tr>
              <a:tr h="370840">
                <a:tc>
                  <a:txBody>
                    <a:bodyPr/>
                    <a:lstStyle/>
                    <a:p>
                      <a:pPr algn="ctr"/>
                      <a:r>
                        <a:rPr lang="en-US" dirty="0" smtClean="0"/>
                        <a:t>Age</a:t>
                      </a:r>
                      <a:endParaRPr lang="en-US" dirty="0"/>
                    </a:p>
                  </a:txBody>
                  <a:tcPr/>
                </a:tc>
                <a:tc>
                  <a:txBody>
                    <a:bodyPr/>
                    <a:lstStyle/>
                    <a:p>
                      <a:pPr algn="ctr"/>
                      <a:r>
                        <a:rPr lang="en-US" dirty="0" smtClean="0"/>
                        <a:t>0.0214</a:t>
                      </a:r>
                      <a:endParaRPr lang="en-US" dirty="0"/>
                    </a:p>
                  </a:txBody>
                  <a:tcPr/>
                </a:tc>
                <a:tc>
                  <a:txBody>
                    <a:bodyPr/>
                    <a:lstStyle/>
                    <a:p>
                      <a:pPr algn="ctr"/>
                      <a:r>
                        <a:rPr lang="en-US" dirty="0" smtClean="0"/>
                        <a:t>0.0196</a:t>
                      </a:r>
                      <a:endParaRPr lang="en-US" dirty="0"/>
                    </a:p>
                  </a:txBody>
                  <a:tcPr/>
                </a:tc>
                <a:tc>
                  <a:txBody>
                    <a:bodyPr/>
                    <a:lstStyle/>
                    <a:p>
                      <a:pPr algn="ctr"/>
                      <a:r>
                        <a:rPr lang="en-US" dirty="0" smtClean="0"/>
                        <a:t>0.2744</a:t>
                      </a:r>
                      <a:endParaRPr lang="en-US" dirty="0"/>
                    </a:p>
                  </a:txBody>
                  <a:tcPr/>
                </a:tc>
              </a:tr>
              <a:tr h="370840">
                <a:tc>
                  <a:txBody>
                    <a:bodyPr/>
                    <a:lstStyle/>
                    <a:p>
                      <a:pPr algn="ctr"/>
                      <a:r>
                        <a:rPr lang="en-US" dirty="0" smtClean="0"/>
                        <a:t>Male</a:t>
                      </a:r>
                      <a:endParaRPr lang="en-US" dirty="0"/>
                    </a:p>
                  </a:txBody>
                  <a:tcPr/>
                </a:tc>
                <a:tc>
                  <a:txBody>
                    <a:bodyPr/>
                    <a:lstStyle/>
                    <a:p>
                      <a:pPr algn="ctr"/>
                      <a:r>
                        <a:rPr lang="en-US" dirty="0" smtClean="0"/>
                        <a:t>0.3898</a:t>
                      </a:r>
                      <a:endParaRPr lang="en-US" dirty="0"/>
                    </a:p>
                  </a:txBody>
                  <a:tcPr/>
                </a:tc>
                <a:tc>
                  <a:txBody>
                    <a:bodyPr/>
                    <a:lstStyle/>
                    <a:p>
                      <a:pPr algn="ctr"/>
                      <a:r>
                        <a:rPr lang="en-US" dirty="0" smtClean="0"/>
                        <a:t>0.2559</a:t>
                      </a:r>
                      <a:endParaRPr lang="en-US" dirty="0"/>
                    </a:p>
                  </a:txBody>
                  <a:tcPr/>
                </a:tc>
                <a:tc>
                  <a:txBody>
                    <a:bodyPr/>
                    <a:lstStyle/>
                    <a:p>
                      <a:pPr algn="ctr"/>
                      <a:r>
                        <a:rPr lang="en-US" dirty="0" smtClean="0"/>
                        <a:t>0.1277</a:t>
                      </a:r>
                      <a:endParaRPr lang="en-US" dirty="0"/>
                    </a:p>
                  </a:txBody>
                  <a:tcPr/>
                </a:tc>
              </a:tr>
              <a:tr h="370840">
                <a:tc>
                  <a:txBody>
                    <a:bodyPr/>
                    <a:lstStyle/>
                    <a:p>
                      <a:pPr algn="ctr"/>
                      <a:r>
                        <a:rPr lang="en-US" dirty="0" smtClean="0"/>
                        <a:t>Floss</a:t>
                      </a:r>
                      <a:endParaRPr lang="en-US" dirty="0"/>
                    </a:p>
                  </a:txBody>
                  <a:tcPr/>
                </a:tc>
                <a:tc>
                  <a:txBody>
                    <a:bodyPr/>
                    <a:lstStyle/>
                    <a:p>
                      <a:pPr algn="ctr"/>
                      <a:r>
                        <a:rPr lang="en-US" dirty="0" smtClean="0"/>
                        <a:t>0.3280</a:t>
                      </a:r>
                      <a:endParaRPr lang="en-US" dirty="0"/>
                    </a:p>
                  </a:txBody>
                  <a:tcPr/>
                </a:tc>
                <a:tc>
                  <a:txBody>
                    <a:bodyPr/>
                    <a:lstStyle/>
                    <a:p>
                      <a:pPr algn="ctr"/>
                      <a:r>
                        <a:rPr lang="en-US" dirty="0" smtClean="0"/>
                        <a:t>0.2601</a:t>
                      </a:r>
                      <a:endParaRPr lang="en-US" dirty="0"/>
                    </a:p>
                  </a:txBody>
                  <a:tcPr/>
                </a:tc>
                <a:tc>
                  <a:txBody>
                    <a:bodyPr/>
                    <a:lstStyle/>
                    <a:p>
                      <a:pPr algn="ctr"/>
                      <a:r>
                        <a:rPr lang="en-US" dirty="0" smtClean="0"/>
                        <a:t>0.2073</a:t>
                      </a:r>
                      <a:endParaRPr lang="en-US" dirty="0"/>
                    </a:p>
                  </a:txBody>
                  <a:tcPr/>
                </a:tc>
              </a:tr>
              <a:tr h="370840">
                <a:tc>
                  <a:txBody>
                    <a:bodyPr/>
                    <a:lstStyle/>
                    <a:p>
                      <a:pPr algn="ctr"/>
                      <a:r>
                        <a:rPr lang="en-US" dirty="0" smtClean="0"/>
                        <a:t>Yearly clean</a:t>
                      </a:r>
                      <a:endParaRPr lang="en-US" dirty="0"/>
                    </a:p>
                  </a:txBody>
                  <a:tcPr/>
                </a:tc>
                <a:tc>
                  <a:txBody>
                    <a:bodyPr/>
                    <a:lstStyle/>
                    <a:p>
                      <a:pPr algn="ctr"/>
                      <a:r>
                        <a:rPr lang="en-US" dirty="0" smtClean="0"/>
                        <a:t>-0.0543</a:t>
                      </a:r>
                      <a:endParaRPr lang="en-US" dirty="0"/>
                    </a:p>
                  </a:txBody>
                  <a:tcPr/>
                </a:tc>
                <a:tc>
                  <a:txBody>
                    <a:bodyPr/>
                    <a:lstStyle/>
                    <a:p>
                      <a:pPr algn="ctr"/>
                      <a:r>
                        <a:rPr lang="en-US" dirty="0" smtClean="0"/>
                        <a:t>0.2556</a:t>
                      </a:r>
                      <a:endParaRPr lang="en-US" dirty="0"/>
                    </a:p>
                  </a:txBody>
                  <a:tcPr/>
                </a:tc>
                <a:tc>
                  <a:txBody>
                    <a:bodyPr/>
                    <a:lstStyle/>
                    <a:p>
                      <a:pPr algn="ctr"/>
                      <a:r>
                        <a:rPr lang="en-US" dirty="0" smtClean="0"/>
                        <a:t>0.8319</a:t>
                      </a:r>
                      <a:endParaRPr lang="en-US" dirty="0"/>
                    </a:p>
                  </a:txBody>
                  <a:tcPr/>
                </a:tc>
              </a:tr>
              <a:tr h="370840">
                <a:tc>
                  <a:txBody>
                    <a:bodyPr/>
                    <a:lstStyle/>
                    <a:p>
                      <a:pPr algn="ctr"/>
                      <a:r>
                        <a:rPr lang="en-US" dirty="0" smtClean="0"/>
                        <a:t>Sugar use</a:t>
                      </a:r>
                      <a:endParaRPr lang="en-US" dirty="0"/>
                    </a:p>
                  </a:txBody>
                  <a:tcPr/>
                </a:tc>
                <a:tc>
                  <a:txBody>
                    <a:bodyPr/>
                    <a:lstStyle/>
                    <a:p>
                      <a:pPr algn="ctr"/>
                      <a:r>
                        <a:rPr lang="en-US" dirty="0" smtClean="0"/>
                        <a:t>-0.0401</a:t>
                      </a:r>
                      <a:endParaRPr lang="en-US" dirty="0"/>
                    </a:p>
                  </a:txBody>
                  <a:tcPr/>
                </a:tc>
                <a:tc>
                  <a:txBody>
                    <a:bodyPr/>
                    <a:lstStyle/>
                    <a:p>
                      <a:pPr algn="ctr"/>
                      <a:r>
                        <a:rPr lang="en-US" dirty="0" smtClean="0"/>
                        <a:t>0.0393</a:t>
                      </a:r>
                      <a:endParaRPr lang="en-US" dirty="0"/>
                    </a:p>
                  </a:txBody>
                  <a:tcPr/>
                </a:tc>
                <a:tc>
                  <a:txBody>
                    <a:bodyPr/>
                    <a:lstStyle/>
                    <a:p>
                      <a:pPr algn="ctr"/>
                      <a:r>
                        <a:rPr lang="en-US" dirty="0" smtClean="0"/>
                        <a:t>0.3078</a:t>
                      </a:r>
                      <a:endParaRPr lang="en-US" dirty="0"/>
                    </a:p>
                  </a:txBody>
                  <a:tcPr/>
                </a:tc>
              </a:tr>
              <a:tr h="370840">
                <a:tc>
                  <a:txBody>
                    <a:bodyPr/>
                    <a:lstStyle/>
                    <a:p>
                      <a:pPr algn="ctr"/>
                      <a:r>
                        <a:rPr lang="en-US" dirty="0" smtClean="0"/>
                        <a:t>Coffee</a:t>
                      </a:r>
                      <a:endParaRPr lang="en-US" dirty="0"/>
                    </a:p>
                  </a:txBody>
                  <a:tcPr/>
                </a:tc>
                <a:tc>
                  <a:txBody>
                    <a:bodyPr/>
                    <a:lstStyle/>
                    <a:p>
                      <a:pPr algn="ctr"/>
                      <a:r>
                        <a:rPr lang="en-US" dirty="0" smtClean="0"/>
                        <a:t>0.9042</a:t>
                      </a:r>
                      <a:endParaRPr lang="en-US" dirty="0"/>
                    </a:p>
                  </a:txBody>
                  <a:tcPr/>
                </a:tc>
                <a:tc>
                  <a:txBody>
                    <a:bodyPr/>
                    <a:lstStyle/>
                    <a:p>
                      <a:pPr algn="ctr"/>
                      <a:r>
                        <a:rPr lang="en-US" dirty="0" smtClean="0"/>
                        <a:t>0.2767</a:t>
                      </a:r>
                      <a:endParaRPr lang="en-US" dirty="0"/>
                    </a:p>
                  </a:txBody>
                  <a:tcPr/>
                </a:tc>
                <a:tc>
                  <a:txBody>
                    <a:bodyPr/>
                    <a:lstStyle/>
                    <a:p>
                      <a:pPr algn="ctr"/>
                      <a:r>
                        <a:rPr lang="en-US" dirty="0" smtClean="0"/>
                        <a:t>0.0011</a:t>
                      </a:r>
                      <a:endParaRPr lang="en-US" dirty="0"/>
                    </a:p>
                  </a:txBody>
                  <a:tcPr/>
                </a:tc>
              </a:tr>
              <a:tr h="370840">
                <a:tc>
                  <a:txBody>
                    <a:bodyPr/>
                    <a:lstStyle/>
                    <a:p>
                      <a:pPr algn="ctr"/>
                      <a:r>
                        <a:rPr lang="en-US" dirty="0" smtClean="0"/>
                        <a:t>Tea</a:t>
                      </a:r>
                      <a:endParaRPr lang="en-US" dirty="0"/>
                    </a:p>
                  </a:txBody>
                  <a:tcPr/>
                </a:tc>
                <a:tc>
                  <a:txBody>
                    <a:bodyPr/>
                    <a:lstStyle/>
                    <a:p>
                      <a:pPr algn="ctr"/>
                      <a:r>
                        <a:rPr lang="en-US" dirty="0" smtClean="0"/>
                        <a:t>0.8681</a:t>
                      </a:r>
                      <a:endParaRPr lang="en-US" dirty="0"/>
                    </a:p>
                  </a:txBody>
                  <a:tcPr/>
                </a:tc>
                <a:tc>
                  <a:txBody>
                    <a:bodyPr/>
                    <a:lstStyle/>
                    <a:p>
                      <a:pPr algn="ctr"/>
                      <a:r>
                        <a:rPr lang="en-US" dirty="0" smtClean="0"/>
                        <a:t>0.2570</a:t>
                      </a:r>
                      <a:endParaRPr lang="en-US" dirty="0"/>
                    </a:p>
                  </a:txBody>
                  <a:tcPr/>
                </a:tc>
                <a:tc>
                  <a:txBody>
                    <a:bodyPr/>
                    <a:lstStyle/>
                    <a:p>
                      <a:pPr algn="ctr"/>
                      <a:r>
                        <a:rPr lang="en-US" dirty="0" smtClean="0"/>
                        <a:t>0.0007</a:t>
                      </a:r>
                      <a:endParaRPr lang="en-US" dirty="0"/>
                    </a:p>
                  </a:txBody>
                  <a:tcPr/>
                </a:tc>
              </a:tr>
              <a:tr h="370840">
                <a:tc>
                  <a:txBody>
                    <a:bodyPr/>
                    <a:lstStyle/>
                    <a:p>
                      <a:pPr algn="ctr"/>
                      <a:r>
                        <a:rPr lang="en-US" dirty="0" smtClean="0"/>
                        <a:t>mouthwash</a:t>
                      </a:r>
                      <a:endParaRPr lang="en-US" dirty="0"/>
                    </a:p>
                  </a:txBody>
                  <a:tcPr/>
                </a:tc>
                <a:tc>
                  <a:txBody>
                    <a:bodyPr/>
                    <a:lstStyle/>
                    <a:p>
                      <a:pPr algn="ctr"/>
                      <a:r>
                        <a:rPr lang="en-US" dirty="0" smtClean="0"/>
                        <a:t>-0.1009</a:t>
                      </a:r>
                      <a:endParaRPr lang="en-US" dirty="0"/>
                    </a:p>
                  </a:txBody>
                  <a:tcPr/>
                </a:tc>
                <a:tc>
                  <a:txBody>
                    <a:bodyPr/>
                    <a:lstStyle/>
                    <a:p>
                      <a:pPr algn="ctr"/>
                      <a:r>
                        <a:rPr lang="en-US" dirty="0" smtClean="0"/>
                        <a:t>0.2844</a:t>
                      </a:r>
                      <a:endParaRPr lang="en-US" dirty="0"/>
                    </a:p>
                  </a:txBody>
                  <a:tcPr/>
                </a:tc>
                <a:tc>
                  <a:txBody>
                    <a:bodyPr/>
                    <a:lstStyle/>
                    <a:p>
                      <a:pPr algn="ctr"/>
                      <a:r>
                        <a:rPr lang="en-US" dirty="0" smtClean="0"/>
                        <a:t>0.7228</a:t>
                      </a:r>
                      <a:endParaRPr lang="en-US" dirty="0"/>
                    </a:p>
                  </a:txBody>
                  <a:tcPr/>
                </a:tc>
              </a:tr>
            </a:tbl>
          </a:graphicData>
        </a:graphic>
      </p:graphicFrame>
      <p:sp>
        <p:nvSpPr>
          <p:cNvPr id="5" name="TextBox 4"/>
          <p:cNvSpPr txBox="1"/>
          <p:nvPr/>
        </p:nvSpPr>
        <p:spPr>
          <a:xfrm>
            <a:off x="228600" y="5029200"/>
            <a:ext cx="8686800" cy="1200329"/>
          </a:xfrm>
          <a:prstGeom prst="rect">
            <a:avLst/>
          </a:prstGeom>
          <a:noFill/>
        </p:spPr>
        <p:txBody>
          <a:bodyPr wrap="square" rtlCol="0">
            <a:spAutoFit/>
          </a:bodyPr>
          <a:lstStyle/>
          <a:p>
            <a:r>
              <a:rPr lang="en-US" dirty="0" smtClean="0"/>
              <a:t>Logit Score = -1.798 + 0.0214 Age + 0.3898 Male + 0.3280 Floss – 0.0543 Y clean – 0.0401 Sugar + 0.9042 coffee + 0.8681 tea – 0.1009 mouthwash</a:t>
            </a:r>
          </a:p>
          <a:p>
            <a:endParaRPr lang="en-US" dirty="0"/>
          </a:p>
          <a:p>
            <a:r>
              <a:rPr lang="en-US" dirty="0" smtClean="0"/>
              <a:t>  Propensity (“new </a:t>
            </a:r>
            <a:r>
              <a:rPr lang="en-US" dirty="0" err="1" smtClean="0"/>
              <a:t>tx</a:t>
            </a:r>
            <a:r>
              <a:rPr lang="en-US" dirty="0" smtClean="0"/>
              <a:t>”) = </a:t>
            </a:r>
            <a:r>
              <a:rPr lang="en-US" dirty="0" err="1" smtClean="0"/>
              <a:t>exp</a:t>
            </a:r>
            <a:r>
              <a:rPr lang="en-US" dirty="0" smtClean="0"/>
              <a:t>(score) / [1 + </a:t>
            </a:r>
            <a:r>
              <a:rPr lang="en-US" dirty="0" err="1" smtClean="0"/>
              <a:t>exp</a:t>
            </a:r>
            <a:r>
              <a:rPr lang="en-US" dirty="0" smtClean="0"/>
              <a:t>(score)]  = P(x)</a:t>
            </a:r>
            <a:endParaRPr lang="en-US" dirty="0"/>
          </a:p>
        </p:txBody>
      </p:sp>
    </p:spTree>
    <p:extLst>
      <p:ext uri="{BB962C8B-B14F-4D97-AF65-F5344CB8AC3E}">
        <p14:creationId xmlns:p14="http://schemas.microsoft.com/office/powerpoint/2010/main" val="2603419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1519</Words>
  <Application>Microsoft Office PowerPoint</Application>
  <PresentationFormat>On-screen Show (4:3)</PresentationFormat>
  <Paragraphs>682</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MS Mincho</vt:lpstr>
      <vt:lpstr>Times New Roman</vt:lpstr>
      <vt:lpstr>Office Theme</vt:lpstr>
      <vt:lpstr>Section 9C    Logistic Regression and Propensity scores</vt:lpstr>
      <vt:lpstr>propensity</vt:lpstr>
      <vt:lpstr>Controlling for confounding</vt:lpstr>
      <vt:lpstr>PowerPoint Presentation</vt:lpstr>
      <vt:lpstr>Example</vt:lpstr>
      <vt:lpstr>Logistic for estimating propensity</vt:lpstr>
      <vt:lpstr>Example: tooth whitening</vt:lpstr>
      <vt:lpstr>Covariate comparison- not the same</vt:lpstr>
      <vt:lpstr>Logistic model for “new tx”-propensity</vt:lpstr>
      <vt:lpstr>Make strata (or could match)</vt:lpstr>
      <vt:lpstr>Covariate compare by propensity strata</vt:lpstr>
      <vt:lpstr>Covariate compare by propensity strata</vt:lpstr>
      <vt:lpstr>Gray scale means by propensity strata (quartiles)</vt:lpstr>
      <vt:lpstr>Propensity score as continuous covariate Regression on gray scale</vt:lpstr>
      <vt:lpstr>Propensity score as continuous covariate</vt:lpstr>
      <vt:lpstr>Matching</vt:lpstr>
      <vt:lpstr>Propensity weights</vt:lpstr>
      <vt:lpstr>Advantages of propensity score</vt:lpstr>
      <vt:lpstr>Can check propensity score overlap between the two groups</vt:lpstr>
      <vt:lpstr>Regression adjustment- not propensity Y= gray scale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9 – Logistic regreession and Propensity scores</dc:title>
  <dc:creator>Gornbein, Jeffrey</dc:creator>
  <cp:lastModifiedBy>gornbein</cp:lastModifiedBy>
  <cp:revision>52</cp:revision>
  <dcterms:created xsi:type="dcterms:W3CDTF">2016-10-31T19:41:35Z</dcterms:created>
  <dcterms:modified xsi:type="dcterms:W3CDTF">2021-12-17T20:39:07Z</dcterms:modified>
</cp:coreProperties>
</file>