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77" r:id="rId2"/>
    <p:sldId id="380" r:id="rId3"/>
    <p:sldId id="451" r:id="rId4"/>
    <p:sldId id="450" r:id="rId5"/>
    <p:sldId id="446" r:id="rId6"/>
    <p:sldId id="448" r:id="rId7"/>
    <p:sldId id="449" r:id="rId8"/>
    <p:sldId id="420" r:id="rId9"/>
    <p:sldId id="378" r:id="rId10"/>
    <p:sldId id="379" r:id="rId11"/>
    <p:sldId id="381" r:id="rId12"/>
    <p:sldId id="447" r:id="rId13"/>
    <p:sldId id="452" r:id="rId14"/>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465" autoAdjust="0"/>
    <p:restoredTop sz="94700" autoAdjust="0"/>
  </p:normalViewPr>
  <p:slideViewPr>
    <p:cSldViewPr>
      <p:cViewPr varScale="1">
        <p:scale>
          <a:sx n="107" d="100"/>
          <a:sy n="107" d="100"/>
        </p:scale>
        <p:origin x="1356" y="108"/>
      </p:cViewPr>
      <p:guideLst>
        <p:guide orient="horz" pos="2160"/>
        <p:guide pos="2880"/>
      </p:guideLst>
    </p:cSldViewPr>
  </p:slideViewPr>
  <p:outlineViewPr>
    <p:cViewPr>
      <p:scale>
        <a:sx n="33" d="100"/>
        <a:sy n="33" d="100"/>
      </p:scale>
      <p:origin x="0" y="1710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56A35F7E-B953-4460-9061-F87DEA9778DC}" type="datetimeFigureOut">
              <a:rPr lang="en-US" smtClean="0"/>
              <a:pPr/>
              <a:t>11/30/2021</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C3EEB9BF-37BF-4D14-8EDE-628264FE7D9A}" type="slidenum">
              <a:rPr lang="en-US" smtClean="0"/>
              <a:pPr/>
              <a:t>‹#›</a:t>
            </a:fld>
            <a:endParaRPr lang="en-US"/>
          </a:p>
        </p:txBody>
      </p:sp>
    </p:spTree>
    <p:extLst>
      <p:ext uri="{BB962C8B-B14F-4D97-AF65-F5344CB8AC3E}">
        <p14:creationId xmlns:p14="http://schemas.microsoft.com/office/powerpoint/2010/main" val="2170492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Dataset “titanic</a:t>
            </a:r>
            <a:r>
              <a:rPr lang="en-US" baseline="0" dirty="0" smtClean="0"/>
              <a:t> passengers” </a:t>
            </a:r>
            <a:endParaRPr lang="en-US" dirty="0"/>
          </a:p>
        </p:txBody>
      </p:sp>
      <p:sp>
        <p:nvSpPr>
          <p:cNvPr id="4" name="Slide Number Placeholder 3"/>
          <p:cNvSpPr>
            <a:spLocks noGrp="1"/>
          </p:cNvSpPr>
          <p:nvPr>
            <p:ph type="sldNum" sz="quarter" idx="10"/>
          </p:nvPr>
        </p:nvSpPr>
        <p:spPr/>
        <p:txBody>
          <a:bodyPr/>
          <a:lstStyle/>
          <a:p>
            <a:fld id="{C3EEB9BF-37BF-4D14-8EDE-628264FE7D9A}" type="slidenum">
              <a:rPr lang="en-US" smtClean="0"/>
              <a:pPr/>
              <a:t>3</a:t>
            </a:fld>
            <a:endParaRPr lang="en-US"/>
          </a:p>
        </p:txBody>
      </p:sp>
    </p:spTree>
    <p:extLst>
      <p:ext uri="{BB962C8B-B14F-4D97-AF65-F5344CB8AC3E}">
        <p14:creationId xmlns:p14="http://schemas.microsoft.com/office/powerpoint/2010/main" val="1622698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Titanic example</a:t>
            </a:r>
            <a:endParaRPr lang="en-US"/>
          </a:p>
        </p:txBody>
      </p:sp>
      <p:sp>
        <p:nvSpPr>
          <p:cNvPr id="4" name="Slide Number Placeholder 3"/>
          <p:cNvSpPr>
            <a:spLocks noGrp="1"/>
          </p:cNvSpPr>
          <p:nvPr>
            <p:ph type="sldNum" sz="quarter" idx="10"/>
          </p:nvPr>
        </p:nvSpPr>
        <p:spPr/>
        <p:txBody>
          <a:bodyPr/>
          <a:lstStyle/>
          <a:p>
            <a:fld id="{C3EEB9BF-37BF-4D14-8EDE-628264FE7D9A}" type="slidenum">
              <a:rPr lang="en-US" smtClean="0"/>
              <a:pPr/>
              <a:t>8</a:t>
            </a:fld>
            <a:endParaRPr lang="en-US"/>
          </a:p>
        </p:txBody>
      </p:sp>
    </p:spTree>
    <p:extLst>
      <p:ext uri="{BB962C8B-B14F-4D97-AF65-F5344CB8AC3E}">
        <p14:creationId xmlns:p14="http://schemas.microsoft.com/office/powerpoint/2010/main" val="4037959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67A941-1F87-49EC-A237-8589CA8F1CF8}" type="datetime1">
              <a:rPr lang="en-US" smtClean="0"/>
              <a:pPr/>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143DD-354A-4EFA-A092-21C168AE65E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437A1B-30F7-42DD-A1FE-6D46D4FD362F}" type="datetime1">
              <a:rPr lang="en-US" smtClean="0"/>
              <a:pPr/>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143DD-354A-4EFA-A092-21C168AE65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91D63D-7BF4-4B97-8593-31A5166E2066}" type="datetime1">
              <a:rPr lang="en-US" smtClean="0"/>
              <a:pPr/>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143DD-354A-4EFA-A092-21C168AE65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102D2A-74F8-4612-A3B5-3520D4B29719}" type="datetime1">
              <a:rPr lang="en-US" smtClean="0"/>
              <a:pPr/>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143DD-354A-4EFA-A092-21C168AE65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5FEBA4-26E2-40C7-9511-5851D135CF9B}" type="datetime1">
              <a:rPr lang="en-US" smtClean="0"/>
              <a:pPr/>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143DD-354A-4EFA-A092-21C168AE65E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F2B647-7205-4B04-BF10-95686FBF5C46}" type="datetime1">
              <a:rPr lang="en-US" smtClean="0"/>
              <a:pPr/>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9143DD-354A-4EFA-A092-21C168AE65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3910D9-CC19-4705-A36C-1218C7C2FE28}" type="datetime1">
              <a:rPr lang="en-US" smtClean="0"/>
              <a:pPr/>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9143DD-354A-4EFA-A092-21C168AE65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EEBCB0-326C-470B-87CF-AD34B170C2FB}" type="datetime1">
              <a:rPr lang="en-US" smtClean="0"/>
              <a:pPr/>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9143DD-354A-4EFA-A092-21C168AE65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EDCA5F-29E1-4991-91E9-266386367DEF}" type="datetime1">
              <a:rPr lang="en-US" smtClean="0"/>
              <a:pPr/>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9143DD-354A-4EFA-A092-21C168AE65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3B923D-176F-44D3-B623-86634D646C08}" type="datetime1">
              <a:rPr lang="en-US" smtClean="0"/>
              <a:pPr/>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9143DD-354A-4EFA-A092-21C168AE65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CA4D71-E8ED-4709-98F3-DEE2640A476F}" type="datetime1">
              <a:rPr lang="en-US" smtClean="0"/>
              <a:pPr/>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9143DD-354A-4EFA-A092-21C168AE65E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0FE41A-B3EE-4CFE-8645-BBE81C1592F2}" type="datetime1">
              <a:rPr lang="en-US" smtClean="0"/>
              <a:pPr/>
              <a:t>11/30/2021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9143DD-354A-4EFA-A092-21C168AE65E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534400" cy="5562600"/>
          </a:xfrm>
        </p:spPr>
        <p:txBody>
          <a:bodyPr/>
          <a:lstStyle/>
          <a:p>
            <a:pPr algn="ctr">
              <a:buNone/>
            </a:pPr>
            <a:r>
              <a:rPr lang="en-US" dirty="0" smtClean="0"/>
              <a:t>  </a:t>
            </a:r>
            <a:r>
              <a:rPr lang="en-US" sz="8000" dirty="0" smtClean="0"/>
              <a:t>Classification trees</a:t>
            </a:r>
          </a:p>
          <a:p>
            <a:pPr algn="ctr">
              <a:buNone/>
            </a:pPr>
            <a:r>
              <a:rPr lang="en-US" sz="8000" dirty="0" smtClean="0"/>
              <a:t>  CART</a:t>
            </a:r>
          </a:p>
          <a:p>
            <a:pPr algn="ctr">
              <a:buNone/>
            </a:pPr>
            <a:r>
              <a:rPr lang="en-US" sz="4800" dirty="0" smtClean="0"/>
              <a:t>(classification &amp; regression trees)</a:t>
            </a:r>
            <a:endParaRPr lang="en-US" sz="4800" dirty="0"/>
          </a:p>
        </p:txBody>
      </p:sp>
      <p:sp>
        <p:nvSpPr>
          <p:cNvPr id="4" name="Slide Number Placeholder 3"/>
          <p:cNvSpPr>
            <a:spLocks noGrp="1"/>
          </p:cNvSpPr>
          <p:nvPr>
            <p:ph type="sldNum" sz="quarter" idx="12"/>
          </p:nvPr>
        </p:nvSpPr>
        <p:spPr/>
        <p:txBody>
          <a:bodyPr/>
          <a:lstStyle/>
          <a:p>
            <a:fld id="{C39143DD-354A-4EFA-A092-21C168AE65E5}"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39143DD-354A-4EFA-A092-21C168AE65E5}" type="slidenum">
              <a:rPr lang="en-US" smtClean="0"/>
              <a:pPr/>
              <a:t>10</a:t>
            </a:fld>
            <a:endParaRPr lang="en-US"/>
          </a:p>
        </p:txBody>
      </p:sp>
      <p:pic>
        <p:nvPicPr>
          <p:cNvPr id="53250" name="Picture 2"/>
          <p:cNvPicPr>
            <a:picLocks noChangeAspect="1" noChangeArrowheads="1"/>
          </p:cNvPicPr>
          <p:nvPr/>
        </p:nvPicPr>
        <p:blipFill>
          <a:blip r:embed="rId2" cstate="print"/>
          <a:srcRect/>
          <a:stretch>
            <a:fillRect/>
          </a:stretch>
        </p:blipFill>
        <p:spPr bwMode="auto">
          <a:xfrm>
            <a:off x="381000" y="457200"/>
            <a:ext cx="8382000" cy="601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39143DD-354A-4EFA-A092-21C168AE65E5}" type="slidenum">
              <a:rPr lang="en-US" smtClean="0"/>
              <a:pPr/>
              <a:t>11</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957942684"/>
              </p:ext>
            </p:extLst>
          </p:nvPr>
        </p:nvGraphicFramePr>
        <p:xfrm>
          <a:off x="1066800" y="762000"/>
          <a:ext cx="6553200" cy="5362582"/>
        </p:xfrm>
        <a:graphic>
          <a:graphicData uri="http://schemas.openxmlformats.org/drawingml/2006/table">
            <a:tbl>
              <a:tblPr/>
              <a:tblGrid>
                <a:gridCol w="1463629">
                  <a:extLst>
                    <a:ext uri="{9D8B030D-6E8A-4147-A177-3AD203B41FA5}">
                      <a16:colId xmlns="" xmlns:a16="http://schemas.microsoft.com/office/drawing/2014/main" val="20000"/>
                    </a:ext>
                  </a:extLst>
                </a:gridCol>
                <a:gridCol w="892578">
                  <a:extLst>
                    <a:ext uri="{9D8B030D-6E8A-4147-A177-3AD203B41FA5}">
                      <a16:colId xmlns="" xmlns:a16="http://schemas.microsoft.com/office/drawing/2014/main" val="20001"/>
                    </a:ext>
                  </a:extLst>
                </a:gridCol>
                <a:gridCol w="1546260">
                  <a:extLst>
                    <a:ext uri="{9D8B030D-6E8A-4147-A177-3AD203B41FA5}">
                      <a16:colId xmlns="" xmlns:a16="http://schemas.microsoft.com/office/drawing/2014/main" val="20002"/>
                    </a:ext>
                  </a:extLst>
                </a:gridCol>
                <a:gridCol w="1472630">
                  <a:extLst>
                    <a:ext uri="{9D8B030D-6E8A-4147-A177-3AD203B41FA5}">
                      <a16:colId xmlns="" xmlns:a16="http://schemas.microsoft.com/office/drawing/2014/main" val="20003"/>
                    </a:ext>
                  </a:extLst>
                </a:gridCol>
                <a:gridCol w="1178103">
                  <a:extLst>
                    <a:ext uri="{9D8B030D-6E8A-4147-A177-3AD203B41FA5}">
                      <a16:colId xmlns="" xmlns:a16="http://schemas.microsoft.com/office/drawing/2014/main" val="20004"/>
                    </a:ext>
                  </a:extLst>
                </a:gridCol>
              </a:tblGrid>
              <a:tr h="611389">
                <a:tc gridSpan="2">
                  <a:txBody>
                    <a:bodyPr/>
                    <a:lstStyle/>
                    <a:p>
                      <a:pPr marL="0" marR="0" algn="ctr">
                        <a:spcBef>
                          <a:spcPts val="0"/>
                        </a:spcBef>
                        <a:spcAft>
                          <a:spcPts val="0"/>
                        </a:spcAft>
                      </a:pPr>
                      <a:endParaRPr lang="en-US" sz="1500" dirty="0">
                        <a:solidFill>
                          <a:srgbClr val="000000"/>
                        </a:solidFill>
                        <a:latin typeface="Arial"/>
                        <a:ea typeface="Times New Roman"/>
                        <a:cs typeface="Arial"/>
                      </a:endParaRPr>
                    </a:p>
                  </a:txBody>
                  <a:tcPr marL="15906" marR="15906" marT="0" marB="0">
                    <a:lnL>
                      <a:noFill/>
                    </a:lnL>
                    <a:lnR>
                      <a:noFill/>
                    </a:lnR>
                    <a:lnT>
                      <a:noFill/>
                    </a:lnT>
                    <a:lnB>
                      <a:noFill/>
                    </a:lnB>
                  </a:tcPr>
                </a:tc>
                <a:tc hMerge="1">
                  <a:txBody>
                    <a:bodyPr/>
                    <a:lstStyle/>
                    <a:p>
                      <a:endParaRPr lang="en-US"/>
                    </a:p>
                  </a:txBody>
                  <a:tcPr/>
                </a:tc>
                <a:tc gridSpan="2">
                  <a:txBody>
                    <a:bodyPr/>
                    <a:lstStyle/>
                    <a:p>
                      <a:pPr marL="0" marR="0" algn="ctr">
                        <a:spcBef>
                          <a:spcPts val="0"/>
                        </a:spcBef>
                        <a:spcAft>
                          <a:spcPts val="0"/>
                        </a:spcAft>
                      </a:pPr>
                      <a:r>
                        <a:rPr lang="en-US" sz="1500" b="1">
                          <a:solidFill>
                            <a:srgbClr val="000000"/>
                          </a:solidFill>
                          <a:latin typeface="Arial"/>
                          <a:ea typeface="Times New Roman"/>
                          <a:cs typeface="Arial"/>
                        </a:rPr>
                        <a:t>Hemorrhage model</a:t>
                      </a:r>
                      <a:endParaRPr lang="en-US" sz="1000">
                        <a:latin typeface="Times New Roman"/>
                        <a:ea typeface="Times New Roman"/>
                        <a:cs typeface="Arial"/>
                      </a:endParaRPr>
                    </a:p>
                    <a:p>
                      <a:pPr marL="0" marR="0" algn="ctr">
                        <a:spcBef>
                          <a:spcPts val="0"/>
                        </a:spcBef>
                        <a:spcAft>
                          <a:spcPts val="0"/>
                        </a:spcAft>
                      </a:pPr>
                      <a:r>
                        <a:rPr lang="en-US" sz="1500" b="1">
                          <a:solidFill>
                            <a:srgbClr val="000000"/>
                          </a:solidFill>
                          <a:latin typeface="Arial"/>
                          <a:ea typeface="Times New Roman"/>
                          <a:cs typeface="Arial"/>
                        </a:rPr>
                        <a:t>Classification Matrix</a:t>
                      </a:r>
                      <a:endParaRPr lang="en-US" sz="1000">
                        <a:latin typeface="Times New Roman"/>
                        <a:ea typeface="Times New Roman"/>
                        <a:cs typeface="Arial"/>
                      </a:endParaRPr>
                    </a:p>
                  </a:txBody>
                  <a:tcPr marL="15906" marR="15906" marT="0" marB="0">
                    <a:lnL>
                      <a:noFill/>
                    </a:lnL>
                    <a:lnR>
                      <a:noFill/>
                    </a:lnR>
                    <a:lnT>
                      <a:noFill/>
                    </a:lnT>
                    <a:lnB>
                      <a:noFill/>
                    </a:lnB>
                  </a:tcPr>
                </a:tc>
                <a:tc hMerge="1">
                  <a:txBody>
                    <a:bodyPr/>
                    <a:lstStyle/>
                    <a:p>
                      <a:endParaRPr lang="en-US"/>
                    </a:p>
                  </a:txBody>
                  <a:tcPr/>
                </a:tc>
                <a:tc>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extLst>
                  <a:ext uri="{0D108BD9-81ED-4DB2-BD59-A6C34878D82A}">
                    <a16:rowId xmlns="" xmlns:a16="http://schemas.microsoft.com/office/drawing/2014/main" val="10000"/>
                  </a:ext>
                </a:extLst>
              </a:tr>
              <a:tr h="301619">
                <a:tc>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tc>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tc gridSpan="2">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tc hMerge="1">
                  <a:txBody>
                    <a:bodyPr/>
                    <a:lstStyle/>
                    <a:p>
                      <a:endParaRPr lang="en-US"/>
                    </a:p>
                  </a:txBody>
                  <a:tcPr/>
                </a:tc>
                <a:tc>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extLst>
                  <a:ext uri="{0D108BD9-81ED-4DB2-BD59-A6C34878D82A}">
                    <a16:rowId xmlns="" xmlns:a16="http://schemas.microsoft.com/office/drawing/2014/main" val="10001"/>
                  </a:ext>
                </a:extLst>
              </a:tr>
              <a:tr h="301619">
                <a:tc>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tc>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tc gridSpan="2">
                  <a:txBody>
                    <a:bodyPr/>
                    <a:lstStyle/>
                    <a:p>
                      <a:pPr marL="0" marR="0" algn="ctr">
                        <a:spcBef>
                          <a:spcPts val="0"/>
                        </a:spcBef>
                        <a:spcAft>
                          <a:spcPts val="0"/>
                        </a:spcAft>
                      </a:pPr>
                      <a:r>
                        <a:rPr lang="en-US" sz="1500">
                          <a:solidFill>
                            <a:srgbClr val="000000"/>
                          </a:solidFill>
                          <a:latin typeface="Arial"/>
                          <a:ea typeface="Times New Roman"/>
                          <a:cs typeface="Arial"/>
                        </a:rPr>
                        <a:t>Actual Category</a:t>
                      </a:r>
                      <a:endParaRPr lang="en-US" sz="1000">
                        <a:latin typeface="Times New Roman"/>
                        <a:ea typeface="Times New Roman"/>
                        <a:cs typeface="Arial"/>
                      </a:endParaRPr>
                    </a:p>
                  </a:txBody>
                  <a:tcPr marL="15906" marR="15906" marT="0" marB="0">
                    <a:lnL>
                      <a:noFill/>
                    </a:lnL>
                    <a:lnR>
                      <a:noFill/>
                    </a:lnR>
                    <a:lnT>
                      <a:noFill/>
                    </a:lnT>
                    <a:lnB>
                      <a:noFill/>
                    </a:lnB>
                  </a:tcPr>
                </a:tc>
                <a:tc hMerge="1">
                  <a:txBody>
                    <a:bodyPr/>
                    <a:lstStyle/>
                    <a:p>
                      <a:endParaRPr lang="en-US"/>
                    </a:p>
                  </a:txBody>
                  <a:tcPr/>
                </a:tc>
                <a:tc>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extLst>
                  <a:ext uri="{0D108BD9-81ED-4DB2-BD59-A6C34878D82A}">
                    <a16:rowId xmlns="" xmlns:a16="http://schemas.microsoft.com/office/drawing/2014/main" val="10002"/>
                  </a:ext>
                </a:extLst>
              </a:tr>
              <a:tr h="319281">
                <a:tc>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tc>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tc>
                  <a:txBody>
                    <a:bodyPr/>
                    <a:lstStyle/>
                    <a:p>
                      <a:pPr marL="0" marR="0" algn="ctr">
                        <a:spcBef>
                          <a:spcPts val="0"/>
                        </a:spcBef>
                        <a:spcAft>
                          <a:spcPts val="0"/>
                        </a:spcAft>
                      </a:pPr>
                      <a:r>
                        <a:rPr lang="en-US" sz="1500">
                          <a:solidFill>
                            <a:srgbClr val="000000"/>
                          </a:solidFill>
                          <a:latin typeface="Arial"/>
                          <a:ea typeface="Times New Roman"/>
                          <a:cs typeface="Arial"/>
                        </a:rPr>
                        <a:t>no</a:t>
                      </a:r>
                      <a:endParaRPr lang="en-US" sz="1000">
                        <a:latin typeface="Times New Roman"/>
                        <a:ea typeface="Times New Roman"/>
                        <a:cs typeface="Arial"/>
                      </a:endParaRPr>
                    </a:p>
                  </a:txBody>
                  <a:tcPr marL="15906" marR="15906"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solidFill>
                            <a:srgbClr val="000000"/>
                          </a:solidFill>
                          <a:latin typeface="Arial"/>
                          <a:ea typeface="Times New Roman"/>
                          <a:cs typeface="Arial"/>
                        </a:rPr>
                        <a:t>yes</a:t>
                      </a:r>
                      <a:endParaRPr lang="en-US" sz="1000">
                        <a:latin typeface="Times New Roman"/>
                        <a:ea typeface="Times New Roman"/>
                        <a:cs typeface="Arial"/>
                      </a:endParaRPr>
                    </a:p>
                  </a:txBody>
                  <a:tcPr marL="15906" marR="15906"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solidFill>
                            <a:srgbClr val="000000"/>
                          </a:solidFill>
                          <a:latin typeface="Arial"/>
                          <a:ea typeface="Times New Roman"/>
                          <a:cs typeface="Arial"/>
                        </a:rPr>
                        <a:t>total</a:t>
                      </a:r>
                      <a:endParaRPr lang="en-US" sz="1000">
                        <a:latin typeface="Times New Roman"/>
                        <a:ea typeface="Times New Roman"/>
                        <a:cs typeface="Arial"/>
                      </a:endParaRPr>
                    </a:p>
                  </a:txBody>
                  <a:tcPr marL="15906" marR="15906" marT="0" marB="0">
                    <a:lnL>
                      <a:noFill/>
                    </a:lnL>
                    <a:lnR>
                      <a:noFill/>
                    </a:lnR>
                    <a:lnT>
                      <a:noFill/>
                    </a:lnT>
                    <a:lnB>
                      <a:noFill/>
                    </a:lnB>
                  </a:tcPr>
                </a:tc>
                <a:extLst>
                  <a:ext uri="{0D108BD9-81ED-4DB2-BD59-A6C34878D82A}">
                    <a16:rowId xmlns="" xmlns:a16="http://schemas.microsoft.com/office/drawing/2014/main" val="10003"/>
                  </a:ext>
                </a:extLst>
              </a:tr>
              <a:tr h="301619">
                <a:tc>
                  <a:txBody>
                    <a:bodyPr/>
                    <a:lstStyle/>
                    <a:p>
                      <a:pPr marL="0" marR="0" algn="ctr">
                        <a:spcBef>
                          <a:spcPts val="0"/>
                        </a:spcBef>
                        <a:spcAft>
                          <a:spcPts val="0"/>
                        </a:spcAft>
                      </a:pPr>
                      <a:r>
                        <a:rPr lang="en-US" sz="1500">
                          <a:solidFill>
                            <a:srgbClr val="000000"/>
                          </a:solidFill>
                          <a:latin typeface="Arial"/>
                          <a:ea typeface="Times New Roman"/>
                          <a:cs typeface="Arial"/>
                        </a:rPr>
                        <a:t>Predicted</a:t>
                      </a:r>
                      <a:endParaRPr lang="en-US" sz="1000">
                        <a:latin typeface="Times New Roman"/>
                        <a:ea typeface="Times New Roman"/>
                        <a:cs typeface="Arial"/>
                      </a:endParaRPr>
                    </a:p>
                  </a:txBody>
                  <a:tcPr marL="15906" marR="15906" marT="0" marB="0">
                    <a:lnL>
                      <a:noFill/>
                    </a:lnL>
                    <a:lnR>
                      <a:noFill/>
                    </a:lnR>
                    <a:lnT>
                      <a:noFill/>
                    </a:lnT>
                    <a:lnB>
                      <a:noFill/>
                    </a:lnB>
                  </a:tcPr>
                </a:tc>
                <a:tc>
                  <a:txBody>
                    <a:bodyPr/>
                    <a:lstStyle/>
                    <a:p>
                      <a:pPr marL="0" marR="0" algn="ctr">
                        <a:spcBef>
                          <a:spcPts val="0"/>
                        </a:spcBef>
                        <a:spcAft>
                          <a:spcPts val="0"/>
                        </a:spcAft>
                      </a:pPr>
                      <a:r>
                        <a:rPr lang="en-US" sz="1500">
                          <a:solidFill>
                            <a:srgbClr val="000000"/>
                          </a:solidFill>
                          <a:latin typeface="Arial"/>
                          <a:ea typeface="Times New Roman"/>
                          <a:cs typeface="Arial"/>
                        </a:rPr>
                        <a:t>no</a:t>
                      </a:r>
                      <a:endParaRPr lang="en-US" sz="1000">
                        <a:latin typeface="Times New Roman"/>
                        <a:ea typeface="Times New Roman"/>
                        <a:cs typeface="Arial"/>
                      </a:endParaRPr>
                    </a:p>
                  </a:txBody>
                  <a:tcPr marL="15906" marR="15906"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500" b="1">
                          <a:solidFill>
                            <a:srgbClr val="000000"/>
                          </a:solidFill>
                          <a:latin typeface="Arial"/>
                          <a:ea typeface="Times New Roman"/>
                          <a:cs typeface="Arial"/>
                        </a:rPr>
                        <a:t>45</a:t>
                      </a:r>
                      <a:endParaRPr lang="en-US" sz="1000">
                        <a:latin typeface="Times New Roman"/>
                        <a:ea typeface="Times New Roman"/>
                        <a:cs typeface="Arial"/>
                      </a:endParaRPr>
                    </a:p>
                  </a:txBody>
                  <a:tcPr marL="15906" marR="15906" marT="0"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500">
                          <a:solidFill>
                            <a:srgbClr val="000000"/>
                          </a:solidFill>
                          <a:latin typeface="Arial"/>
                          <a:ea typeface="Times New Roman"/>
                          <a:cs typeface="Arial"/>
                        </a:rPr>
                        <a:t>11</a:t>
                      </a:r>
                      <a:endParaRPr lang="en-US" sz="1000">
                        <a:latin typeface="Times New Roman"/>
                        <a:ea typeface="Times New Roman"/>
                        <a:cs typeface="Arial"/>
                      </a:endParaRPr>
                    </a:p>
                  </a:txBody>
                  <a:tcPr marL="15906" marR="15906" marT="0"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500">
                          <a:solidFill>
                            <a:srgbClr val="000000"/>
                          </a:solidFill>
                          <a:latin typeface="Arial"/>
                          <a:ea typeface="Times New Roman"/>
                          <a:cs typeface="Arial"/>
                        </a:rPr>
                        <a:t>56</a:t>
                      </a:r>
                      <a:endParaRPr lang="en-US" sz="1000">
                        <a:latin typeface="Times New Roman"/>
                        <a:ea typeface="Times New Roman"/>
                        <a:cs typeface="Arial"/>
                      </a:endParaRPr>
                    </a:p>
                  </a:txBody>
                  <a:tcPr marL="15906" marR="15906" marT="0" marB="0">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10004"/>
                  </a:ext>
                </a:extLst>
              </a:tr>
              <a:tr h="319281">
                <a:tc>
                  <a:txBody>
                    <a:bodyPr/>
                    <a:lstStyle/>
                    <a:p>
                      <a:pPr marL="0" marR="0" algn="ctr">
                        <a:spcBef>
                          <a:spcPts val="0"/>
                        </a:spcBef>
                        <a:spcAft>
                          <a:spcPts val="0"/>
                        </a:spcAft>
                      </a:pPr>
                      <a:r>
                        <a:rPr lang="en-US" sz="1500">
                          <a:solidFill>
                            <a:srgbClr val="000000"/>
                          </a:solidFill>
                          <a:latin typeface="Arial"/>
                          <a:ea typeface="Times New Roman"/>
                          <a:cs typeface="Arial"/>
                        </a:rPr>
                        <a:t>Category</a:t>
                      </a:r>
                      <a:endParaRPr lang="en-US" sz="1000">
                        <a:latin typeface="Times New Roman"/>
                        <a:ea typeface="Times New Roman"/>
                        <a:cs typeface="Arial"/>
                      </a:endParaRPr>
                    </a:p>
                  </a:txBody>
                  <a:tcPr marL="15906" marR="15906" marT="0" marB="0">
                    <a:lnL>
                      <a:noFill/>
                    </a:lnL>
                    <a:lnR>
                      <a:noFill/>
                    </a:lnR>
                    <a:lnT>
                      <a:noFill/>
                    </a:lnT>
                    <a:lnB>
                      <a:noFill/>
                    </a:lnB>
                  </a:tcPr>
                </a:tc>
                <a:tc>
                  <a:txBody>
                    <a:bodyPr/>
                    <a:lstStyle/>
                    <a:p>
                      <a:pPr marL="0" marR="0" algn="ctr">
                        <a:spcBef>
                          <a:spcPts val="0"/>
                        </a:spcBef>
                        <a:spcAft>
                          <a:spcPts val="0"/>
                        </a:spcAft>
                      </a:pPr>
                      <a:r>
                        <a:rPr lang="en-US" sz="1500">
                          <a:solidFill>
                            <a:srgbClr val="000000"/>
                          </a:solidFill>
                          <a:latin typeface="Arial"/>
                          <a:ea typeface="Times New Roman"/>
                          <a:cs typeface="Arial"/>
                        </a:rPr>
                        <a:t>yes</a:t>
                      </a:r>
                      <a:endParaRPr lang="en-US" sz="1000">
                        <a:latin typeface="Times New Roman"/>
                        <a:ea typeface="Times New Roman"/>
                        <a:cs typeface="Arial"/>
                      </a:endParaRPr>
                    </a:p>
                  </a:txBody>
                  <a:tcPr marL="15906" marR="15906"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500">
                          <a:solidFill>
                            <a:srgbClr val="000000"/>
                          </a:solidFill>
                          <a:latin typeface="Arial"/>
                          <a:ea typeface="Times New Roman"/>
                          <a:cs typeface="Arial"/>
                        </a:rPr>
                        <a:t>9</a:t>
                      </a:r>
                      <a:endParaRPr lang="en-US" sz="1000">
                        <a:latin typeface="Times New Roman"/>
                        <a:ea typeface="Times New Roman"/>
                        <a:cs typeface="Arial"/>
                      </a:endParaRPr>
                    </a:p>
                  </a:txBody>
                  <a:tcPr marL="15906" marR="15906" marT="0" marB="0">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b="1">
                          <a:solidFill>
                            <a:srgbClr val="000000"/>
                          </a:solidFill>
                          <a:latin typeface="Arial"/>
                          <a:ea typeface="Times New Roman"/>
                          <a:cs typeface="Arial"/>
                        </a:rPr>
                        <a:t>24</a:t>
                      </a:r>
                      <a:endParaRPr lang="en-US" sz="1000">
                        <a:latin typeface="Times New Roman"/>
                        <a:ea typeface="Times New Roman"/>
                        <a:cs typeface="Arial"/>
                      </a:endParaRPr>
                    </a:p>
                  </a:txBody>
                  <a:tcPr marL="15906" marR="15906" marT="0" marB="0">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solidFill>
                            <a:srgbClr val="000000"/>
                          </a:solidFill>
                          <a:latin typeface="Arial"/>
                          <a:ea typeface="Times New Roman"/>
                          <a:cs typeface="Arial"/>
                        </a:rPr>
                        <a:t>33</a:t>
                      </a:r>
                      <a:endParaRPr lang="en-US" sz="1000">
                        <a:latin typeface="Times New Roman"/>
                        <a:ea typeface="Times New Roman"/>
                        <a:cs typeface="Arial"/>
                      </a:endParaRPr>
                    </a:p>
                  </a:txBody>
                  <a:tcPr marL="15906" marR="15906" marT="0" marB="0">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10005"/>
                  </a:ext>
                </a:extLst>
              </a:tr>
              <a:tr h="301619">
                <a:tc>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tc>
                  <a:txBody>
                    <a:bodyPr/>
                    <a:lstStyle/>
                    <a:p>
                      <a:pPr marL="0" marR="0" algn="ctr">
                        <a:spcBef>
                          <a:spcPts val="0"/>
                        </a:spcBef>
                        <a:spcAft>
                          <a:spcPts val="0"/>
                        </a:spcAft>
                      </a:pPr>
                      <a:r>
                        <a:rPr lang="en-US" sz="1500">
                          <a:solidFill>
                            <a:srgbClr val="000000"/>
                          </a:solidFill>
                          <a:latin typeface="Arial"/>
                          <a:ea typeface="Times New Roman"/>
                          <a:cs typeface="Arial"/>
                        </a:rPr>
                        <a:t>total</a:t>
                      </a:r>
                      <a:endParaRPr lang="en-US" sz="1000">
                        <a:latin typeface="Times New Roman"/>
                        <a:ea typeface="Times New Roman"/>
                        <a:cs typeface="Arial"/>
                      </a:endParaRPr>
                    </a:p>
                  </a:txBody>
                  <a:tcPr marL="15906" marR="15906" marT="0" marB="0">
                    <a:lnL>
                      <a:noFill/>
                    </a:lnL>
                    <a:lnR>
                      <a:noFill/>
                    </a:lnR>
                    <a:lnT>
                      <a:noFill/>
                    </a:lnT>
                    <a:lnB>
                      <a:noFill/>
                    </a:lnB>
                  </a:tcPr>
                </a:tc>
                <a:tc>
                  <a:txBody>
                    <a:bodyPr/>
                    <a:lstStyle/>
                    <a:p>
                      <a:pPr marL="0" marR="0" algn="ctr">
                        <a:spcBef>
                          <a:spcPts val="0"/>
                        </a:spcBef>
                        <a:spcAft>
                          <a:spcPts val="0"/>
                        </a:spcAft>
                      </a:pPr>
                      <a:r>
                        <a:rPr lang="en-US" sz="1500">
                          <a:solidFill>
                            <a:srgbClr val="000000"/>
                          </a:solidFill>
                          <a:latin typeface="Arial"/>
                          <a:ea typeface="Times New Roman"/>
                          <a:cs typeface="Arial"/>
                        </a:rPr>
                        <a:t>54</a:t>
                      </a:r>
                      <a:endParaRPr lang="en-US" sz="1000">
                        <a:latin typeface="Times New Roman"/>
                        <a:ea typeface="Times New Roman"/>
                        <a:cs typeface="Arial"/>
                      </a:endParaRPr>
                    </a:p>
                  </a:txBody>
                  <a:tcPr marL="15906" marR="15906"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500">
                          <a:solidFill>
                            <a:srgbClr val="000000"/>
                          </a:solidFill>
                          <a:latin typeface="Arial"/>
                          <a:ea typeface="Times New Roman"/>
                          <a:cs typeface="Arial"/>
                        </a:rPr>
                        <a:t>35</a:t>
                      </a:r>
                      <a:endParaRPr lang="en-US" sz="1000">
                        <a:latin typeface="Times New Roman"/>
                        <a:ea typeface="Times New Roman"/>
                        <a:cs typeface="Arial"/>
                      </a:endParaRPr>
                    </a:p>
                  </a:txBody>
                  <a:tcPr marL="15906" marR="15906"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500">
                          <a:solidFill>
                            <a:srgbClr val="000000"/>
                          </a:solidFill>
                          <a:latin typeface="Arial"/>
                          <a:ea typeface="Times New Roman"/>
                          <a:cs typeface="Arial"/>
                        </a:rPr>
                        <a:t>89</a:t>
                      </a:r>
                      <a:endParaRPr lang="en-US" sz="1000">
                        <a:latin typeface="Times New Roman"/>
                        <a:ea typeface="Times New Roman"/>
                        <a:cs typeface="Arial"/>
                      </a:endParaRPr>
                    </a:p>
                  </a:txBody>
                  <a:tcPr marL="15906" marR="15906" marT="0" marB="0">
                    <a:lnL>
                      <a:noFill/>
                    </a:lnL>
                    <a:lnR>
                      <a:noFill/>
                    </a:lnR>
                    <a:lnT>
                      <a:noFill/>
                    </a:lnT>
                    <a:lnB>
                      <a:noFill/>
                    </a:lnB>
                  </a:tcPr>
                </a:tc>
                <a:extLst>
                  <a:ext uri="{0D108BD9-81ED-4DB2-BD59-A6C34878D82A}">
                    <a16:rowId xmlns="" xmlns:a16="http://schemas.microsoft.com/office/drawing/2014/main" val="10006"/>
                  </a:ext>
                </a:extLst>
              </a:tr>
              <a:tr h="301619">
                <a:tc>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tc>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tc>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tc>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tc>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extLst>
                  <a:ext uri="{0D108BD9-81ED-4DB2-BD59-A6C34878D82A}">
                    <a16:rowId xmlns="" xmlns:a16="http://schemas.microsoft.com/office/drawing/2014/main" val="10007"/>
                  </a:ext>
                </a:extLst>
              </a:tr>
              <a:tr h="301619">
                <a:tc>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tc gridSpan="3">
                  <a:txBody>
                    <a:bodyPr/>
                    <a:lstStyle/>
                    <a:p>
                      <a:pPr marL="0" marR="0" algn="ctr">
                        <a:spcBef>
                          <a:spcPts val="0"/>
                        </a:spcBef>
                        <a:spcAft>
                          <a:spcPts val="0"/>
                        </a:spcAft>
                      </a:pPr>
                      <a:r>
                        <a:rPr lang="en-US" sz="1500">
                          <a:solidFill>
                            <a:srgbClr val="000000"/>
                          </a:solidFill>
                          <a:latin typeface="Arial"/>
                          <a:ea typeface="Times New Roman"/>
                          <a:cs typeface="Arial"/>
                        </a:rPr>
                        <a:t>Sensitivity= 24/35 =69%</a:t>
                      </a:r>
                      <a:endParaRPr lang="en-US" sz="1000">
                        <a:latin typeface="Times New Roman"/>
                        <a:ea typeface="Times New Roman"/>
                        <a:cs typeface="Arial"/>
                      </a:endParaRPr>
                    </a:p>
                  </a:txBody>
                  <a:tcPr marL="15906" marR="15906"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extLst>
                  <a:ext uri="{0D108BD9-81ED-4DB2-BD59-A6C34878D82A}">
                    <a16:rowId xmlns="" xmlns:a16="http://schemas.microsoft.com/office/drawing/2014/main" val="10008"/>
                  </a:ext>
                </a:extLst>
              </a:tr>
              <a:tr h="301619">
                <a:tc>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tc gridSpan="3">
                  <a:txBody>
                    <a:bodyPr/>
                    <a:lstStyle/>
                    <a:p>
                      <a:pPr marL="0" marR="0" algn="ctr">
                        <a:spcBef>
                          <a:spcPts val="0"/>
                        </a:spcBef>
                        <a:spcAft>
                          <a:spcPts val="0"/>
                        </a:spcAft>
                      </a:pPr>
                      <a:r>
                        <a:rPr lang="en-US" sz="1500">
                          <a:solidFill>
                            <a:srgbClr val="000000"/>
                          </a:solidFill>
                          <a:latin typeface="Arial"/>
                          <a:ea typeface="Times New Roman"/>
                          <a:cs typeface="Arial"/>
                        </a:rPr>
                        <a:t>Specificity= 45/54 =83%</a:t>
                      </a:r>
                      <a:endParaRPr lang="en-US" sz="1000">
                        <a:latin typeface="Times New Roman"/>
                        <a:ea typeface="Times New Roman"/>
                        <a:cs typeface="Arial"/>
                      </a:endParaRPr>
                    </a:p>
                  </a:txBody>
                  <a:tcPr marL="15906" marR="15906"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extLst>
                  <a:ext uri="{0D108BD9-81ED-4DB2-BD59-A6C34878D82A}">
                    <a16:rowId xmlns="" xmlns:a16="http://schemas.microsoft.com/office/drawing/2014/main" val="10009"/>
                  </a:ext>
                </a:extLst>
              </a:tr>
              <a:tr h="301619">
                <a:tc>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tc gridSpan="3">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extLst>
                  <a:ext uri="{0D108BD9-81ED-4DB2-BD59-A6C34878D82A}">
                    <a16:rowId xmlns="" xmlns:a16="http://schemas.microsoft.com/office/drawing/2014/main" val="10010"/>
                  </a:ext>
                </a:extLst>
              </a:tr>
              <a:tr h="301619">
                <a:tc>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tc gridSpan="3">
                  <a:txBody>
                    <a:bodyPr/>
                    <a:lstStyle/>
                    <a:p>
                      <a:pPr marL="0" marR="0" algn="ctr">
                        <a:spcBef>
                          <a:spcPts val="0"/>
                        </a:spcBef>
                        <a:spcAft>
                          <a:spcPts val="0"/>
                        </a:spcAft>
                      </a:pPr>
                      <a:r>
                        <a:rPr lang="en-US" sz="1500" dirty="0">
                          <a:solidFill>
                            <a:srgbClr val="000000"/>
                          </a:solidFill>
                          <a:latin typeface="Arial"/>
                          <a:ea typeface="Times New Roman"/>
                          <a:cs typeface="Arial"/>
                        </a:rPr>
                        <a:t>Accuracy=76</a:t>
                      </a:r>
                      <a:r>
                        <a:rPr lang="en-US" sz="1500" dirty="0" smtClean="0">
                          <a:solidFill>
                            <a:srgbClr val="000000"/>
                          </a:solidFill>
                          <a:latin typeface="Arial"/>
                          <a:ea typeface="Times New Roman"/>
                          <a:cs typeface="Arial"/>
                        </a:rPr>
                        <a:t>%</a:t>
                      </a:r>
                    </a:p>
                    <a:p>
                      <a:pPr marL="0" marR="0" algn="ctr">
                        <a:spcBef>
                          <a:spcPts val="0"/>
                        </a:spcBef>
                        <a:spcAft>
                          <a:spcPts val="0"/>
                        </a:spcAft>
                      </a:pPr>
                      <a:r>
                        <a:rPr lang="en-US" sz="1500" dirty="0" smtClean="0">
                          <a:solidFill>
                            <a:srgbClr val="000000"/>
                          </a:solidFill>
                          <a:latin typeface="Arial"/>
                          <a:ea typeface="Times New Roman"/>
                          <a:cs typeface="Arial"/>
                        </a:rPr>
                        <a:t>C</a:t>
                      </a:r>
                      <a:r>
                        <a:rPr lang="en-US" sz="1500" baseline="0" dirty="0" smtClean="0">
                          <a:solidFill>
                            <a:srgbClr val="000000"/>
                          </a:solidFill>
                          <a:latin typeface="Arial"/>
                          <a:ea typeface="Times New Roman"/>
                          <a:cs typeface="Arial"/>
                        </a:rPr>
                        <a:t> = </a:t>
                      </a:r>
                      <a:endParaRPr lang="en-US" sz="1000" dirty="0">
                        <a:latin typeface="Times New Roman"/>
                        <a:ea typeface="Times New Roman"/>
                        <a:cs typeface="Arial"/>
                      </a:endParaRPr>
                    </a:p>
                  </a:txBody>
                  <a:tcPr marL="15906" marR="15906"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extLst>
                  <a:ext uri="{0D108BD9-81ED-4DB2-BD59-A6C34878D82A}">
                    <a16:rowId xmlns="" xmlns:a16="http://schemas.microsoft.com/office/drawing/2014/main" val="10011"/>
                  </a:ext>
                </a:extLst>
              </a:tr>
              <a:tr h="301619">
                <a:tc>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tc gridSpan="3">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extLst>
                  <a:ext uri="{0D108BD9-81ED-4DB2-BD59-A6C34878D82A}">
                    <a16:rowId xmlns="" xmlns:a16="http://schemas.microsoft.com/office/drawing/2014/main" val="10012"/>
                  </a:ext>
                </a:extLst>
              </a:tr>
              <a:tr h="337622">
                <a:tc>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tc gridSpan="3">
                  <a:txBody>
                    <a:bodyPr/>
                    <a:lstStyle/>
                    <a:p>
                      <a:pPr marL="0" marR="0" algn="ctr">
                        <a:spcBef>
                          <a:spcPts val="0"/>
                        </a:spcBef>
                        <a:spcAft>
                          <a:spcPts val="0"/>
                        </a:spcAft>
                      </a:pPr>
                      <a:r>
                        <a:rPr lang="en-US" sz="1500">
                          <a:solidFill>
                            <a:srgbClr val="000000"/>
                          </a:solidFill>
                          <a:latin typeface="Arial"/>
                          <a:ea typeface="Times New Roman"/>
                          <a:cs typeface="Arial"/>
                        </a:rPr>
                        <a:t>R</a:t>
                      </a:r>
                      <a:r>
                        <a:rPr lang="en-US" sz="1500" baseline="30000">
                          <a:solidFill>
                            <a:srgbClr val="000000"/>
                          </a:solidFill>
                          <a:latin typeface="Arial"/>
                          <a:ea typeface="Times New Roman"/>
                          <a:cs typeface="Arial"/>
                        </a:rPr>
                        <a:t>2</a:t>
                      </a:r>
                      <a:r>
                        <a:rPr lang="en-US" sz="1500">
                          <a:solidFill>
                            <a:srgbClr val="000000"/>
                          </a:solidFill>
                          <a:latin typeface="Arial"/>
                          <a:ea typeface="Times New Roman"/>
                          <a:cs typeface="Arial"/>
                        </a:rPr>
                        <a:t> (Hosmer) = 0.606</a:t>
                      </a:r>
                      <a:endParaRPr lang="en-US" sz="1000">
                        <a:latin typeface="Times New Roman"/>
                        <a:ea typeface="Times New Roman"/>
                        <a:cs typeface="Arial"/>
                      </a:endParaRPr>
                    </a:p>
                  </a:txBody>
                  <a:tcPr marL="15906" marR="15906"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extLst>
                  <a:ext uri="{0D108BD9-81ED-4DB2-BD59-A6C34878D82A}">
                    <a16:rowId xmlns="" xmlns:a16="http://schemas.microsoft.com/office/drawing/2014/main" val="10013"/>
                  </a:ext>
                </a:extLst>
              </a:tr>
              <a:tr h="301619">
                <a:tc>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tc gridSpan="3">
                  <a:txBody>
                    <a:bodyPr/>
                    <a:lstStyle/>
                    <a:p>
                      <a:pPr marL="0" marR="0" algn="ctr">
                        <a:spcBef>
                          <a:spcPts val="0"/>
                        </a:spcBef>
                        <a:spcAft>
                          <a:spcPts val="0"/>
                        </a:spcAft>
                      </a:pPr>
                      <a:r>
                        <a:rPr lang="en-US" sz="1500">
                          <a:solidFill>
                            <a:srgbClr val="000000"/>
                          </a:solidFill>
                          <a:latin typeface="Arial"/>
                          <a:ea typeface="Times New Roman"/>
                          <a:cs typeface="Arial"/>
                        </a:rPr>
                        <a:t>df=89-5= 84</a:t>
                      </a:r>
                      <a:endParaRPr lang="en-US" sz="1000">
                        <a:latin typeface="Times New Roman"/>
                        <a:ea typeface="Times New Roman"/>
                        <a:cs typeface="Arial"/>
                      </a:endParaRPr>
                    </a:p>
                  </a:txBody>
                  <a:tcPr marL="15906" marR="15906"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extLst>
                  <a:ext uri="{0D108BD9-81ED-4DB2-BD59-A6C34878D82A}">
                    <a16:rowId xmlns="" xmlns:a16="http://schemas.microsoft.com/office/drawing/2014/main" val="10014"/>
                  </a:ext>
                </a:extLst>
              </a:tr>
              <a:tr h="301619">
                <a:tc>
                  <a:txBody>
                    <a:bodyPr/>
                    <a:lstStyle/>
                    <a:p>
                      <a:pPr marL="0" marR="0" algn="ctr">
                        <a:spcBef>
                          <a:spcPts val="0"/>
                        </a:spcBef>
                        <a:spcAft>
                          <a:spcPts val="0"/>
                        </a:spcAft>
                      </a:pPr>
                      <a:endParaRPr lang="en-US" sz="1500">
                        <a:solidFill>
                          <a:srgbClr val="000000"/>
                        </a:solidFill>
                        <a:latin typeface="Arial"/>
                        <a:ea typeface="Times New Roman"/>
                        <a:cs typeface="Arial"/>
                      </a:endParaRPr>
                    </a:p>
                  </a:txBody>
                  <a:tcPr marL="15906" marR="15906" marT="0" marB="0">
                    <a:lnL>
                      <a:noFill/>
                    </a:lnL>
                    <a:lnR>
                      <a:noFill/>
                    </a:lnR>
                    <a:lnT>
                      <a:noFill/>
                    </a:lnT>
                    <a:lnB>
                      <a:noFill/>
                    </a:lnB>
                  </a:tcPr>
                </a:tc>
                <a:tc gridSpan="3">
                  <a:txBody>
                    <a:bodyPr/>
                    <a:lstStyle/>
                    <a:p>
                      <a:pPr marL="0" marR="0" algn="ctr">
                        <a:spcBef>
                          <a:spcPts val="0"/>
                        </a:spcBef>
                        <a:spcAft>
                          <a:spcPts val="0"/>
                        </a:spcAft>
                      </a:pPr>
                      <a:r>
                        <a:rPr lang="en-US" sz="1500" dirty="0">
                          <a:solidFill>
                            <a:srgbClr val="000000"/>
                          </a:solidFill>
                          <a:latin typeface="Arial"/>
                          <a:ea typeface="Times New Roman"/>
                          <a:cs typeface="Arial"/>
                        </a:rPr>
                        <a:t>Deviance/</a:t>
                      </a:r>
                      <a:r>
                        <a:rPr lang="en-US" sz="1500" dirty="0" err="1">
                          <a:solidFill>
                            <a:srgbClr val="000000"/>
                          </a:solidFill>
                          <a:latin typeface="Arial"/>
                          <a:ea typeface="Times New Roman"/>
                          <a:cs typeface="Arial"/>
                        </a:rPr>
                        <a:t>df</a:t>
                      </a:r>
                      <a:r>
                        <a:rPr lang="en-US" sz="1500" dirty="0">
                          <a:solidFill>
                            <a:srgbClr val="000000"/>
                          </a:solidFill>
                          <a:latin typeface="Arial"/>
                          <a:ea typeface="Times New Roman"/>
                          <a:cs typeface="Arial"/>
                        </a:rPr>
                        <a:t>=72.3/84= 0.861</a:t>
                      </a:r>
                      <a:endParaRPr lang="en-US" sz="1000" dirty="0">
                        <a:latin typeface="Times New Roman"/>
                        <a:ea typeface="Times New Roman"/>
                        <a:cs typeface="Arial"/>
                      </a:endParaRPr>
                    </a:p>
                  </a:txBody>
                  <a:tcPr marL="15906" marR="15906"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endParaRPr lang="en-US" sz="1500" dirty="0">
                        <a:solidFill>
                          <a:srgbClr val="000000"/>
                        </a:solidFill>
                        <a:latin typeface="Arial"/>
                        <a:ea typeface="Times New Roman"/>
                        <a:cs typeface="Arial"/>
                      </a:endParaRPr>
                    </a:p>
                  </a:txBody>
                  <a:tcPr marL="15906" marR="15906" marT="0" marB="0">
                    <a:lnL>
                      <a:noFill/>
                    </a:lnL>
                    <a:lnR>
                      <a:noFill/>
                    </a:lnR>
                    <a:lnT>
                      <a:noFill/>
                    </a:lnT>
                    <a:lnB>
                      <a:noFill/>
                    </a:lnB>
                  </a:tcPr>
                </a:tc>
                <a:extLst>
                  <a:ext uri="{0D108BD9-81ED-4DB2-BD59-A6C34878D82A}">
                    <a16:rowId xmlns="" xmlns:a16="http://schemas.microsoft.com/office/drawing/2014/main" val="10015"/>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JMP partition details (</a:t>
            </a:r>
            <a:r>
              <a:rPr lang="en-US" u="sng" dirty="0" err="1" smtClean="0"/>
              <a:t>cont</a:t>
            </a:r>
            <a:r>
              <a:rPr lang="en-US" u="sng" dirty="0" smtClean="0"/>
              <a:t>)</a:t>
            </a:r>
            <a:endParaRPr lang="en-US" u="sng" dirty="0"/>
          </a:p>
        </p:txBody>
      </p:sp>
      <p:sp>
        <p:nvSpPr>
          <p:cNvPr id="3" name="Content Placeholder 2"/>
          <p:cNvSpPr>
            <a:spLocks noGrp="1"/>
          </p:cNvSpPr>
          <p:nvPr>
            <p:ph idx="1"/>
          </p:nvPr>
        </p:nvSpPr>
        <p:spPr/>
        <p:txBody>
          <a:bodyPr/>
          <a:lstStyle/>
          <a:p>
            <a:pPr marL="0" indent="0">
              <a:buNone/>
            </a:pPr>
            <a:r>
              <a:rPr lang="en-US" dirty="0"/>
              <a:t>Can </a:t>
            </a:r>
            <a:r>
              <a:rPr lang="en-US" dirty="0" smtClean="0"/>
              <a:t>automate making the tree with </a:t>
            </a:r>
            <a:r>
              <a:rPr lang="en-US" dirty="0"/>
              <a:t>“k fold cross validation” option (k=5 by default). Choose this option, then select “go”. </a:t>
            </a:r>
            <a:endParaRPr lang="en-US" dirty="0" smtClean="0"/>
          </a:p>
          <a:p>
            <a:pPr marL="0" indent="0">
              <a:buNone/>
            </a:pPr>
            <a:r>
              <a:rPr lang="en-US" dirty="0" smtClean="0"/>
              <a:t>May need to “prune” tree (remove non significant terminal nodes). </a:t>
            </a:r>
            <a:endParaRPr lang="en-US" dirty="0"/>
          </a:p>
          <a:p>
            <a:pPr marL="0" indent="0">
              <a:buNone/>
            </a:pPr>
            <a:r>
              <a:rPr lang="en-US" dirty="0"/>
              <a:t>   </a:t>
            </a:r>
          </a:p>
        </p:txBody>
      </p:sp>
      <p:sp>
        <p:nvSpPr>
          <p:cNvPr id="4" name="Slide Number Placeholder 3"/>
          <p:cNvSpPr>
            <a:spLocks noGrp="1"/>
          </p:cNvSpPr>
          <p:nvPr>
            <p:ph type="sldNum" sz="quarter" idx="12"/>
          </p:nvPr>
        </p:nvSpPr>
        <p:spPr/>
        <p:txBody>
          <a:bodyPr/>
          <a:lstStyle/>
          <a:p>
            <a:fld id="{C39143DD-354A-4EFA-A092-21C168AE65E5}" type="slidenum">
              <a:rPr lang="en-US" smtClean="0"/>
              <a:pPr/>
              <a:t>12</a:t>
            </a:fld>
            <a:endParaRPr lang="en-US"/>
          </a:p>
        </p:txBody>
      </p:sp>
    </p:spTree>
    <p:extLst>
      <p:ext uri="{BB962C8B-B14F-4D97-AF65-F5344CB8AC3E}">
        <p14:creationId xmlns:p14="http://schemas.microsoft.com/office/powerpoint/2010/main" val="34316479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u="sng" dirty="0" smtClean="0"/>
              <a:t>Tree Advantages &amp; </a:t>
            </a:r>
            <a:r>
              <a:rPr lang="en-US" u="sng" dirty="0" smtClean="0"/>
              <a:t>Disadvantages</a:t>
            </a:r>
            <a:endParaRPr lang="en-US" u="sng" dirty="0"/>
          </a:p>
        </p:txBody>
      </p:sp>
      <p:sp>
        <p:nvSpPr>
          <p:cNvPr id="3" name="Content Placeholder 2"/>
          <p:cNvSpPr>
            <a:spLocks noGrp="1"/>
          </p:cNvSpPr>
          <p:nvPr>
            <p:ph idx="1"/>
          </p:nvPr>
        </p:nvSpPr>
        <p:spPr>
          <a:xfrm>
            <a:off x="190500" y="890774"/>
            <a:ext cx="8763000" cy="5738626"/>
          </a:xfrm>
        </p:spPr>
        <p:txBody>
          <a:bodyPr>
            <a:normAutofit fontScale="92500"/>
          </a:bodyPr>
          <a:lstStyle/>
          <a:p>
            <a:pPr marL="0" indent="0">
              <a:buNone/>
            </a:pPr>
            <a:r>
              <a:rPr lang="en-US" dirty="0" smtClean="0"/>
              <a:t>Advantages:</a:t>
            </a:r>
          </a:p>
          <a:p>
            <a:pPr marL="0" indent="0">
              <a:buNone/>
            </a:pPr>
            <a:r>
              <a:rPr lang="en-US" dirty="0"/>
              <a:t> </a:t>
            </a:r>
            <a:r>
              <a:rPr lang="en-US" dirty="0" smtClean="0"/>
              <a:t>  Does not require continuous X to have a linear relation to the logit (does not assume logit= a + </a:t>
            </a:r>
            <a:r>
              <a:rPr lang="en-US" dirty="0" err="1" smtClean="0"/>
              <a:t>bX</a:t>
            </a:r>
            <a:r>
              <a:rPr lang="en-US" dirty="0" smtClean="0"/>
              <a:t>) </a:t>
            </a:r>
          </a:p>
          <a:p>
            <a:pPr marL="0" indent="0">
              <a:buNone/>
            </a:pPr>
            <a:r>
              <a:rPr lang="en-US" dirty="0"/>
              <a:t> </a:t>
            </a:r>
            <a:r>
              <a:rPr lang="en-US" dirty="0" smtClean="0"/>
              <a:t>  May “automatically” find interactions (X</a:t>
            </a:r>
            <a:r>
              <a:rPr lang="en-US" baseline="-25000" dirty="0" smtClean="0"/>
              <a:t>1</a:t>
            </a:r>
            <a:r>
              <a:rPr lang="en-US" dirty="0" smtClean="0"/>
              <a:t>*X</a:t>
            </a:r>
            <a:r>
              <a:rPr lang="en-US" baseline="-25000" dirty="0" smtClean="0"/>
              <a:t>2</a:t>
            </a:r>
            <a:r>
              <a:rPr lang="en-US" dirty="0" smtClean="0"/>
              <a:t>) so does not require X</a:t>
            </a:r>
            <a:r>
              <a:rPr lang="en-US" baseline="-25000" dirty="0" smtClean="0"/>
              <a:t>1</a:t>
            </a:r>
            <a:r>
              <a:rPr lang="en-US" dirty="0" smtClean="0"/>
              <a:t> and X</a:t>
            </a:r>
            <a:r>
              <a:rPr lang="en-US" baseline="-25000" dirty="0" smtClean="0"/>
              <a:t>2</a:t>
            </a:r>
            <a:r>
              <a:rPr lang="en-US" dirty="0" smtClean="0"/>
              <a:t> to be additive (</a:t>
            </a:r>
            <a:r>
              <a:rPr lang="el-GR" dirty="0" smtClean="0"/>
              <a:t>β</a:t>
            </a:r>
            <a:r>
              <a:rPr lang="en-US" baseline="-25000" dirty="0" smtClean="0"/>
              <a:t>1</a:t>
            </a:r>
            <a:r>
              <a:rPr lang="en-US" dirty="0" smtClean="0"/>
              <a:t>X</a:t>
            </a:r>
            <a:r>
              <a:rPr lang="en-US" baseline="-25000" dirty="0" smtClean="0"/>
              <a:t>1</a:t>
            </a:r>
            <a:r>
              <a:rPr lang="en-US" dirty="0" smtClean="0"/>
              <a:t> + </a:t>
            </a:r>
            <a:r>
              <a:rPr lang="el-GR" dirty="0" smtClean="0"/>
              <a:t>β</a:t>
            </a:r>
            <a:r>
              <a:rPr lang="en-US" baseline="-25000" dirty="0" smtClean="0"/>
              <a:t>2</a:t>
            </a:r>
            <a:r>
              <a:rPr lang="en-US" dirty="0" smtClean="0"/>
              <a:t>X</a:t>
            </a:r>
            <a:r>
              <a:rPr lang="en-US" baseline="-25000" dirty="0" smtClean="0"/>
              <a:t>2</a:t>
            </a:r>
            <a:r>
              <a:rPr lang="en-US" dirty="0" smtClean="0"/>
              <a:t>)</a:t>
            </a:r>
            <a:endParaRPr lang="en-US" dirty="0" smtClean="0"/>
          </a:p>
          <a:p>
            <a:pPr marL="0" indent="0">
              <a:buNone/>
            </a:pPr>
            <a:r>
              <a:rPr lang="en-US" dirty="0"/>
              <a:t> </a:t>
            </a:r>
            <a:r>
              <a:rPr lang="en-US" dirty="0" smtClean="0"/>
              <a:t>  Finds </a:t>
            </a:r>
            <a:r>
              <a:rPr lang="en-US" dirty="0" smtClean="0"/>
              <a:t>thresholds/</a:t>
            </a:r>
            <a:r>
              <a:rPr lang="en-US" dirty="0" err="1" smtClean="0"/>
              <a:t>cutpoints</a:t>
            </a:r>
            <a:r>
              <a:rPr lang="en-US" dirty="0" smtClean="0"/>
              <a:t> </a:t>
            </a:r>
            <a:r>
              <a:rPr lang="en-US" dirty="0" smtClean="0"/>
              <a:t>in X when there is one. </a:t>
            </a:r>
          </a:p>
          <a:p>
            <a:pPr marL="0" indent="0">
              <a:buNone/>
            </a:pPr>
            <a:r>
              <a:rPr lang="en-US" dirty="0" smtClean="0"/>
              <a:t>Disadvantages:</a:t>
            </a:r>
          </a:p>
          <a:p>
            <a:pPr marL="0" indent="0">
              <a:buNone/>
            </a:pPr>
            <a:r>
              <a:rPr lang="en-US" dirty="0"/>
              <a:t> </a:t>
            </a:r>
            <a:r>
              <a:rPr lang="en-US" dirty="0" smtClean="0"/>
              <a:t>  Too complicated/hard to explain if tree too big. </a:t>
            </a:r>
            <a:br>
              <a:rPr lang="en-US" dirty="0" smtClean="0"/>
            </a:br>
            <a:r>
              <a:rPr lang="en-US" dirty="0"/>
              <a:t> </a:t>
            </a:r>
            <a:r>
              <a:rPr lang="en-US" dirty="0" smtClean="0"/>
              <a:t>  Tends to </a:t>
            </a:r>
            <a:r>
              <a:rPr lang="en-US" dirty="0" err="1" smtClean="0"/>
              <a:t>overfit</a:t>
            </a:r>
            <a:r>
              <a:rPr lang="en-US" dirty="0" smtClean="0"/>
              <a:t> more than logistic (need validation).</a:t>
            </a:r>
          </a:p>
          <a:p>
            <a:pPr marL="0" indent="0">
              <a:buNone/>
            </a:pPr>
            <a:r>
              <a:rPr lang="en-US" dirty="0"/>
              <a:t> </a:t>
            </a:r>
            <a:r>
              <a:rPr lang="en-US" dirty="0" smtClean="0"/>
              <a:t>  Not as good as logistic when the relationship with logit </a:t>
            </a:r>
            <a:r>
              <a:rPr lang="en-US" u="sng" dirty="0" smtClean="0"/>
              <a:t>really is </a:t>
            </a:r>
            <a:r>
              <a:rPr lang="en-US" dirty="0" smtClean="0"/>
              <a:t>linear and additive (no thresholds). </a:t>
            </a:r>
          </a:p>
          <a:p>
            <a:pPr marL="0" indent="0">
              <a:buNone/>
            </a:pPr>
            <a:endParaRPr lang="en-US" dirty="0"/>
          </a:p>
        </p:txBody>
      </p:sp>
      <p:sp>
        <p:nvSpPr>
          <p:cNvPr id="4" name="Slide Number Placeholder 3"/>
          <p:cNvSpPr>
            <a:spLocks noGrp="1"/>
          </p:cNvSpPr>
          <p:nvPr>
            <p:ph type="sldNum" sz="quarter" idx="12"/>
          </p:nvPr>
        </p:nvSpPr>
        <p:spPr/>
        <p:txBody>
          <a:bodyPr/>
          <a:lstStyle/>
          <a:p>
            <a:fld id="{C39143DD-354A-4EFA-A092-21C168AE65E5}" type="slidenum">
              <a:rPr lang="en-US" smtClean="0"/>
              <a:pPr/>
              <a:t>13</a:t>
            </a:fld>
            <a:endParaRPr lang="en-US"/>
          </a:p>
        </p:txBody>
      </p:sp>
    </p:spTree>
    <p:extLst>
      <p:ext uri="{BB962C8B-B14F-4D97-AF65-F5344CB8AC3E}">
        <p14:creationId xmlns:p14="http://schemas.microsoft.com/office/powerpoint/2010/main" val="3105479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u="sng" dirty="0" smtClean="0"/>
              <a:t>Tree algorithm-</a:t>
            </a:r>
            <a:br>
              <a:rPr lang="en-US" u="sng" dirty="0" smtClean="0"/>
            </a:br>
            <a:r>
              <a:rPr lang="en-US" u="sng" dirty="0" smtClean="0"/>
              <a:t> binary recursive partitioning</a:t>
            </a:r>
            <a:endParaRPr lang="en-US" u="sng" dirty="0"/>
          </a:p>
        </p:txBody>
      </p:sp>
      <p:sp>
        <p:nvSpPr>
          <p:cNvPr id="3" name="Content Placeholder 2"/>
          <p:cNvSpPr>
            <a:spLocks noGrp="1"/>
          </p:cNvSpPr>
          <p:nvPr>
            <p:ph idx="1"/>
          </p:nvPr>
        </p:nvSpPr>
        <p:spPr>
          <a:xfrm>
            <a:off x="457200" y="1524000"/>
            <a:ext cx="8382000" cy="5029200"/>
          </a:xfrm>
        </p:spPr>
        <p:txBody>
          <a:bodyPr>
            <a:normAutofit fontScale="92500" lnSpcReduction="10000"/>
          </a:bodyPr>
          <a:lstStyle/>
          <a:p>
            <a:pPr>
              <a:buNone/>
            </a:pPr>
            <a:r>
              <a:rPr lang="en-US" dirty="0" smtClean="0"/>
              <a:t>   The classification tree or regression tree method examines all values of all the predictors (Xs) and finds the </a:t>
            </a:r>
            <a:r>
              <a:rPr lang="en-US" u="sng" dirty="0" smtClean="0"/>
              <a:t>best</a:t>
            </a:r>
            <a:r>
              <a:rPr lang="en-US" dirty="0" smtClean="0"/>
              <a:t> value of the best predictor that splits the data into two groups (nodes) </a:t>
            </a:r>
            <a:r>
              <a:rPr lang="en-US" b="1" dirty="0" smtClean="0"/>
              <a:t>that are as different as possible on the outcome</a:t>
            </a:r>
            <a:r>
              <a:rPr lang="en-US" dirty="0" smtClean="0"/>
              <a:t>. This process is independently repeated in the two “daughter” nodes created by the split until either the final (“terminal”) nodes are homogeneous (all observations are the same value, sample size is too small (default: n &lt;5) or the difference between the two nodes is not statistically significant. </a:t>
            </a:r>
            <a:endParaRPr lang="en-US" dirty="0"/>
          </a:p>
        </p:txBody>
      </p:sp>
      <p:sp>
        <p:nvSpPr>
          <p:cNvPr id="4" name="Slide Number Placeholder 3"/>
          <p:cNvSpPr>
            <a:spLocks noGrp="1"/>
          </p:cNvSpPr>
          <p:nvPr>
            <p:ph type="sldNum" sz="quarter" idx="12"/>
          </p:nvPr>
        </p:nvSpPr>
        <p:spPr/>
        <p:txBody>
          <a:bodyPr/>
          <a:lstStyle/>
          <a:p>
            <a:fld id="{C39143DD-354A-4EFA-A092-21C168AE65E5}"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Example- survival on titanic</a:t>
            </a:r>
            <a:endParaRPr lang="en-US" dirty="0"/>
          </a:p>
        </p:txBody>
      </p:sp>
      <p:sp>
        <p:nvSpPr>
          <p:cNvPr id="4" name="Slide Number Placeholder 3"/>
          <p:cNvSpPr>
            <a:spLocks noGrp="1"/>
          </p:cNvSpPr>
          <p:nvPr>
            <p:ph type="sldNum" sz="quarter" idx="12"/>
          </p:nvPr>
        </p:nvSpPr>
        <p:spPr/>
        <p:txBody>
          <a:bodyPr/>
          <a:lstStyle/>
          <a:p>
            <a:fld id="{C39143DD-354A-4EFA-A092-21C168AE65E5}" type="slidenum">
              <a:rPr lang="en-US" smtClean="0"/>
              <a:pPr/>
              <a:t>3</a:t>
            </a:fld>
            <a:endParaRPr lang="en-US"/>
          </a:p>
        </p:txBody>
      </p:sp>
      <p:pic>
        <p:nvPicPr>
          <p:cNvPr id="48130" name="Picture 2"/>
          <p:cNvPicPr>
            <a:picLocks noChangeAspect="1" noChangeArrowheads="1"/>
          </p:cNvPicPr>
          <p:nvPr/>
        </p:nvPicPr>
        <p:blipFill>
          <a:blip r:embed="rId3" cstate="print"/>
          <a:srcRect/>
          <a:stretch>
            <a:fillRect/>
          </a:stretch>
        </p:blipFill>
        <p:spPr bwMode="auto">
          <a:xfrm>
            <a:off x="2895600" y="1219200"/>
            <a:ext cx="3390900" cy="4895850"/>
          </a:xfrm>
          <a:prstGeom prst="rect">
            <a:avLst/>
          </a:prstGeom>
          <a:noFill/>
          <a:ln w="9525">
            <a:noFill/>
            <a:miter lim="800000"/>
            <a:headEnd/>
            <a:tailEnd/>
          </a:ln>
        </p:spPr>
      </p:pic>
    </p:spTree>
    <p:extLst>
      <p:ext uri="{BB962C8B-B14F-4D97-AF65-F5344CB8AC3E}">
        <p14:creationId xmlns:p14="http://schemas.microsoft.com/office/powerpoint/2010/main" val="2562788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u="sng" dirty="0" smtClean="0"/>
              <a:t>Survival on the Titanic</a:t>
            </a:r>
            <a:endParaRPr lang="en-US" u="sng" dirty="0"/>
          </a:p>
        </p:txBody>
      </p:sp>
      <p:sp>
        <p:nvSpPr>
          <p:cNvPr id="3" name="Content Placeholder 2"/>
          <p:cNvSpPr>
            <a:spLocks noGrp="1"/>
          </p:cNvSpPr>
          <p:nvPr>
            <p:ph idx="1"/>
          </p:nvPr>
        </p:nvSpPr>
        <p:spPr/>
        <p:txBody>
          <a:bodyPr/>
          <a:lstStyle/>
          <a:p>
            <a:pPr marL="0" indent="0">
              <a:buNone/>
            </a:pPr>
            <a:r>
              <a:rPr lang="en-US" dirty="0" smtClean="0"/>
              <a:t>Outcome (Y):  Survival (did not drown) – y/n</a:t>
            </a:r>
          </a:p>
          <a:p>
            <a:pPr marL="0" indent="0">
              <a:buNone/>
            </a:pPr>
            <a:r>
              <a:rPr lang="en-US" dirty="0" smtClean="0"/>
              <a:t>Predictors (</a:t>
            </a:r>
            <a:r>
              <a:rPr lang="en-US" dirty="0" err="1" smtClean="0"/>
              <a:t>Xs</a:t>
            </a:r>
            <a:r>
              <a:rPr lang="en-US" dirty="0" smtClean="0"/>
              <a:t>):</a:t>
            </a:r>
          </a:p>
          <a:p>
            <a:pPr marL="0" indent="0">
              <a:buNone/>
            </a:pPr>
            <a:r>
              <a:rPr lang="en-US" dirty="0" smtClean="0"/>
              <a:t>    Gender – M or F</a:t>
            </a:r>
          </a:p>
          <a:p>
            <a:pPr marL="0" indent="0">
              <a:buNone/>
            </a:pPr>
            <a:r>
              <a:rPr lang="en-US" dirty="0"/>
              <a:t> </a:t>
            </a:r>
            <a:r>
              <a:rPr lang="en-US" dirty="0" smtClean="0"/>
              <a:t>   Passenger class – 1, 2, 3</a:t>
            </a:r>
          </a:p>
          <a:p>
            <a:pPr marL="0" indent="0">
              <a:buNone/>
            </a:pPr>
            <a:r>
              <a:rPr lang="en-US" dirty="0"/>
              <a:t> </a:t>
            </a:r>
            <a:r>
              <a:rPr lang="en-US" dirty="0" smtClean="0"/>
              <a:t>   Age (years)</a:t>
            </a:r>
          </a:p>
          <a:p>
            <a:pPr marL="0" indent="0">
              <a:buNone/>
            </a:pPr>
            <a:r>
              <a:rPr lang="en-US" dirty="0" smtClean="0"/>
              <a:t>    </a:t>
            </a:r>
            <a:r>
              <a:rPr lang="en-US" i="1" dirty="0" smtClean="0">
                <a:solidFill>
                  <a:srgbClr val="7030A0"/>
                </a:solidFill>
              </a:rPr>
              <a:t>(Can swim  - </a:t>
            </a:r>
            <a:r>
              <a:rPr lang="en-US" i="1" dirty="0" smtClean="0">
                <a:solidFill>
                  <a:srgbClr val="7030A0"/>
                </a:solidFill>
              </a:rPr>
              <a:t>y/n- don’t have this variable)</a:t>
            </a:r>
            <a:r>
              <a:rPr lang="en-US" dirty="0" smtClean="0"/>
              <a:t> </a:t>
            </a:r>
            <a:endParaRPr lang="en-US" dirty="0" smtClean="0"/>
          </a:p>
          <a:p>
            <a:pPr marL="0" indent="0">
              <a:buNone/>
            </a:pPr>
            <a:r>
              <a:rPr lang="en-US" dirty="0"/>
              <a:t> </a:t>
            </a:r>
            <a:r>
              <a:rPr lang="en-US" dirty="0" smtClean="0"/>
              <a:t>  </a:t>
            </a:r>
          </a:p>
          <a:p>
            <a:pPr marL="0" indent="0">
              <a:buNone/>
            </a:pPr>
            <a:endParaRPr lang="en-US" dirty="0"/>
          </a:p>
        </p:txBody>
      </p:sp>
      <p:sp>
        <p:nvSpPr>
          <p:cNvPr id="4" name="Slide Number Placeholder 3"/>
          <p:cNvSpPr>
            <a:spLocks noGrp="1"/>
          </p:cNvSpPr>
          <p:nvPr>
            <p:ph type="sldNum" sz="quarter" idx="12"/>
          </p:nvPr>
        </p:nvSpPr>
        <p:spPr/>
        <p:txBody>
          <a:bodyPr/>
          <a:lstStyle/>
          <a:p>
            <a:fld id="{C39143DD-354A-4EFA-A092-21C168AE65E5}" type="slidenum">
              <a:rPr lang="en-US" smtClean="0"/>
              <a:pPr/>
              <a:t>4</a:t>
            </a:fld>
            <a:endParaRPr lang="en-US"/>
          </a:p>
        </p:txBody>
      </p:sp>
    </p:spTree>
    <p:extLst>
      <p:ext uri="{BB962C8B-B14F-4D97-AF65-F5344CB8AC3E}">
        <p14:creationId xmlns:p14="http://schemas.microsoft.com/office/powerpoint/2010/main" val="2561740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u="sng" dirty="0" smtClean="0"/>
              <a:t>Tree from Titanic data- Y=survival </a:t>
            </a:r>
            <a:endParaRPr lang="en-US" u="sng" dirty="0"/>
          </a:p>
        </p:txBody>
      </p:sp>
      <p:sp>
        <p:nvSpPr>
          <p:cNvPr id="4" name="Slide Number Placeholder 3"/>
          <p:cNvSpPr>
            <a:spLocks noGrp="1"/>
          </p:cNvSpPr>
          <p:nvPr>
            <p:ph type="sldNum" sz="quarter" idx="12"/>
          </p:nvPr>
        </p:nvSpPr>
        <p:spPr/>
        <p:txBody>
          <a:bodyPr/>
          <a:lstStyle/>
          <a:p>
            <a:fld id="{C39143DD-354A-4EFA-A092-21C168AE65E5}" type="slidenum">
              <a:rPr lang="en-US" smtClean="0"/>
              <a:pPr/>
              <a:t>5</a:t>
            </a:fld>
            <a:endParaRPr lang="en-US"/>
          </a:p>
        </p:txBody>
      </p:sp>
      <p:pic>
        <p:nvPicPr>
          <p:cNvPr id="30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066800"/>
            <a:ext cx="7924800" cy="4953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6227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Titanic tree fit stats</a:t>
            </a:r>
            <a:endParaRPr lang="en-US" dirty="0"/>
          </a:p>
        </p:txBody>
      </p:sp>
      <p:sp>
        <p:nvSpPr>
          <p:cNvPr id="4" name="Slide Number Placeholder 3"/>
          <p:cNvSpPr>
            <a:spLocks noGrp="1"/>
          </p:cNvSpPr>
          <p:nvPr>
            <p:ph type="sldNum" sz="quarter" idx="12"/>
          </p:nvPr>
        </p:nvSpPr>
        <p:spPr/>
        <p:txBody>
          <a:bodyPr/>
          <a:lstStyle/>
          <a:p>
            <a:fld id="{C39143DD-354A-4EFA-A092-21C168AE65E5}" type="slidenum">
              <a:rPr lang="en-US" smtClean="0"/>
              <a:pPr/>
              <a:t>6</a:t>
            </a:fld>
            <a:endParaRPr lang="en-US"/>
          </a:p>
        </p:txBody>
      </p:sp>
      <p:pic>
        <p:nvPicPr>
          <p:cNvPr id="409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104660"/>
            <a:ext cx="6096000" cy="461034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147946551"/>
              </p:ext>
            </p:extLst>
          </p:nvPr>
        </p:nvGraphicFramePr>
        <p:xfrm>
          <a:off x="3505200" y="5943600"/>
          <a:ext cx="1676400" cy="701040"/>
        </p:xfrm>
        <a:graphic>
          <a:graphicData uri="http://schemas.openxmlformats.org/drawingml/2006/table">
            <a:tbl>
              <a:tblPr>
                <a:tableStyleId>{5C22544A-7EE6-4342-B048-85BDC9FD1C3A}</a:tableStyleId>
              </a:tblPr>
              <a:tblGrid>
                <a:gridCol w="1676400">
                  <a:extLst>
                    <a:ext uri="{9D8B030D-6E8A-4147-A177-3AD203B41FA5}">
                      <a16:colId xmlns="" xmlns:a16="http://schemas.microsoft.com/office/drawing/2014/main" val="20000"/>
                    </a:ext>
                  </a:extLst>
                </a:gridCol>
              </a:tblGrid>
              <a:tr h="0">
                <a:tc>
                  <a:txBody>
                    <a:bodyPr/>
                    <a:lstStyle/>
                    <a:p>
                      <a:pPr marL="0" marR="0" algn="ctr">
                        <a:lnSpc>
                          <a:spcPct val="115000"/>
                        </a:lnSpc>
                        <a:spcBef>
                          <a:spcPts val="0"/>
                        </a:spcBef>
                        <a:spcAft>
                          <a:spcPts val="0"/>
                        </a:spcAft>
                      </a:pPr>
                      <a:r>
                        <a:rPr lang="en-US" sz="2000" b="1" dirty="0" smtClean="0">
                          <a:effectLst/>
                        </a:rPr>
                        <a:t>ROC Area</a:t>
                      </a:r>
                      <a:endParaRPr lang="en-US" sz="2000" b="1" dirty="0">
                        <a:effectLst/>
                        <a:latin typeface="Calibri"/>
                        <a:ea typeface="Calibri"/>
                        <a:cs typeface="Times New Roman"/>
                      </a:endParaRPr>
                    </a:p>
                  </a:txBody>
                  <a:tcPr marL="25400" marR="25400" marT="0" marB="0"/>
                </a:tc>
                <a:extLst>
                  <a:ext uri="{0D108BD9-81ED-4DB2-BD59-A6C34878D82A}">
                    <a16:rowId xmlns="" xmlns:a16="http://schemas.microsoft.com/office/drawing/2014/main" val="10000"/>
                  </a:ext>
                </a:extLst>
              </a:tr>
              <a:tr h="0">
                <a:tc>
                  <a:txBody>
                    <a:bodyPr/>
                    <a:lstStyle/>
                    <a:p>
                      <a:pPr marL="0" marR="0" algn="ctr">
                        <a:lnSpc>
                          <a:spcPct val="115000"/>
                        </a:lnSpc>
                        <a:spcBef>
                          <a:spcPts val="0"/>
                        </a:spcBef>
                        <a:spcAft>
                          <a:spcPts val="0"/>
                        </a:spcAft>
                      </a:pPr>
                      <a:r>
                        <a:rPr lang="en-US" sz="2000" b="1" dirty="0">
                          <a:effectLst/>
                        </a:rPr>
                        <a:t>0.8095</a:t>
                      </a:r>
                      <a:endParaRPr lang="en-US" sz="2000" b="1" dirty="0">
                        <a:effectLst/>
                        <a:latin typeface="Calibri"/>
                        <a:ea typeface="Calibri"/>
                        <a:cs typeface="Times New Roman"/>
                      </a:endParaRPr>
                    </a:p>
                  </a:txBody>
                  <a:tcPr marL="25400" marR="25400" marT="0" marB="0"/>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1044777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u="sng" dirty="0" smtClean="0"/>
              <a:t>Titanic tree – fit stats</a:t>
            </a:r>
            <a:endParaRPr lang="en-US" u="sng" dirty="0"/>
          </a:p>
        </p:txBody>
      </p:sp>
      <p:sp>
        <p:nvSpPr>
          <p:cNvPr id="4" name="Slide Number Placeholder 3"/>
          <p:cNvSpPr>
            <a:spLocks noGrp="1"/>
          </p:cNvSpPr>
          <p:nvPr>
            <p:ph type="sldNum" sz="quarter" idx="12"/>
          </p:nvPr>
        </p:nvSpPr>
        <p:spPr/>
        <p:txBody>
          <a:bodyPr/>
          <a:lstStyle/>
          <a:p>
            <a:fld id="{C39143DD-354A-4EFA-A092-21C168AE65E5}" type="slidenum">
              <a:rPr lang="en-US" smtClean="0"/>
              <a:pPr/>
              <a:t>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328605317"/>
              </p:ext>
            </p:extLst>
          </p:nvPr>
        </p:nvGraphicFramePr>
        <p:xfrm>
          <a:off x="762000" y="914400"/>
          <a:ext cx="7620000" cy="3701415"/>
        </p:xfrm>
        <a:graphic>
          <a:graphicData uri="http://schemas.openxmlformats.org/drawingml/2006/table">
            <a:tbl>
              <a:tblPr>
                <a:tableStyleId>{5C22544A-7EE6-4342-B048-85BDC9FD1C3A}</a:tableStyleId>
              </a:tblPr>
              <a:tblGrid>
                <a:gridCol w="2345099">
                  <a:extLst>
                    <a:ext uri="{9D8B030D-6E8A-4147-A177-3AD203B41FA5}">
                      <a16:colId xmlns="" xmlns:a16="http://schemas.microsoft.com/office/drawing/2014/main" val="20000"/>
                    </a:ext>
                  </a:extLst>
                </a:gridCol>
                <a:gridCol w="1693501">
                  <a:extLst>
                    <a:ext uri="{9D8B030D-6E8A-4147-A177-3AD203B41FA5}">
                      <a16:colId xmlns="" xmlns:a16="http://schemas.microsoft.com/office/drawing/2014/main" val="20001"/>
                    </a:ext>
                  </a:extLst>
                </a:gridCol>
                <a:gridCol w="3581400">
                  <a:extLst>
                    <a:ext uri="{9D8B030D-6E8A-4147-A177-3AD203B41FA5}">
                      <a16:colId xmlns="" xmlns:a16="http://schemas.microsoft.com/office/drawing/2014/main" val="20002"/>
                    </a:ext>
                  </a:extLst>
                </a:gridCol>
              </a:tblGrid>
              <a:tr h="428625">
                <a:tc>
                  <a:txBody>
                    <a:bodyPr/>
                    <a:lstStyle/>
                    <a:p>
                      <a:pPr marL="0" marR="0" algn="ctr">
                        <a:lnSpc>
                          <a:spcPct val="115000"/>
                        </a:lnSpc>
                        <a:spcBef>
                          <a:spcPts val="0"/>
                        </a:spcBef>
                        <a:spcAft>
                          <a:spcPts val="0"/>
                        </a:spcAft>
                      </a:pPr>
                      <a:r>
                        <a:rPr lang="en-US" sz="1600" b="1" dirty="0">
                          <a:effectLst/>
                        </a:rPr>
                        <a:t>Measure</a:t>
                      </a:r>
                      <a:endParaRPr lang="en-US" sz="1600" b="1" dirty="0">
                        <a:effectLst/>
                        <a:latin typeface="Calibri"/>
                        <a:ea typeface="Calibri"/>
                        <a:cs typeface="Times New Roman"/>
                      </a:endParaRPr>
                    </a:p>
                  </a:txBody>
                  <a:tcPr marL="25400" marR="25400" marT="0" marB="0"/>
                </a:tc>
                <a:tc>
                  <a:txBody>
                    <a:bodyPr/>
                    <a:lstStyle/>
                    <a:p>
                      <a:pPr marL="0" marR="0" algn="ctr">
                        <a:lnSpc>
                          <a:spcPct val="115000"/>
                        </a:lnSpc>
                        <a:spcBef>
                          <a:spcPts val="0"/>
                        </a:spcBef>
                        <a:spcAft>
                          <a:spcPts val="0"/>
                        </a:spcAft>
                      </a:pPr>
                      <a:r>
                        <a:rPr lang="en-US" sz="1600" b="1" dirty="0">
                          <a:effectLst/>
                        </a:rPr>
                        <a:t>Training</a:t>
                      </a:r>
                      <a:endParaRPr lang="en-US" sz="1600" b="1" dirty="0">
                        <a:effectLst/>
                        <a:latin typeface="Calibri"/>
                        <a:ea typeface="Calibri"/>
                        <a:cs typeface="Times New Roman"/>
                      </a:endParaRPr>
                    </a:p>
                  </a:txBody>
                  <a:tcPr marL="25400" marR="25400" marT="0" marB="0"/>
                </a:tc>
                <a:tc>
                  <a:txBody>
                    <a:bodyPr/>
                    <a:lstStyle/>
                    <a:p>
                      <a:pPr marL="0" marR="0" algn="ctr">
                        <a:lnSpc>
                          <a:spcPct val="115000"/>
                        </a:lnSpc>
                        <a:spcBef>
                          <a:spcPts val="0"/>
                        </a:spcBef>
                        <a:spcAft>
                          <a:spcPts val="0"/>
                        </a:spcAft>
                      </a:pPr>
                      <a:r>
                        <a:rPr lang="en-US" sz="1600" b="1" dirty="0">
                          <a:effectLst/>
                        </a:rPr>
                        <a:t>Definition</a:t>
                      </a:r>
                      <a:endParaRPr lang="en-US" sz="1600" b="1" dirty="0">
                        <a:effectLst/>
                        <a:latin typeface="Calibri"/>
                        <a:ea typeface="Calibri"/>
                        <a:cs typeface="Times New Roman"/>
                      </a:endParaRPr>
                    </a:p>
                  </a:txBody>
                  <a:tcPr marL="25400" marR="25400" marT="0" marB="0"/>
                </a:tc>
                <a:extLst>
                  <a:ext uri="{0D108BD9-81ED-4DB2-BD59-A6C34878D82A}">
                    <a16:rowId xmlns="" xmlns:a16="http://schemas.microsoft.com/office/drawing/2014/main" val="10000"/>
                  </a:ext>
                </a:extLst>
              </a:tr>
              <a:tr h="428625">
                <a:tc>
                  <a:txBody>
                    <a:bodyPr/>
                    <a:lstStyle/>
                    <a:p>
                      <a:pPr marL="0" marR="0" algn="ctr">
                        <a:lnSpc>
                          <a:spcPct val="115000"/>
                        </a:lnSpc>
                        <a:spcBef>
                          <a:spcPts val="0"/>
                        </a:spcBef>
                        <a:spcAft>
                          <a:spcPts val="0"/>
                        </a:spcAft>
                      </a:pPr>
                      <a:r>
                        <a:rPr lang="en-US" sz="2000" dirty="0">
                          <a:effectLst/>
                        </a:rPr>
                        <a:t>Entropy </a:t>
                      </a:r>
                      <a:r>
                        <a:rPr lang="en-US" sz="2000" dirty="0" err="1">
                          <a:effectLst/>
                        </a:rPr>
                        <a:t>RSquare</a:t>
                      </a:r>
                      <a:endParaRPr lang="en-US" sz="2000" dirty="0">
                        <a:effectLst/>
                        <a:latin typeface="Calibri"/>
                        <a:ea typeface="Calibri"/>
                        <a:cs typeface="Times New Roman"/>
                      </a:endParaRPr>
                    </a:p>
                  </a:txBody>
                  <a:tcPr marL="25400" marR="25400" marT="0" marB="0"/>
                </a:tc>
                <a:tc>
                  <a:txBody>
                    <a:bodyPr/>
                    <a:lstStyle/>
                    <a:p>
                      <a:pPr marL="0" marR="0" algn="ctr">
                        <a:lnSpc>
                          <a:spcPct val="115000"/>
                        </a:lnSpc>
                        <a:spcBef>
                          <a:spcPts val="0"/>
                        </a:spcBef>
                        <a:spcAft>
                          <a:spcPts val="0"/>
                        </a:spcAft>
                      </a:pPr>
                      <a:r>
                        <a:rPr lang="en-US" sz="2000" dirty="0">
                          <a:effectLst/>
                        </a:rPr>
                        <a:t>0.3042</a:t>
                      </a:r>
                      <a:endParaRPr lang="en-US" sz="2000" dirty="0">
                        <a:effectLst/>
                        <a:latin typeface="Calibri"/>
                        <a:ea typeface="Calibri"/>
                        <a:cs typeface="Times New Roman"/>
                      </a:endParaRPr>
                    </a:p>
                  </a:txBody>
                  <a:tcPr marL="25400" marR="25400" marT="0" marB="0"/>
                </a:tc>
                <a:tc>
                  <a:txBody>
                    <a:bodyPr/>
                    <a:lstStyle/>
                    <a:p>
                      <a:pPr marL="0" marR="0" algn="ctr">
                        <a:lnSpc>
                          <a:spcPct val="115000"/>
                        </a:lnSpc>
                        <a:spcBef>
                          <a:spcPts val="0"/>
                        </a:spcBef>
                        <a:spcAft>
                          <a:spcPts val="0"/>
                        </a:spcAft>
                      </a:pPr>
                      <a:r>
                        <a:rPr lang="en-US" sz="2000" dirty="0">
                          <a:effectLst/>
                        </a:rPr>
                        <a:t>1-Loglike(model)/</a:t>
                      </a:r>
                      <a:r>
                        <a:rPr lang="en-US" sz="2000" dirty="0" err="1">
                          <a:effectLst/>
                        </a:rPr>
                        <a:t>Loglike</a:t>
                      </a:r>
                      <a:r>
                        <a:rPr lang="en-US" sz="2000" dirty="0">
                          <a:effectLst/>
                        </a:rPr>
                        <a:t>(0)</a:t>
                      </a:r>
                      <a:endParaRPr lang="en-US" sz="2000" dirty="0">
                        <a:effectLst/>
                        <a:latin typeface="Calibri"/>
                        <a:ea typeface="Calibri"/>
                        <a:cs typeface="Times New Roman"/>
                      </a:endParaRPr>
                    </a:p>
                  </a:txBody>
                  <a:tcPr marL="25400" marR="25400" marT="0" marB="0"/>
                </a:tc>
                <a:extLst>
                  <a:ext uri="{0D108BD9-81ED-4DB2-BD59-A6C34878D82A}">
                    <a16:rowId xmlns="" xmlns:a16="http://schemas.microsoft.com/office/drawing/2014/main" val="10001"/>
                  </a:ext>
                </a:extLst>
              </a:tr>
              <a:tr h="428625">
                <a:tc>
                  <a:txBody>
                    <a:bodyPr/>
                    <a:lstStyle/>
                    <a:p>
                      <a:pPr marL="0" marR="0" algn="ctr">
                        <a:lnSpc>
                          <a:spcPct val="115000"/>
                        </a:lnSpc>
                        <a:spcBef>
                          <a:spcPts val="0"/>
                        </a:spcBef>
                        <a:spcAft>
                          <a:spcPts val="0"/>
                        </a:spcAft>
                      </a:pPr>
                      <a:r>
                        <a:rPr lang="en-US" sz="2000" dirty="0">
                          <a:effectLst/>
                        </a:rPr>
                        <a:t>Generalized </a:t>
                      </a:r>
                      <a:r>
                        <a:rPr lang="en-US" sz="2000" dirty="0" err="1">
                          <a:effectLst/>
                        </a:rPr>
                        <a:t>RSquare</a:t>
                      </a:r>
                      <a:endParaRPr lang="en-US" sz="2000" dirty="0">
                        <a:effectLst/>
                        <a:latin typeface="Calibri"/>
                        <a:ea typeface="Calibri"/>
                        <a:cs typeface="Times New Roman"/>
                      </a:endParaRPr>
                    </a:p>
                  </a:txBody>
                  <a:tcPr marL="25400" marR="25400" marT="0" marB="0"/>
                </a:tc>
                <a:tc>
                  <a:txBody>
                    <a:bodyPr/>
                    <a:lstStyle/>
                    <a:p>
                      <a:pPr marL="0" marR="0" algn="ctr">
                        <a:lnSpc>
                          <a:spcPct val="115000"/>
                        </a:lnSpc>
                        <a:spcBef>
                          <a:spcPts val="0"/>
                        </a:spcBef>
                        <a:spcAft>
                          <a:spcPts val="0"/>
                        </a:spcAft>
                      </a:pPr>
                      <a:r>
                        <a:rPr lang="en-US" sz="2000" dirty="0">
                          <a:effectLst/>
                        </a:rPr>
                        <a:t>0.4523</a:t>
                      </a:r>
                      <a:endParaRPr lang="en-US" sz="2000" dirty="0">
                        <a:effectLst/>
                        <a:latin typeface="Calibri"/>
                        <a:ea typeface="Calibri"/>
                        <a:cs typeface="Times New Roman"/>
                      </a:endParaRPr>
                    </a:p>
                  </a:txBody>
                  <a:tcPr marL="25400" marR="25400" marT="0" marB="0"/>
                </a:tc>
                <a:tc>
                  <a:txBody>
                    <a:bodyPr/>
                    <a:lstStyle/>
                    <a:p>
                      <a:pPr marL="0" marR="0" algn="ctr">
                        <a:lnSpc>
                          <a:spcPct val="115000"/>
                        </a:lnSpc>
                        <a:spcBef>
                          <a:spcPts val="0"/>
                        </a:spcBef>
                        <a:spcAft>
                          <a:spcPts val="0"/>
                        </a:spcAft>
                      </a:pPr>
                      <a:r>
                        <a:rPr lang="en-US" sz="2000" dirty="0">
                          <a:effectLst/>
                        </a:rPr>
                        <a:t>(1-(L(0)/L(model))^(2/n))/(1-L(0)^(2/n))</a:t>
                      </a:r>
                      <a:endParaRPr lang="en-US" sz="2000" dirty="0">
                        <a:effectLst/>
                        <a:latin typeface="Calibri"/>
                        <a:ea typeface="Calibri"/>
                        <a:cs typeface="Times New Roman"/>
                      </a:endParaRPr>
                    </a:p>
                  </a:txBody>
                  <a:tcPr marL="25400" marR="25400" marT="0" marB="0"/>
                </a:tc>
                <a:extLst>
                  <a:ext uri="{0D108BD9-81ED-4DB2-BD59-A6C34878D82A}">
                    <a16:rowId xmlns="" xmlns:a16="http://schemas.microsoft.com/office/drawing/2014/main" val="10002"/>
                  </a:ext>
                </a:extLst>
              </a:tr>
              <a:tr h="428625">
                <a:tc>
                  <a:txBody>
                    <a:bodyPr/>
                    <a:lstStyle/>
                    <a:p>
                      <a:pPr marL="0" marR="0" algn="ctr">
                        <a:lnSpc>
                          <a:spcPct val="115000"/>
                        </a:lnSpc>
                        <a:spcBef>
                          <a:spcPts val="0"/>
                        </a:spcBef>
                        <a:spcAft>
                          <a:spcPts val="0"/>
                        </a:spcAft>
                      </a:pPr>
                      <a:r>
                        <a:rPr lang="en-US" sz="2000">
                          <a:effectLst/>
                        </a:rPr>
                        <a:t>Mean -Log p</a:t>
                      </a:r>
                      <a:endParaRPr lang="en-US" sz="2000">
                        <a:effectLst/>
                        <a:latin typeface="Calibri"/>
                        <a:ea typeface="Calibri"/>
                        <a:cs typeface="Times New Roman"/>
                      </a:endParaRPr>
                    </a:p>
                  </a:txBody>
                  <a:tcPr marL="25400" marR="25400" marT="0" marB="0"/>
                </a:tc>
                <a:tc>
                  <a:txBody>
                    <a:bodyPr/>
                    <a:lstStyle/>
                    <a:p>
                      <a:pPr marL="0" marR="0" algn="ctr">
                        <a:lnSpc>
                          <a:spcPct val="115000"/>
                        </a:lnSpc>
                        <a:spcBef>
                          <a:spcPts val="0"/>
                        </a:spcBef>
                        <a:spcAft>
                          <a:spcPts val="0"/>
                        </a:spcAft>
                      </a:pPr>
                      <a:r>
                        <a:rPr lang="en-US" sz="2000" dirty="0">
                          <a:effectLst/>
                        </a:rPr>
                        <a:t>0.4628</a:t>
                      </a:r>
                      <a:endParaRPr lang="en-US" sz="2000" dirty="0">
                        <a:effectLst/>
                        <a:latin typeface="Calibri"/>
                        <a:ea typeface="Calibri"/>
                        <a:cs typeface="Times New Roman"/>
                      </a:endParaRPr>
                    </a:p>
                  </a:txBody>
                  <a:tcPr marL="25400" marR="25400" marT="0" marB="0"/>
                </a:tc>
                <a:tc>
                  <a:txBody>
                    <a:bodyPr/>
                    <a:lstStyle/>
                    <a:p>
                      <a:pPr marL="0" marR="0" algn="ctr">
                        <a:lnSpc>
                          <a:spcPct val="115000"/>
                        </a:lnSpc>
                        <a:spcBef>
                          <a:spcPts val="0"/>
                        </a:spcBef>
                        <a:spcAft>
                          <a:spcPts val="0"/>
                        </a:spcAft>
                      </a:pPr>
                      <a:r>
                        <a:rPr lang="en-US" sz="2000" dirty="0">
                          <a:effectLst/>
                        </a:rPr>
                        <a:t>∑ -Log(ρ[j])/n</a:t>
                      </a:r>
                      <a:endParaRPr lang="en-US" sz="2000" dirty="0">
                        <a:effectLst/>
                        <a:latin typeface="Calibri"/>
                        <a:ea typeface="Calibri"/>
                        <a:cs typeface="Times New Roman"/>
                      </a:endParaRPr>
                    </a:p>
                  </a:txBody>
                  <a:tcPr marL="25400" marR="25400" marT="0" marB="0"/>
                </a:tc>
                <a:extLst>
                  <a:ext uri="{0D108BD9-81ED-4DB2-BD59-A6C34878D82A}">
                    <a16:rowId xmlns="" xmlns:a16="http://schemas.microsoft.com/office/drawing/2014/main" val="10003"/>
                  </a:ext>
                </a:extLst>
              </a:tr>
              <a:tr h="428625">
                <a:tc>
                  <a:txBody>
                    <a:bodyPr/>
                    <a:lstStyle/>
                    <a:p>
                      <a:pPr marL="0" marR="0" algn="ctr">
                        <a:lnSpc>
                          <a:spcPct val="115000"/>
                        </a:lnSpc>
                        <a:spcBef>
                          <a:spcPts val="0"/>
                        </a:spcBef>
                        <a:spcAft>
                          <a:spcPts val="0"/>
                        </a:spcAft>
                      </a:pPr>
                      <a:r>
                        <a:rPr lang="en-US" sz="2000" dirty="0">
                          <a:effectLst/>
                        </a:rPr>
                        <a:t>RMSE</a:t>
                      </a:r>
                      <a:endParaRPr lang="en-US" sz="2000" dirty="0">
                        <a:effectLst/>
                        <a:latin typeface="Calibri"/>
                        <a:ea typeface="Calibri"/>
                        <a:cs typeface="Times New Roman"/>
                      </a:endParaRPr>
                    </a:p>
                  </a:txBody>
                  <a:tcPr marL="25400" marR="25400" marT="0" marB="0"/>
                </a:tc>
                <a:tc>
                  <a:txBody>
                    <a:bodyPr/>
                    <a:lstStyle/>
                    <a:p>
                      <a:pPr marL="0" marR="0" algn="ctr">
                        <a:lnSpc>
                          <a:spcPct val="115000"/>
                        </a:lnSpc>
                        <a:spcBef>
                          <a:spcPts val="0"/>
                        </a:spcBef>
                        <a:spcAft>
                          <a:spcPts val="0"/>
                        </a:spcAft>
                      </a:pPr>
                      <a:r>
                        <a:rPr lang="en-US" sz="2000">
                          <a:effectLst/>
                        </a:rPr>
                        <a:t>0.3842</a:t>
                      </a:r>
                      <a:endParaRPr lang="en-US" sz="2000">
                        <a:effectLst/>
                        <a:latin typeface="Calibri"/>
                        <a:ea typeface="Calibri"/>
                        <a:cs typeface="Times New Roman"/>
                      </a:endParaRPr>
                    </a:p>
                  </a:txBody>
                  <a:tcPr marL="25400" marR="25400" marT="0" marB="0"/>
                </a:tc>
                <a:tc>
                  <a:txBody>
                    <a:bodyPr/>
                    <a:lstStyle/>
                    <a:p>
                      <a:pPr marL="0" marR="0" algn="ctr">
                        <a:lnSpc>
                          <a:spcPct val="115000"/>
                        </a:lnSpc>
                        <a:spcBef>
                          <a:spcPts val="0"/>
                        </a:spcBef>
                        <a:spcAft>
                          <a:spcPts val="0"/>
                        </a:spcAft>
                      </a:pPr>
                      <a:r>
                        <a:rPr lang="en-US" sz="2000" dirty="0">
                          <a:effectLst/>
                        </a:rPr>
                        <a:t>√ ∑(y[j]-ρ[j])²/n</a:t>
                      </a:r>
                      <a:endParaRPr lang="en-US" sz="2000" dirty="0">
                        <a:effectLst/>
                        <a:latin typeface="Calibri"/>
                        <a:ea typeface="Calibri"/>
                        <a:cs typeface="Times New Roman"/>
                      </a:endParaRPr>
                    </a:p>
                  </a:txBody>
                  <a:tcPr marL="25400" marR="25400" marT="0" marB="0"/>
                </a:tc>
                <a:extLst>
                  <a:ext uri="{0D108BD9-81ED-4DB2-BD59-A6C34878D82A}">
                    <a16:rowId xmlns="" xmlns:a16="http://schemas.microsoft.com/office/drawing/2014/main" val="10004"/>
                  </a:ext>
                </a:extLst>
              </a:tr>
              <a:tr h="428625">
                <a:tc>
                  <a:txBody>
                    <a:bodyPr/>
                    <a:lstStyle/>
                    <a:p>
                      <a:pPr marL="0" marR="0" algn="ctr">
                        <a:lnSpc>
                          <a:spcPct val="115000"/>
                        </a:lnSpc>
                        <a:spcBef>
                          <a:spcPts val="0"/>
                        </a:spcBef>
                        <a:spcAft>
                          <a:spcPts val="0"/>
                        </a:spcAft>
                      </a:pPr>
                      <a:r>
                        <a:rPr lang="en-US" sz="2000">
                          <a:effectLst/>
                        </a:rPr>
                        <a:t>Mean Abs Dev</a:t>
                      </a:r>
                      <a:endParaRPr lang="en-US" sz="2000">
                        <a:effectLst/>
                        <a:latin typeface="Calibri"/>
                        <a:ea typeface="Calibri"/>
                        <a:cs typeface="Times New Roman"/>
                      </a:endParaRPr>
                    </a:p>
                  </a:txBody>
                  <a:tcPr marL="25400" marR="25400" marT="0" marB="0"/>
                </a:tc>
                <a:tc>
                  <a:txBody>
                    <a:bodyPr/>
                    <a:lstStyle/>
                    <a:p>
                      <a:pPr marL="0" marR="0" algn="ctr">
                        <a:lnSpc>
                          <a:spcPct val="115000"/>
                        </a:lnSpc>
                        <a:spcBef>
                          <a:spcPts val="0"/>
                        </a:spcBef>
                        <a:spcAft>
                          <a:spcPts val="0"/>
                        </a:spcAft>
                      </a:pPr>
                      <a:r>
                        <a:rPr lang="en-US" sz="2000">
                          <a:effectLst/>
                        </a:rPr>
                        <a:t>0.2956</a:t>
                      </a:r>
                      <a:endParaRPr lang="en-US" sz="2000">
                        <a:effectLst/>
                        <a:latin typeface="Calibri"/>
                        <a:ea typeface="Calibri"/>
                        <a:cs typeface="Times New Roman"/>
                      </a:endParaRPr>
                    </a:p>
                  </a:txBody>
                  <a:tcPr marL="25400" marR="25400" marT="0" marB="0"/>
                </a:tc>
                <a:tc>
                  <a:txBody>
                    <a:bodyPr/>
                    <a:lstStyle/>
                    <a:p>
                      <a:pPr marL="0" marR="0" algn="ctr">
                        <a:lnSpc>
                          <a:spcPct val="115000"/>
                        </a:lnSpc>
                        <a:spcBef>
                          <a:spcPts val="0"/>
                        </a:spcBef>
                        <a:spcAft>
                          <a:spcPts val="0"/>
                        </a:spcAft>
                      </a:pPr>
                      <a:r>
                        <a:rPr lang="en-US" sz="2000" dirty="0">
                          <a:effectLst/>
                        </a:rPr>
                        <a:t>∑ |y[j]-ρ[j]|/n</a:t>
                      </a:r>
                      <a:endParaRPr lang="en-US" sz="2000" dirty="0">
                        <a:effectLst/>
                        <a:latin typeface="Calibri"/>
                        <a:ea typeface="Calibri"/>
                        <a:cs typeface="Times New Roman"/>
                      </a:endParaRPr>
                    </a:p>
                  </a:txBody>
                  <a:tcPr marL="25400" marR="25400" marT="0" marB="0"/>
                </a:tc>
                <a:extLst>
                  <a:ext uri="{0D108BD9-81ED-4DB2-BD59-A6C34878D82A}">
                    <a16:rowId xmlns="" xmlns:a16="http://schemas.microsoft.com/office/drawing/2014/main" val="10005"/>
                  </a:ext>
                </a:extLst>
              </a:tr>
              <a:tr h="428625">
                <a:tc>
                  <a:txBody>
                    <a:bodyPr/>
                    <a:lstStyle/>
                    <a:p>
                      <a:pPr marL="0" marR="0" algn="ctr">
                        <a:lnSpc>
                          <a:spcPct val="115000"/>
                        </a:lnSpc>
                        <a:spcBef>
                          <a:spcPts val="0"/>
                        </a:spcBef>
                        <a:spcAft>
                          <a:spcPts val="0"/>
                        </a:spcAft>
                      </a:pPr>
                      <a:r>
                        <a:rPr lang="en-US" sz="2000">
                          <a:effectLst/>
                        </a:rPr>
                        <a:t>Misclassification Rate</a:t>
                      </a:r>
                      <a:endParaRPr lang="en-US" sz="2000">
                        <a:effectLst/>
                        <a:latin typeface="Calibri"/>
                        <a:ea typeface="Calibri"/>
                        <a:cs typeface="Times New Roman"/>
                      </a:endParaRPr>
                    </a:p>
                  </a:txBody>
                  <a:tcPr marL="25400" marR="25400" marT="0" marB="0"/>
                </a:tc>
                <a:tc>
                  <a:txBody>
                    <a:bodyPr/>
                    <a:lstStyle/>
                    <a:p>
                      <a:pPr marL="0" marR="0" algn="ctr">
                        <a:lnSpc>
                          <a:spcPct val="115000"/>
                        </a:lnSpc>
                        <a:spcBef>
                          <a:spcPts val="0"/>
                        </a:spcBef>
                        <a:spcAft>
                          <a:spcPts val="0"/>
                        </a:spcAft>
                      </a:pPr>
                      <a:r>
                        <a:rPr lang="en-US" sz="2000">
                          <a:effectLst/>
                        </a:rPr>
                        <a:t>0.2116</a:t>
                      </a:r>
                      <a:endParaRPr lang="en-US" sz="2000">
                        <a:effectLst/>
                        <a:latin typeface="Calibri"/>
                        <a:ea typeface="Calibri"/>
                        <a:cs typeface="Times New Roman"/>
                      </a:endParaRPr>
                    </a:p>
                  </a:txBody>
                  <a:tcPr marL="25400" marR="25400" marT="0" marB="0"/>
                </a:tc>
                <a:tc>
                  <a:txBody>
                    <a:bodyPr/>
                    <a:lstStyle/>
                    <a:p>
                      <a:pPr marL="0" marR="0" algn="ctr">
                        <a:lnSpc>
                          <a:spcPct val="115000"/>
                        </a:lnSpc>
                        <a:spcBef>
                          <a:spcPts val="0"/>
                        </a:spcBef>
                        <a:spcAft>
                          <a:spcPts val="0"/>
                        </a:spcAft>
                      </a:pPr>
                      <a:r>
                        <a:rPr lang="en-US" sz="2000" dirty="0">
                          <a:effectLst/>
                        </a:rPr>
                        <a:t>∑ (ρ[j]≠</a:t>
                      </a:r>
                      <a:r>
                        <a:rPr lang="en-US" sz="2000" dirty="0" err="1">
                          <a:effectLst/>
                        </a:rPr>
                        <a:t>ρMax</a:t>
                      </a:r>
                      <a:r>
                        <a:rPr lang="en-US" sz="2000" dirty="0">
                          <a:effectLst/>
                        </a:rPr>
                        <a:t>)/n</a:t>
                      </a:r>
                      <a:endParaRPr lang="en-US" sz="2000" dirty="0">
                        <a:effectLst/>
                        <a:latin typeface="Calibri"/>
                        <a:ea typeface="Calibri"/>
                        <a:cs typeface="Times New Roman"/>
                      </a:endParaRPr>
                    </a:p>
                  </a:txBody>
                  <a:tcPr marL="25400" marR="25400" marT="0" marB="0"/>
                </a:tc>
                <a:extLst>
                  <a:ext uri="{0D108BD9-81ED-4DB2-BD59-A6C34878D82A}">
                    <a16:rowId xmlns="" xmlns:a16="http://schemas.microsoft.com/office/drawing/2014/main" val="10006"/>
                  </a:ext>
                </a:extLst>
              </a:tr>
              <a:tr h="428625">
                <a:tc>
                  <a:txBody>
                    <a:bodyPr/>
                    <a:lstStyle/>
                    <a:p>
                      <a:pPr marL="0" marR="0" algn="ctr">
                        <a:lnSpc>
                          <a:spcPct val="115000"/>
                        </a:lnSpc>
                        <a:spcBef>
                          <a:spcPts val="0"/>
                        </a:spcBef>
                        <a:spcAft>
                          <a:spcPts val="0"/>
                        </a:spcAft>
                      </a:pPr>
                      <a:r>
                        <a:rPr lang="en-US" sz="2000" dirty="0" smtClean="0">
                          <a:effectLst/>
                          <a:latin typeface="+mn-lt"/>
                          <a:ea typeface="+mn-ea"/>
                          <a:cs typeface="+mn-cs"/>
                        </a:rPr>
                        <a:t>n</a:t>
                      </a:r>
                      <a:endParaRPr lang="en-US" sz="2000" dirty="0">
                        <a:effectLst/>
                        <a:latin typeface="Calibri"/>
                        <a:ea typeface="Calibri"/>
                        <a:cs typeface="Times New Roman"/>
                      </a:endParaRPr>
                    </a:p>
                  </a:txBody>
                  <a:tcPr marL="25400" marR="25400" marT="0" marB="0"/>
                </a:tc>
                <a:tc>
                  <a:txBody>
                    <a:bodyPr/>
                    <a:lstStyle/>
                    <a:p>
                      <a:pPr marL="0" marR="0" algn="ctr">
                        <a:lnSpc>
                          <a:spcPct val="115000"/>
                        </a:lnSpc>
                        <a:spcBef>
                          <a:spcPts val="0"/>
                        </a:spcBef>
                        <a:spcAft>
                          <a:spcPts val="0"/>
                        </a:spcAft>
                      </a:pPr>
                      <a:r>
                        <a:rPr lang="en-US" sz="2000">
                          <a:effectLst/>
                        </a:rPr>
                        <a:t>1309</a:t>
                      </a:r>
                      <a:endParaRPr lang="en-US" sz="2000">
                        <a:effectLst/>
                        <a:latin typeface="Calibri"/>
                        <a:ea typeface="Calibri"/>
                        <a:cs typeface="Times New Roman"/>
                      </a:endParaRPr>
                    </a:p>
                  </a:txBody>
                  <a:tcPr marL="25400" marR="25400" marT="0" marB="0"/>
                </a:tc>
                <a:tc>
                  <a:txBody>
                    <a:bodyPr/>
                    <a:lstStyle/>
                    <a:p>
                      <a:pPr marL="0" marR="0" algn="ctr">
                        <a:lnSpc>
                          <a:spcPct val="115000"/>
                        </a:lnSpc>
                        <a:spcBef>
                          <a:spcPts val="0"/>
                        </a:spcBef>
                        <a:spcAft>
                          <a:spcPts val="0"/>
                        </a:spcAft>
                      </a:pPr>
                      <a:r>
                        <a:rPr lang="en-US" sz="2000" dirty="0">
                          <a:effectLst/>
                        </a:rPr>
                        <a:t>n</a:t>
                      </a:r>
                      <a:endParaRPr lang="en-US" sz="2000" dirty="0">
                        <a:effectLst/>
                        <a:latin typeface="Calibri"/>
                        <a:ea typeface="Calibri"/>
                        <a:cs typeface="Times New Roman"/>
                      </a:endParaRPr>
                    </a:p>
                  </a:txBody>
                  <a:tcPr marL="25400" marR="25400" marT="0" marB="0"/>
                </a:tc>
                <a:extLst>
                  <a:ext uri="{0D108BD9-81ED-4DB2-BD59-A6C34878D82A}">
                    <a16:rowId xmlns="" xmlns:a16="http://schemas.microsoft.com/office/drawing/2014/main" val="10007"/>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570908459"/>
              </p:ext>
            </p:extLst>
          </p:nvPr>
        </p:nvGraphicFramePr>
        <p:xfrm>
          <a:off x="1676400" y="4876800"/>
          <a:ext cx="5334000" cy="1524000"/>
        </p:xfrm>
        <a:graphic>
          <a:graphicData uri="http://schemas.openxmlformats.org/drawingml/2006/table">
            <a:tbl>
              <a:tblPr>
                <a:tableStyleId>{5C22544A-7EE6-4342-B048-85BDC9FD1C3A}</a:tableStyleId>
              </a:tblPr>
              <a:tblGrid>
                <a:gridCol w="1583082">
                  <a:extLst>
                    <a:ext uri="{9D8B030D-6E8A-4147-A177-3AD203B41FA5}">
                      <a16:colId xmlns="" xmlns:a16="http://schemas.microsoft.com/office/drawing/2014/main" val="20000"/>
                    </a:ext>
                  </a:extLst>
                </a:gridCol>
                <a:gridCol w="918680">
                  <a:extLst>
                    <a:ext uri="{9D8B030D-6E8A-4147-A177-3AD203B41FA5}">
                      <a16:colId xmlns="" xmlns:a16="http://schemas.microsoft.com/office/drawing/2014/main" val="20001"/>
                    </a:ext>
                  </a:extLst>
                </a:gridCol>
                <a:gridCol w="918680">
                  <a:extLst>
                    <a:ext uri="{9D8B030D-6E8A-4147-A177-3AD203B41FA5}">
                      <a16:colId xmlns="" xmlns:a16="http://schemas.microsoft.com/office/drawing/2014/main" val="20002"/>
                    </a:ext>
                  </a:extLst>
                </a:gridCol>
                <a:gridCol w="918680">
                  <a:extLst>
                    <a:ext uri="{9D8B030D-6E8A-4147-A177-3AD203B41FA5}">
                      <a16:colId xmlns="" xmlns:a16="http://schemas.microsoft.com/office/drawing/2014/main" val="20003"/>
                    </a:ext>
                  </a:extLst>
                </a:gridCol>
                <a:gridCol w="994878">
                  <a:extLst>
                    <a:ext uri="{9D8B030D-6E8A-4147-A177-3AD203B41FA5}">
                      <a16:colId xmlns="" xmlns:a16="http://schemas.microsoft.com/office/drawing/2014/main" val="20004"/>
                    </a:ext>
                  </a:extLst>
                </a:gridCol>
              </a:tblGrid>
              <a:tr h="0">
                <a:tc>
                  <a:txBody>
                    <a:bodyPr/>
                    <a:lstStyle/>
                    <a:p>
                      <a:pPr marL="0" marR="0" algn="ctr">
                        <a:lnSpc>
                          <a:spcPct val="115000"/>
                        </a:lnSpc>
                        <a:spcBef>
                          <a:spcPts val="0"/>
                        </a:spcBef>
                        <a:spcAft>
                          <a:spcPts val="0"/>
                        </a:spcAft>
                      </a:pPr>
                      <a:r>
                        <a:rPr lang="en-US" sz="2000" dirty="0" smtClean="0">
                          <a:effectLst/>
                          <a:latin typeface="+mn-lt"/>
                          <a:ea typeface="+mn-ea"/>
                          <a:cs typeface="+mn-cs"/>
                        </a:rPr>
                        <a:t>Survived</a:t>
                      </a:r>
                      <a:endParaRPr lang="en-US" sz="2000" dirty="0">
                        <a:effectLst/>
                        <a:latin typeface="Calibri"/>
                        <a:ea typeface="Calibri"/>
                        <a:cs typeface="Times New Roman"/>
                      </a:endParaRPr>
                    </a:p>
                  </a:txBody>
                  <a:tcPr marL="25400" marR="25400" marT="0" marB="0"/>
                </a:tc>
                <a:tc gridSpan="2">
                  <a:txBody>
                    <a:bodyPr/>
                    <a:lstStyle/>
                    <a:p>
                      <a:pPr marL="0" marR="0" algn="ctr">
                        <a:lnSpc>
                          <a:spcPct val="115000"/>
                        </a:lnSpc>
                        <a:spcBef>
                          <a:spcPts val="0"/>
                        </a:spcBef>
                        <a:spcAft>
                          <a:spcPts val="0"/>
                        </a:spcAft>
                      </a:pPr>
                      <a:r>
                        <a:rPr lang="en-US" sz="2000" dirty="0">
                          <a:effectLst/>
                        </a:rPr>
                        <a:t>Predicted</a:t>
                      </a:r>
                      <a:endParaRPr lang="en-US" sz="2000" dirty="0">
                        <a:effectLst/>
                        <a:latin typeface="Calibri"/>
                        <a:ea typeface="Calibri"/>
                        <a:cs typeface="Times New Roman"/>
                      </a:endParaRPr>
                    </a:p>
                  </a:txBody>
                  <a:tcPr marL="25400" marR="25400" marT="0" marB="0"/>
                </a:tc>
                <a:tc hMerge="1">
                  <a:txBody>
                    <a:bodyPr/>
                    <a:lstStyle/>
                    <a:p>
                      <a:endParaRPr lang="en-US"/>
                    </a:p>
                  </a:txBody>
                  <a:tcPr/>
                </a:tc>
                <a:tc>
                  <a:txBody>
                    <a:bodyPr/>
                    <a:lstStyle/>
                    <a:p>
                      <a:pPr marL="0" marR="0" algn="ctr">
                        <a:lnSpc>
                          <a:spcPct val="115000"/>
                        </a:lnSpc>
                        <a:spcBef>
                          <a:spcPts val="0"/>
                        </a:spcBef>
                        <a:spcAft>
                          <a:spcPts val="0"/>
                        </a:spcAft>
                      </a:pPr>
                      <a:endParaRPr lang="en-US" sz="2000" dirty="0">
                        <a:effectLst/>
                        <a:latin typeface="Calibri"/>
                        <a:ea typeface="Calibri"/>
                        <a:cs typeface="Times New Roman"/>
                      </a:endParaRPr>
                    </a:p>
                  </a:txBody>
                  <a:tcPr marL="25400" marR="25400" marT="0" marB="0"/>
                </a:tc>
                <a:tc>
                  <a:txBody>
                    <a:bodyPr/>
                    <a:lstStyle/>
                    <a:p>
                      <a:pPr marL="0" marR="0" algn="ctr">
                        <a:lnSpc>
                          <a:spcPct val="115000"/>
                        </a:lnSpc>
                        <a:spcBef>
                          <a:spcPts val="0"/>
                        </a:spcBef>
                        <a:spcAft>
                          <a:spcPts val="0"/>
                        </a:spcAft>
                      </a:pPr>
                      <a:endParaRPr lang="en-US" sz="2000" dirty="0">
                        <a:effectLst/>
                        <a:latin typeface="Calibri"/>
                        <a:ea typeface="Calibri"/>
                        <a:cs typeface="Times New Roman"/>
                      </a:endParaRPr>
                    </a:p>
                  </a:txBody>
                  <a:tcPr marL="25400" marR="25400" marT="0" marB="0"/>
                </a:tc>
                <a:extLst>
                  <a:ext uri="{0D108BD9-81ED-4DB2-BD59-A6C34878D82A}">
                    <a16:rowId xmlns="" xmlns:a16="http://schemas.microsoft.com/office/drawing/2014/main" val="10000"/>
                  </a:ext>
                </a:extLst>
              </a:tr>
              <a:tr h="0">
                <a:tc>
                  <a:txBody>
                    <a:bodyPr/>
                    <a:lstStyle/>
                    <a:p>
                      <a:pPr marL="0" marR="0" algn="ctr">
                        <a:lnSpc>
                          <a:spcPct val="115000"/>
                        </a:lnSpc>
                        <a:spcBef>
                          <a:spcPts val="0"/>
                        </a:spcBef>
                        <a:spcAft>
                          <a:spcPts val="0"/>
                        </a:spcAft>
                      </a:pPr>
                      <a:r>
                        <a:rPr lang="en-US" sz="2000" dirty="0" smtClean="0">
                          <a:effectLst/>
                          <a:latin typeface="+mn-lt"/>
                          <a:ea typeface="+mn-ea"/>
                          <a:cs typeface="+mn-cs"/>
                        </a:rPr>
                        <a:t>Actual</a:t>
                      </a:r>
                      <a:endParaRPr lang="en-US" sz="2000" dirty="0">
                        <a:effectLst/>
                        <a:latin typeface="Calibri"/>
                        <a:ea typeface="Calibri"/>
                        <a:cs typeface="Times New Roman"/>
                      </a:endParaRPr>
                    </a:p>
                  </a:txBody>
                  <a:tcPr marL="25400" marR="25400" marT="0" marB="0"/>
                </a:tc>
                <a:tc>
                  <a:txBody>
                    <a:bodyPr/>
                    <a:lstStyle/>
                    <a:p>
                      <a:pPr marL="0" marR="0" algn="ctr">
                        <a:lnSpc>
                          <a:spcPct val="115000"/>
                        </a:lnSpc>
                        <a:spcBef>
                          <a:spcPts val="0"/>
                        </a:spcBef>
                        <a:spcAft>
                          <a:spcPts val="0"/>
                        </a:spcAft>
                      </a:pPr>
                      <a:r>
                        <a:rPr lang="en-US" sz="2000" dirty="0">
                          <a:effectLst/>
                        </a:rPr>
                        <a:t>No</a:t>
                      </a:r>
                      <a:endParaRPr lang="en-US" sz="2000" dirty="0">
                        <a:effectLst/>
                        <a:latin typeface="Calibri"/>
                        <a:ea typeface="Calibri"/>
                        <a:cs typeface="Times New Roman"/>
                      </a:endParaRPr>
                    </a:p>
                  </a:txBody>
                  <a:tcPr marL="25400" marR="25400" marT="0" marB="0"/>
                </a:tc>
                <a:tc>
                  <a:txBody>
                    <a:bodyPr/>
                    <a:lstStyle/>
                    <a:p>
                      <a:pPr marL="0" marR="0" algn="ctr">
                        <a:lnSpc>
                          <a:spcPct val="115000"/>
                        </a:lnSpc>
                        <a:spcBef>
                          <a:spcPts val="0"/>
                        </a:spcBef>
                        <a:spcAft>
                          <a:spcPts val="0"/>
                        </a:spcAft>
                      </a:pPr>
                      <a:r>
                        <a:rPr lang="en-US" sz="2000" dirty="0">
                          <a:effectLst/>
                        </a:rPr>
                        <a:t>Yes</a:t>
                      </a:r>
                      <a:endParaRPr lang="en-US" sz="2000" dirty="0">
                        <a:effectLst/>
                        <a:latin typeface="Calibri"/>
                        <a:ea typeface="Calibri"/>
                        <a:cs typeface="Times New Roman"/>
                      </a:endParaRPr>
                    </a:p>
                  </a:txBody>
                  <a:tcPr marL="25400" marR="25400" marT="0" marB="0"/>
                </a:tc>
                <a:tc>
                  <a:txBody>
                    <a:bodyPr/>
                    <a:lstStyle/>
                    <a:p>
                      <a:pPr marL="0" marR="0" algn="ctr">
                        <a:lnSpc>
                          <a:spcPct val="115000"/>
                        </a:lnSpc>
                        <a:spcBef>
                          <a:spcPts val="0"/>
                        </a:spcBef>
                        <a:spcAft>
                          <a:spcPts val="0"/>
                        </a:spcAft>
                      </a:pPr>
                      <a:r>
                        <a:rPr lang="en-US" sz="2000" dirty="0" smtClean="0">
                          <a:solidFill>
                            <a:srgbClr val="00B050"/>
                          </a:solidFill>
                          <a:effectLst/>
                          <a:latin typeface="Calibri"/>
                          <a:ea typeface="Calibri"/>
                          <a:cs typeface="Times New Roman"/>
                        </a:rPr>
                        <a:t>Total</a:t>
                      </a:r>
                      <a:endParaRPr lang="en-US" sz="2000" dirty="0">
                        <a:solidFill>
                          <a:srgbClr val="00B050"/>
                        </a:solidFill>
                        <a:effectLst/>
                        <a:latin typeface="Calibri"/>
                        <a:ea typeface="Calibri"/>
                        <a:cs typeface="Times New Roman"/>
                      </a:endParaRPr>
                    </a:p>
                  </a:txBody>
                  <a:tcPr marL="25400" marR="25400" marT="0" marB="0"/>
                </a:tc>
                <a:tc>
                  <a:txBody>
                    <a:bodyPr/>
                    <a:lstStyle/>
                    <a:p>
                      <a:pPr marL="0" marR="0" algn="ctr">
                        <a:lnSpc>
                          <a:spcPct val="115000"/>
                        </a:lnSpc>
                        <a:spcBef>
                          <a:spcPts val="0"/>
                        </a:spcBef>
                        <a:spcAft>
                          <a:spcPts val="0"/>
                        </a:spcAft>
                      </a:pPr>
                      <a:r>
                        <a:rPr lang="en-US" sz="2000" dirty="0" err="1" smtClean="0">
                          <a:solidFill>
                            <a:srgbClr val="00B050"/>
                          </a:solidFill>
                          <a:effectLst/>
                          <a:latin typeface="Calibri"/>
                          <a:ea typeface="Calibri"/>
                          <a:cs typeface="Times New Roman"/>
                        </a:rPr>
                        <a:t>Acc</a:t>
                      </a:r>
                      <a:endParaRPr lang="en-US" sz="2000" dirty="0">
                        <a:solidFill>
                          <a:srgbClr val="00B050"/>
                        </a:solidFill>
                        <a:effectLst/>
                        <a:latin typeface="Calibri"/>
                        <a:ea typeface="Calibri"/>
                        <a:cs typeface="Times New Roman"/>
                      </a:endParaRPr>
                    </a:p>
                  </a:txBody>
                  <a:tcPr marL="25400" marR="25400" marT="0" marB="0"/>
                </a:tc>
                <a:extLst>
                  <a:ext uri="{0D108BD9-81ED-4DB2-BD59-A6C34878D82A}">
                    <a16:rowId xmlns="" xmlns:a16="http://schemas.microsoft.com/office/drawing/2014/main" val="10001"/>
                  </a:ext>
                </a:extLst>
              </a:tr>
              <a:tr h="0">
                <a:tc>
                  <a:txBody>
                    <a:bodyPr/>
                    <a:lstStyle/>
                    <a:p>
                      <a:pPr marL="0" marR="0" algn="ctr">
                        <a:lnSpc>
                          <a:spcPct val="115000"/>
                        </a:lnSpc>
                        <a:spcBef>
                          <a:spcPts val="0"/>
                        </a:spcBef>
                        <a:spcAft>
                          <a:spcPts val="0"/>
                        </a:spcAft>
                      </a:pPr>
                      <a:r>
                        <a:rPr lang="en-US" sz="2000" dirty="0">
                          <a:effectLst/>
                        </a:rPr>
                        <a:t>No</a:t>
                      </a:r>
                      <a:endParaRPr lang="en-US" sz="2000" dirty="0">
                        <a:effectLst/>
                        <a:latin typeface="Calibri"/>
                        <a:ea typeface="Calibri"/>
                        <a:cs typeface="Times New Roman"/>
                      </a:endParaRPr>
                    </a:p>
                  </a:txBody>
                  <a:tcPr marL="25400" marR="25400" marT="0" marB="0"/>
                </a:tc>
                <a:tc>
                  <a:txBody>
                    <a:bodyPr/>
                    <a:lstStyle/>
                    <a:p>
                      <a:pPr marL="0" marR="0" algn="ctr">
                        <a:lnSpc>
                          <a:spcPct val="115000"/>
                        </a:lnSpc>
                        <a:spcBef>
                          <a:spcPts val="0"/>
                        </a:spcBef>
                        <a:spcAft>
                          <a:spcPts val="0"/>
                        </a:spcAft>
                      </a:pPr>
                      <a:r>
                        <a:rPr lang="en-US" sz="2000" b="1" dirty="0">
                          <a:effectLst/>
                        </a:rPr>
                        <a:t>774</a:t>
                      </a:r>
                      <a:endParaRPr lang="en-US" sz="2000" b="1" dirty="0">
                        <a:effectLst/>
                        <a:latin typeface="Calibri"/>
                        <a:ea typeface="Calibri"/>
                        <a:cs typeface="Times New Roman"/>
                      </a:endParaRPr>
                    </a:p>
                  </a:txBody>
                  <a:tcPr marL="25400" marR="25400" marT="0" marB="0"/>
                </a:tc>
                <a:tc>
                  <a:txBody>
                    <a:bodyPr/>
                    <a:lstStyle/>
                    <a:p>
                      <a:pPr marL="0" marR="0" algn="ctr">
                        <a:lnSpc>
                          <a:spcPct val="115000"/>
                        </a:lnSpc>
                        <a:spcBef>
                          <a:spcPts val="0"/>
                        </a:spcBef>
                        <a:spcAft>
                          <a:spcPts val="0"/>
                        </a:spcAft>
                      </a:pPr>
                      <a:r>
                        <a:rPr lang="en-US" sz="2000" dirty="0">
                          <a:effectLst/>
                        </a:rPr>
                        <a:t>35</a:t>
                      </a:r>
                      <a:endParaRPr lang="en-US" sz="2000" dirty="0">
                        <a:effectLst/>
                        <a:latin typeface="Calibri"/>
                        <a:ea typeface="Calibri"/>
                        <a:cs typeface="Times New Roman"/>
                      </a:endParaRPr>
                    </a:p>
                  </a:txBody>
                  <a:tcPr marL="25400" marR="25400" marT="0" marB="0"/>
                </a:tc>
                <a:tc>
                  <a:txBody>
                    <a:bodyPr/>
                    <a:lstStyle/>
                    <a:p>
                      <a:pPr marL="0" marR="0" algn="ctr">
                        <a:lnSpc>
                          <a:spcPct val="115000"/>
                        </a:lnSpc>
                        <a:spcBef>
                          <a:spcPts val="0"/>
                        </a:spcBef>
                        <a:spcAft>
                          <a:spcPts val="0"/>
                        </a:spcAft>
                      </a:pPr>
                      <a:r>
                        <a:rPr lang="en-US" sz="2000" dirty="0" smtClean="0">
                          <a:solidFill>
                            <a:srgbClr val="00B050"/>
                          </a:solidFill>
                          <a:effectLst/>
                          <a:latin typeface="Calibri"/>
                          <a:ea typeface="Calibri"/>
                          <a:cs typeface="Times New Roman"/>
                        </a:rPr>
                        <a:t>809</a:t>
                      </a:r>
                      <a:endParaRPr lang="en-US" sz="2000" dirty="0">
                        <a:solidFill>
                          <a:srgbClr val="00B050"/>
                        </a:solidFill>
                        <a:effectLst/>
                        <a:latin typeface="Calibri"/>
                        <a:ea typeface="Calibri"/>
                        <a:cs typeface="Times New Roman"/>
                      </a:endParaRPr>
                    </a:p>
                  </a:txBody>
                  <a:tcPr marL="25400" marR="25400" marT="0" marB="0"/>
                </a:tc>
                <a:tc>
                  <a:txBody>
                    <a:bodyPr/>
                    <a:lstStyle/>
                    <a:p>
                      <a:pPr marL="0" marR="0" algn="ctr">
                        <a:lnSpc>
                          <a:spcPct val="115000"/>
                        </a:lnSpc>
                        <a:spcBef>
                          <a:spcPts val="0"/>
                        </a:spcBef>
                        <a:spcAft>
                          <a:spcPts val="0"/>
                        </a:spcAft>
                      </a:pPr>
                      <a:r>
                        <a:rPr lang="en-US" sz="2000" dirty="0" smtClean="0">
                          <a:solidFill>
                            <a:srgbClr val="00B050"/>
                          </a:solidFill>
                          <a:effectLst/>
                          <a:latin typeface="Calibri"/>
                          <a:ea typeface="Calibri"/>
                          <a:cs typeface="Times New Roman"/>
                        </a:rPr>
                        <a:t>95.7%</a:t>
                      </a:r>
                      <a:endParaRPr lang="en-US" sz="2000" dirty="0">
                        <a:solidFill>
                          <a:srgbClr val="00B050"/>
                        </a:solidFill>
                        <a:effectLst/>
                        <a:latin typeface="Calibri"/>
                        <a:ea typeface="Calibri"/>
                        <a:cs typeface="Times New Roman"/>
                      </a:endParaRPr>
                    </a:p>
                  </a:txBody>
                  <a:tcPr marL="25400" marR="25400" marT="0" marB="0"/>
                </a:tc>
                <a:extLst>
                  <a:ext uri="{0D108BD9-81ED-4DB2-BD59-A6C34878D82A}">
                    <a16:rowId xmlns="" xmlns:a16="http://schemas.microsoft.com/office/drawing/2014/main" val="10002"/>
                  </a:ext>
                </a:extLst>
              </a:tr>
              <a:tr h="472440">
                <a:tc>
                  <a:txBody>
                    <a:bodyPr/>
                    <a:lstStyle/>
                    <a:p>
                      <a:pPr marL="0" marR="0" algn="ctr">
                        <a:lnSpc>
                          <a:spcPct val="115000"/>
                        </a:lnSpc>
                        <a:spcBef>
                          <a:spcPts val="0"/>
                        </a:spcBef>
                        <a:spcAft>
                          <a:spcPts val="0"/>
                        </a:spcAft>
                      </a:pPr>
                      <a:r>
                        <a:rPr lang="en-US" sz="2000" dirty="0">
                          <a:effectLst/>
                        </a:rPr>
                        <a:t>Yes</a:t>
                      </a:r>
                      <a:endParaRPr lang="en-US" sz="2000" dirty="0">
                        <a:effectLst/>
                        <a:latin typeface="Calibri"/>
                        <a:ea typeface="Calibri"/>
                        <a:cs typeface="Times New Roman"/>
                      </a:endParaRPr>
                    </a:p>
                  </a:txBody>
                  <a:tcPr marL="25400" marR="25400" marT="0" marB="0"/>
                </a:tc>
                <a:tc>
                  <a:txBody>
                    <a:bodyPr/>
                    <a:lstStyle/>
                    <a:p>
                      <a:pPr marL="0" marR="0" algn="ctr">
                        <a:lnSpc>
                          <a:spcPct val="115000"/>
                        </a:lnSpc>
                        <a:spcBef>
                          <a:spcPts val="0"/>
                        </a:spcBef>
                        <a:spcAft>
                          <a:spcPts val="0"/>
                        </a:spcAft>
                      </a:pPr>
                      <a:r>
                        <a:rPr lang="en-US" sz="2000" dirty="0">
                          <a:effectLst/>
                        </a:rPr>
                        <a:t>242</a:t>
                      </a:r>
                      <a:endParaRPr lang="en-US" sz="2000" dirty="0">
                        <a:effectLst/>
                        <a:latin typeface="Calibri"/>
                        <a:ea typeface="Calibri"/>
                        <a:cs typeface="Times New Roman"/>
                      </a:endParaRPr>
                    </a:p>
                  </a:txBody>
                  <a:tcPr marL="25400" marR="25400" marT="0" marB="0"/>
                </a:tc>
                <a:tc>
                  <a:txBody>
                    <a:bodyPr/>
                    <a:lstStyle/>
                    <a:p>
                      <a:pPr marL="0" marR="0" algn="ctr">
                        <a:lnSpc>
                          <a:spcPct val="115000"/>
                        </a:lnSpc>
                        <a:spcBef>
                          <a:spcPts val="0"/>
                        </a:spcBef>
                        <a:spcAft>
                          <a:spcPts val="0"/>
                        </a:spcAft>
                      </a:pPr>
                      <a:r>
                        <a:rPr lang="en-US" sz="2000" b="1" dirty="0">
                          <a:effectLst/>
                        </a:rPr>
                        <a:t>258</a:t>
                      </a:r>
                      <a:endParaRPr lang="en-US" sz="2000" b="1" dirty="0">
                        <a:effectLst/>
                        <a:latin typeface="Calibri"/>
                        <a:ea typeface="Calibri"/>
                        <a:cs typeface="Times New Roman"/>
                      </a:endParaRPr>
                    </a:p>
                  </a:txBody>
                  <a:tcPr marL="25400" marR="25400" marT="0" marB="0"/>
                </a:tc>
                <a:tc>
                  <a:txBody>
                    <a:bodyPr/>
                    <a:lstStyle/>
                    <a:p>
                      <a:pPr marL="0" marR="0" algn="ctr">
                        <a:lnSpc>
                          <a:spcPct val="115000"/>
                        </a:lnSpc>
                        <a:spcBef>
                          <a:spcPts val="0"/>
                        </a:spcBef>
                        <a:spcAft>
                          <a:spcPts val="0"/>
                        </a:spcAft>
                      </a:pPr>
                      <a:r>
                        <a:rPr lang="en-US" sz="2000" dirty="0" smtClean="0">
                          <a:solidFill>
                            <a:srgbClr val="00B050"/>
                          </a:solidFill>
                          <a:effectLst/>
                          <a:latin typeface="Calibri"/>
                          <a:ea typeface="Calibri"/>
                          <a:cs typeface="Times New Roman"/>
                        </a:rPr>
                        <a:t>500</a:t>
                      </a:r>
                      <a:endParaRPr lang="en-US" sz="2000" dirty="0">
                        <a:solidFill>
                          <a:srgbClr val="00B050"/>
                        </a:solidFill>
                        <a:effectLst/>
                        <a:latin typeface="Calibri"/>
                        <a:ea typeface="Calibri"/>
                        <a:cs typeface="Times New Roman"/>
                      </a:endParaRPr>
                    </a:p>
                  </a:txBody>
                  <a:tcPr marL="25400" marR="25400" marT="0" marB="0"/>
                </a:tc>
                <a:tc>
                  <a:txBody>
                    <a:bodyPr/>
                    <a:lstStyle/>
                    <a:p>
                      <a:pPr marL="0" marR="0" algn="ctr">
                        <a:lnSpc>
                          <a:spcPct val="115000"/>
                        </a:lnSpc>
                        <a:spcBef>
                          <a:spcPts val="0"/>
                        </a:spcBef>
                        <a:spcAft>
                          <a:spcPts val="0"/>
                        </a:spcAft>
                      </a:pPr>
                      <a:r>
                        <a:rPr lang="en-US" sz="2000" dirty="0" smtClean="0">
                          <a:solidFill>
                            <a:srgbClr val="00B050"/>
                          </a:solidFill>
                          <a:effectLst/>
                          <a:latin typeface="Calibri"/>
                          <a:ea typeface="Calibri"/>
                          <a:cs typeface="Times New Roman"/>
                        </a:rPr>
                        <a:t>51.6%</a:t>
                      </a:r>
                      <a:endParaRPr lang="en-US" sz="2000" dirty="0">
                        <a:solidFill>
                          <a:srgbClr val="00B050"/>
                        </a:solidFill>
                        <a:effectLst/>
                        <a:latin typeface="Calibri"/>
                        <a:ea typeface="Calibri"/>
                        <a:cs typeface="Times New Roman"/>
                      </a:endParaRPr>
                    </a:p>
                  </a:txBody>
                  <a:tcPr marL="25400" marR="25400" marT="0" marB="0"/>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7175389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u="sng" dirty="0" smtClean="0"/>
              <a:t>JMP tree  (“partition”) details</a:t>
            </a:r>
            <a:endParaRPr lang="en-US" b="1" u="sng" dirty="0"/>
          </a:p>
        </p:txBody>
      </p:sp>
      <p:sp>
        <p:nvSpPr>
          <p:cNvPr id="3" name="Content Placeholder 2"/>
          <p:cNvSpPr>
            <a:spLocks noGrp="1"/>
          </p:cNvSpPr>
          <p:nvPr>
            <p:ph idx="1"/>
          </p:nvPr>
        </p:nvSpPr>
        <p:spPr>
          <a:xfrm>
            <a:off x="457200" y="1143000"/>
            <a:ext cx="8229600" cy="5105400"/>
          </a:xfrm>
        </p:spPr>
        <p:txBody>
          <a:bodyPr>
            <a:normAutofit fontScale="92500" lnSpcReduction="20000"/>
          </a:bodyPr>
          <a:lstStyle/>
          <a:p>
            <a:pPr marL="0" indent="0">
              <a:buNone/>
            </a:pPr>
            <a:r>
              <a:rPr lang="en-US" dirty="0" smtClean="0"/>
              <a:t>JMP reports  chi-square (G</a:t>
            </a:r>
            <a:r>
              <a:rPr lang="en-US" baseline="30000" dirty="0" smtClean="0"/>
              <a:t>2</a:t>
            </a:r>
            <a:r>
              <a:rPr lang="en-US" dirty="0" smtClean="0"/>
              <a:t>) values for each node. The chi square for testing the significance of a split is computed as </a:t>
            </a:r>
          </a:p>
          <a:p>
            <a:pPr marL="0" indent="0">
              <a:buNone/>
            </a:pPr>
            <a:r>
              <a:rPr lang="en-US" sz="1300" dirty="0"/>
              <a:t/>
            </a:r>
            <a:br>
              <a:rPr lang="en-US" sz="1300" dirty="0"/>
            </a:br>
            <a:r>
              <a:rPr lang="en-US" dirty="0" smtClean="0"/>
              <a:t>      </a:t>
            </a:r>
            <a:r>
              <a:rPr lang="en-US" b="1" dirty="0" smtClean="0"/>
              <a:t>G</a:t>
            </a:r>
            <a:r>
              <a:rPr lang="en-US" b="1" baseline="30000" dirty="0" smtClean="0"/>
              <a:t>2</a:t>
            </a:r>
            <a:r>
              <a:rPr lang="en-US" b="1" dirty="0" smtClean="0"/>
              <a:t> </a:t>
            </a:r>
            <a:r>
              <a:rPr lang="en-US" b="1" dirty="0"/>
              <a:t>test = G</a:t>
            </a:r>
            <a:r>
              <a:rPr lang="en-US" b="1" baseline="30000" dirty="0"/>
              <a:t>2</a:t>
            </a:r>
            <a:r>
              <a:rPr lang="en-US" b="1" dirty="0"/>
              <a:t> parent - (G</a:t>
            </a:r>
            <a:r>
              <a:rPr lang="en-US" b="1" baseline="30000" dirty="0"/>
              <a:t>2</a:t>
            </a:r>
            <a:r>
              <a:rPr lang="en-US" b="1" dirty="0"/>
              <a:t> left + G</a:t>
            </a:r>
            <a:r>
              <a:rPr lang="en-US" b="1" baseline="30000" dirty="0"/>
              <a:t>2</a:t>
            </a:r>
            <a:r>
              <a:rPr lang="en-US" b="1" dirty="0"/>
              <a:t> right</a:t>
            </a:r>
            <a:r>
              <a:rPr lang="en-US" b="1" dirty="0" smtClean="0"/>
              <a:t>).</a:t>
            </a:r>
          </a:p>
          <a:p>
            <a:pPr marL="0" indent="0">
              <a:buNone/>
            </a:pPr>
            <a:r>
              <a:rPr lang="en-US" dirty="0" smtClean="0"/>
              <a:t>JMP </a:t>
            </a:r>
            <a:r>
              <a:rPr lang="en-US" dirty="0"/>
              <a:t> </a:t>
            </a:r>
            <a:r>
              <a:rPr lang="en-US" dirty="0" smtClean="0"/>
              <a:t>reports </a:t>
            </a:r>
            <a:r>
              <a:rPr lang="en-US" dirty="0"/>
              <a:t>the “</a:t>
            </a:r>
            <a:r>
              <a:rPr lang="en-US" b="1" dirty="0"/>
              <a:t>Log Worth</a:t>
            </a:r>
            <a:r>
              <a:rPr lang="en-US" dirty="0"/>
              <a:t>” rather than the p value (common in genetics</a:t>
            </a:r>
            <a:r>
              <a:rPr lang="en-US" dirty="0" smtClean="0"/>
              <a:t>) for G</a:t>
            </a:r>
            <a:r>
              <a:rPr lang="en-US" baseline="30000" dirty="0" smtClean="0"/>
              <a:t>2</a:t>
            </a:r>
            <a:r>
              <a:rPr lang="en-US" dirty="0" smtClean="0"/>
              <a:t> test</a:t>
            </a:r>
            <a:endParaRPr lang="en-US" dirty="0"/>
          </a:p>
          <a:p>
            <a:pPr marL="0" indent="0">
              <a:buNone/>
            </a:pPr>
            <a:r>
              <a:rPr lang="en-US" dirty="0"/>
              <a:t>           Log Worth = - log</a:t>
            </a:r>
            <a:r>
              <a:rPr lang="en-US" baseline="-25000" dirty="0"/>
              <a:t>10</a:t>
            </a:r>
            <a:r>
              <a:rPr lang="en-US" dirty="0"/>
              <a:t>(p value) </a:t>
            </a:r>
          </a:p>
          <a:p>
            <a:pPr marL="0" indent="0">
              <a:buNone/>
            </a:pPr>
            <a:endParaRPr lang="en-US" sz="1300" dirty="0"/>
          </a:p>
          <a:p>
            <a:pPr marL="0" indent="0">
              <a:buNone/>
            </a:pPr>
            <a:r>
              <a:rPr lang="en-US" dirty="0"/>
              <a:t>   </a:t>
            </a:r>
            <a:r>
              <a:rPr lang="en-US" u="sng" dirty="0"/>
              <a:t>G</a:t>
            </a:r>
            <a:r>
              <a:rPr lang="en-US" u="sng" baseline="30000" dirty="0"/>
              <a:t>2</a:t>
            </a:r>
            <a:r>
              <a:rPr lang="en-US" u="sng" dirty="0"/>
              <a:t> test      p value            Log Worth</a:t>
            </a:r>
          </a:p>
          <a:p>
            <a:pPr marL="0" indent="0">
              <a:buNone/>
            </a:pPr>
            <a:r>
              <a:rPr lang="en-US" dirty="0"/>
              <a:t>     2.71            0.10                  1.00</a:t>
            </a:r>
          </a:p>
          <a:p>
            <a:pPr marL="0" indent="0">
              <a:buNone/>
            </a:pPr>
            <a:r>
              <a:rPr lang="en-US" dirty="0"/>
              <a:t>     </a:t>
            </a:r>
            <a:r>
              <a:rPr lang="en-US" dirty="0">
                <a:solidFill>
                  <a:srgbClr val="FF0000"/>
                </a:solidFill>
              </a:rPr>
              <a:t>3.84            0.05                  1.30</a:t>
            </a:r>
          </a:p>
          <a:p>
            <a:pPr marL="0" indent="0">
              <a:buNone/>
            </a:pPr>
            <a:r>
              <a:rPr lang="en-US" dirty="0"/>
              <a:t>     6.63            0.01                  2.00 </a:t>
            </a:r>
          </a:p>
          <a:p>
            <a:pPr marL="0" indent="0">
              <a:buNone/>
            </a:pPr>
            <a:endParaRPr lang="en-US" dirty="0"/>
          </a:p>
        </p:txBody>
      </p:sp>
      <p:sp>
        <p:nvSpPr>
          <p:cNvPr id="4" name="Slide Number Placeholder 3"/>
          <p:cNvSpPr>
            <a:spLocks noGrp="1"/>
          </p:cNvSpPr>
          <p:nvPr>
            <p:ph type="sldNum" sz="quarter" idx="12"/>
          </p:nvPr>
        </p:nvSpPr>
        <p:spPr/>
        <p:txBody>
          <a:bodyPr/>
          <a:lstStyle/>
          <a:p>
            <a:fld id="{C39143DD-354A-4EFA-A092-21C168AE65E5}" type="slidenum">
              <a:rPr lang="en-US" smtClean="0"/>
              <a:pPr/>
              <a:t>8</a:t>
            </a:fld>
            <a:endParaRPr lang="en-US"/>
          </a:p>
        </p:txBody>
      </p:sp>
    </p:spTree>
    <p:extLst>
      <p:ext uri="{BB962C8B-B14F-4D97-AF65-F5344CB8AC3E}">
        <p14:creationId xmlns:p14="http://schemas.microsoft.com/office/powerpoint/2010/main" val="3937599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u="sng" dirty="0" smtClean="0"/>
              <a:t>Ex: Kidwell -Hemorrhage stroke</a:t>
            </a:r>
            <a:endParaRPr lang="en-US" u="sng" dirty="0"/>
          </a:p>
        </p:txBody>
      </p:sp>
      <p:sp>
        <p:nvSpPr>
          <p:cNvPr id="3" name="Content Placeholder 2"/>
          <p:cNvSpPr>
            <a:spLocks noGrp="1"/>
          </p:cNvSpPr>
          <p:nvPr>
            <p:ph idx="1"/>
          </p:nvPr>
        </p:nvSpPr>
        <p:spPr>
          <a:xfrm>
            <a:off x="457200" y="1066800"/>
            <a:ext cx="8229600" cy="5334000"/>
          </a:xfrm>
        </p:spPr>
        <p:txBody>
          <a:bodyPr>
            <a:normAutofit fontScale="70000" lnSpcReduction="20000"/>
          </a:bodyPr>
          <a:lstStyle/>
          <a:p>
            <a:pPr>
              <a:buNone/>
            </a:pPr>
            <a:r>
              <a:rPr lang="en-US" b="1" dirty="0" smtClean="0"/>
              <a:t>data, n=89, Y=</a:t>
            </a:r>
            <a:r>
              <a:rPr lang="en-US" dirty="0" smtClean="0"/>
              <a:t>54 with no hemorrhage, 35 with hemorrhage</a:t>
            </a:r>
          </a:p>
          <a:p>
            <a:pPr>
              <a:buNone/>
            </a:pPr>
            <a:r>
              <a:rPr lang="en-US" dirty="0" smtClean="0"/>
              <a:t>    (binary outcome Y) </a:t>
            </a:r>
          </a:p>
          <a:p>
            <a:pPr>
              <a:buNone/>
            </a:pPr>
            <a:r>
              <a:rPr lang="en-US" dirty="0" smtClean="0"/>
              <a:t>Potential predictors:</a:t>
            </a:r>
          </a:p>
          <a:p>
            <a:pPr>
              <a:buNone/>
            </a:pPr>
            <a:r>
              <a:rPr lang="en-US" dirty="0" smtClean="0"/>
              <a:t>   Glucose level</a:t>
            </a:r>
          </a:p>
          <a:p>
            <a:pPr>
              <a:buNone/>
            </a:pPr>
            <a:r>
              <a:rPr lang="en-US" dirty="0" smtClean="0"/>
              <a:t>   </a:t>
            </a:r>
            <a:r>
              <a:rPr lang="en-US" b="1" dirty="0" smtClean="0"/>
              <a:t>Platelet count</a:t>
            </a:r>
          </a:p>
          <a:p>
            <a:pPr>
              <a:buNone/>
            </a:pPr>
            <a:r>
              <a:rPr lang="en-US" dirty="0" smtClean="0"/>
              <a:t>   </a:t>
            </a:r>
            <a:r>
              <a:rPr lang="en-US" dirty="0" err="1" smtClean="0"/>
              <a:t>Hematocrit</a:t>
            </a:r>
            <a:endParaRPr lang="en-US" dirty="0" smtClean="0"/>
          </a:p>
          <a:p>
            <a:pPr>
              <a:buNone/>
            </a:pPr>
            <a:r>
              <a:rPr lang="en-US" dirty="0" smtClean="0"/>
              <a:t>   </a:t>
            </a:r>
            <a:r>
              <a:rPr lang="en-US" b="1" dirty="0" smtClean="0"/>
              <a:t>Time to </a:t>
            </a:r>
            <a:r>
              <a:rPr lang="en-US" b="1" dirty="0" err="1" smtClean="0"/>
              <a:t>recanalization</a:t>
            </a:r>
            <a:endParaRPr lang="en-US" b="1" dirty="0" smtClean="0"/>
          </a:p>
          <a:p>
            <a:pPr>
              <a:buNone/>
            </a:pPr>
            <a:r>
              <a:rPr lang="en-US" dirty="0" smtClean="0"/>
              <a:t>   </a:t>
            </a:r>
            <a:r>
              <a:rPr lang="en-US" b="1" dirty="0" smtClean="0"/>
              <a:t>Coumadin used (y/n)</a:t>
            </a:r>
          </a:p>
          <a:p>
            <a:pPr>
              <a:buNone/>
            </a:pPr>
            <a:r>
              <a:rPr lang="en-US" b="1" dirty="0" smtClean="0"/>
              <a:t>   NIH stroke score   (0-42) </a:t>
            </a:r>
          </a:p>
          <a:p>
            <a:pPr>
              <a:buNone/>
            </a:pPr>
            <a:r>
              <a:rPr lang="en-US" dirty="0" smtClean="0"/>
              <a:t>   Age</a:t>
            </a:r>
          </a:p>
          <a:p>
            <a:pPr>
              <a:buNone/>
            </a:pPr>
            <a:r>
              <a:rPr lang="en-US" dirty="0" smtClean="0"/>
              <a:t>   Sex</a:t>
            </a:r>
          </a:p>
          <a:p>
            <a:pPr>
              <a:buNone/>
            </a:pPr>
            <a:r>
              <a:rPr lang="en-US" dirty="0" smtClean="0"/>
              <a:t>   Weight</a:t>
            </a:r>
          </a:p>
          <a:p>
            <a:pPr>
              <a:buNone/>
            </a:pPr>
            <a:r>
              <a:rPr lang="en-US" dirty="0" smtClean="0"/>
              <a:t>   SBP</a:t>
            </a:r>
          </a:p>
          <a:p>
            <a:pPr>
              <a:buNone/>
            </a:pPr>
            <a:r>
              <a:rPr lang="en-US" dirty="0" smtClean="0"/>
              <a:t>   DBP</a:t>
            </a:r>
          </a:p>
          <a:p>
            <a:pPr>
              <a:buNone/>
            </a:pPr>
            <a:r>
              <a:rPr lang="en-US" dirty="0" smtClean="0"/>
              <a:t>   Diabetes</a:t>
            </a:r>
          </a:p>
        </p:txBody>
      </p:sp>
      <p:sp>
        <p:nvSpPr>
          <p:cNvPr id="4" name="Slide Number Placeholder 3"/>
          <p:cNvSpPr>
            <a:spLocks noGrp="1"/>
          </p:cNvSpPr>
          <p:nvPr>
            <p:ph type="sldNum" sz="quarter" idx="12"/>
          </p:nvPr>
        </p:nvSpPr>
        <p:spPr/>
        <p:txBody>
          <a:bodyPr/>
          <a:lstStyle/>
          <a:p>
            <a:fld id="{C39143DD-354A-4EFA-A092-21C168AE65E5}"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2881</TotalTime>
  <Words>575</Words>
  <Application>Microsoft Office PowerPoint</Application>
  <PresentationFormat>On-screen Show (4:3)</PresentationFormat>
  <Paragraphs>142</Paragraphs>
  <Slides>13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Theme</vt:lpstr>
      <vt:lpstr>PowerPoint Presentation</vt:lpstr>
      <vt:lpstr>Tree algorithm-  binary recursive partitioning</vt:lpstr>
      <vt:lpstr>Example- survival on titanic</vt:lpstr>
      <vt:lpstr>Survival on the Titanic</vt:lpstr>
      <vt:lpstr>Tree from Titanic data- Y=survival </vt:lpstr>
      <vt:lpstr>Titanic tree fit stats</vt:lpstr>
      <vt:lpstr>Titanic tree – fit stats</vt:lpstr>
      <vt:lpstr>JMP tree  (“partition”) details</vt:lpstr>
      <vt:lpstr>Ex: Kidwell -Hemorrhage stroke</vt:lpstr>
      <vt:lpstr>PowerPoint Presentation</vt:lpstr>
      <vt:lpstr>PowerPoint Presentation</vt:lpstr>
      <vt:lpstr>JMP partition details (cont)</vt:lpstr>
      <vt:lpstr>Tree Advantages &amp; Disadvantages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Biomath 265A Data management &amp; Data analysis strategies</dc:title>
  <dc:creator>gornbein</dc:creator>
  <cp:lastModifiedBy>gornbein</cp:lastModifiedBy>
  <cp:revision>770</cp:revision>
  <cp:lastPrinted>2016-02-03T20:02:18Z</cp:lastPrinted>
  <dcterms:created xsi:type="dcterms:W3CDTF">2012-01-03T18:09:51Z</dcterms:created>
  <dcterms:modified xsi:type="dcterms:W3CDTF">2021-12-01T02:52:21Z</dcterms:modified>
</cp:coreProperties>
</file>