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84" r:id="rId3"/>
    <p:sldId id="283" r:id="rId4"/>
    <p:sldId id="289" r:id="rId5"/>
    <p:sldId id="259" r:id="rId6"/>
    <p:sldId id="262" r:id="rId7"/>
    <p:sldId id="264" r:id="rId8"/>
    <p:sldId id="285" r:id="rId9"/>
    <p:sldId id="303" r:id="rId10"/>
    <p:sldId id="300" r:id="rId11"/>
    <p:sldId id="286" r:id="rId12"/>
    <p:sldId id="281" r:id="rId13"/>
    <p:sldId id="299" r:id="rId14"/>
    <p:sldId id="258" r:id="rId15"/>
    <p:sldId id="260" r:id="rId16"/>
    <p:sldId id="313" r:id="rId17"/>
    <p:sldId id="287" r:id="rId18"/>
    <p:sldId id="308" r:id="rId19"/>
    <p:sldId id="288" r:id="rId20"/>
    <p:sldId id="302" r:id="rId21"/>
    <p:sldId id="314" r:id="rId22"/>
    <p:sldId id="290" r:id="rId23"/>
    <p:sldId id="266" r:id="rId24"/>
    <p:sldId id="267" r:id="rId25"/>
    <p:sldId id="304" r:id="rId26"/>
    <p:sldId id="305" r:id="rId27"/>
    <p:sldId id="298" r:id="rId28"/>
    <p:sldId id="268" r:id="rId29"/>
    <p:sldId id="282" r:id="rId30"/>
    <p:sldId id="269" r:id="rId31"/>
    <p:sldId id="270" r:id="rId32"/>
    <p:sldId id="306" r:id="rId33"/>
    <p:sldId id="272" r:id="rId34"/>
    <p:sldId id="291" r:id="rId35"/>
    <p:sldId id="309" r:id="rId36"/>
    <p:sldId id="310" r:id="rId37"/>
    <p:sldId id="311" r:id="rId38"/>
    <p:sldId id="295" r:id="rId39"/>
    <p:sldId id="296" r:id="rId40"/>
    <p:sldId id="297" r:id="rId41"/>
    <p:sldId id="312" r:id="rId42"/>
    <p:sldId id="307" r:id="rId43"/>
    <p:sldId id="271" r:id="rId44"/>
    <p:sldId id="277" r:id="rId45"/>
    <p:sldId id="278" r:id="rId46"/>
    <p:sldId id="279" r:id="rId47"/>
    <p:sldId id="280" r:id="rId48"/>
    <p:sldId id="273" r:id="rId49"/>
    <p:sldId id="276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76" autoAdjust="0"/>
    <p:restoredTop sz="93002" autoAdjust="0"/>
  </p:normalViewPr>
  <p:slideViewPr>
    <p:cSldViewPr>
      <p:cViewPr varScale="1">
        <p:scale>
          <a:sx n="84" d="100"/>
          <a:sy n="84" d="100"/>
        </p:scale>
        <p:origin x="15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bmfs\jgornbei$\CLASS%20&amp;%20my%20talks\BM170A\lectures\lecture%20slides%20&amp;%20examples\sec%206-regr\pearson%20vs%20spearman%20r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biom-fs01.ad.medctr.ucla.edu\home\jgornbein\CLASS%20&amp;%20my%20talks\BM%20204\slides\ecologic%20fallac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iom-fs01.ad.medctr.ucla.edu\home\jgornbein\CLASS%20&amp;%20my%20talks\BM%20265A\lecture%20slides%20&amp;%20notes\EXAMPLES\linear%20regr%20&amp;%20spline\smoothing-Growth%20rati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biom-fs01.ad.medctr.ucla.edu\home\jgornbein\CLASS%20&amp;%20my%20talks\BM%20265A\lecture%20slides%20&amp;%20notes\EXAMPLES\linear%20regr%20&amp;%20spline\smoothing-Growth%20rati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biom-fs01.ad.medctr.ucla.edu\home\jgornbein\CLASS%20&amp;%20my%20talks\BM%20265A\lecture%20slides%20&amp;%20notes\EXAMPLES\linear%20regr%20&amp;%20spline\smoothing-Growth%20ratio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bmfs\jgornbei$\CLASS%20&amp;%20my%20talks\Biostat%20201\notes%20&amp;%20syllabus\examples%20for%20notes\sec%2007-smoothing\spline%20pictures%20for%20notes.xls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bmfs\jgornbei$\CLASS%20&amp;%20my%20talks\Biostat%20201\notes%20&amp;%20syllabus\examples%20for%20notes\sec%2007-smoothing\spline%20pictures%20for%20notes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BMI vs HbA1c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344123651210335"/>
          <c:y val="0.10649974062976642"/>
          <c:w val="0.82405220180810734"/>
          <c:h val="0.6923531461222207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HbA1c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chemeClr val="tx1"/>
              </a:solidFill>
            </c:spPr>
          </c:marker>
          <c:xVal>
            <c:numRef>
              <c:f>Sheet1!$B$5:$B$13</c:f>
              <c:numCache>
                <c:formatCode>General</c:formatCode>
                <c:ptCount val="9"/>
                <c:pt idx="0">
                  <c:v>32.4</c:v>
                </c:pt>
                <c:pt idx="1">
                  <c:v>33.9</c:v>
                </c:pt>
                <c:pt idx="2">
                  <c:v>29.9</c:v>
                </c:pt>
                <c:pt idx="3">
                  <c:v>41.3</c:v>
                </c:pt>
                <c:pt idx="4">
                  <c:v>32.700000000000003</c:v>
                </c:pt>
                <c:pt idx="5">
                  <c:v>32.1</c:v>
                </c:pt>
                <c:pt idx="6">
                  <c:v>38.700000000000003</c:v>
                </c:pt>
                <c:pt idx="7">
                  <c:v>33.200000000000003</c:v>
                </c:pt>
                <c:pt idx="8">
                  <c:v>48.1</c:v>
                </c:pt>
              </c:numCache>
            </c:numRef>
          </c:xVal>
          <c:yVal>
            <c:numRef>
              <c:f>Sheet1!$C$5:$C$13</c:f>
              <c:numCache>
                <c:formatCode>0.0</c:formatCode>
                <c:ptCount val="9"/>
                <c:pt idx="0">
                  <c:v>2.6</c:v>
                </c:pt>
                <c:pt idx="1">
                  <c:v>3.1</c:v>
                </c:pt>
                <c:pt idx="2">
                  <c:v>2.5</c:v>
                </c:pt>
                <c:pt idx="3">
                  <c:v>5</c:v>
                </c:pt>
                <c:pt idx="4">
                  <c:v>3.6</c:v>
                </c:pt>
                <c:pt idx="5">
                  <c:v>4.5</c:v>
                </c:pt>
                <c:pt idx="6">
                  <c:v>5.2</c:v>
                </c:pt>
                <c:pt idx="7">
                  <c:v>2.8</c:v>
                </c:pt>
                <c:pt idx="8">
                  <c:v>2.8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618-4A45-BE6F-B73E4B7C06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933800"/>
        <c:axId val="284938112"/>
      </c:scatterChart>
      <c:valAx>
        <c:axId val="284933800"/>
        <c:scaling>
          <c:orientation val="minMax"/>
          <c:min val="25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BMI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84938112"/>
        <c:crosses val="autoZero"/>
        <c:crossBetween val="midCat"/>
      </c:valAx>
      <c:valAx>
        <c:axId val="2849381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HBA1c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284933800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02537182852144"/>
          <c:y val="0.10226851851851852"/>
          <c:w val="0.79975240594925645"/>
          <c:h val="0.7903320939049285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income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rgbClr val="FF0000"/>
              </a:solidFill>
              <a:ln w="31750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5F30A031-9C22-438A-97E5-6EA19F30341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4063-4EC8-BA75-250C4BEF165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C96AEF2-C069-4211-B7EF-57AFCA83331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063-4EC8-BA75-250C4BEF165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69BB436-1EB0-4576-BD7D-D708ECE29ED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063-4EC8-BA75-250C4BEF165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C829C97-BF24-44FE-B188-62FA21469D3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063-4EC8-BA75-250C4BEF165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3489D04-D637-450D-B9E6-94FCB47DC55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063-4EC8-BA75-250C4BEF16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Sheet1!$C$3:$C$7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</c:numCache>
            </c:numRef>
          </c:xVal>
          <c:yVal>
            <c:numRef>
              <c:f>Sheet1!$D$3:$D$7</c:f>
              <c:numCache>
                <c:formatCode>General</c:formatCode>
                <c:ptCount val="5"/>
                <c:pt idx="0">
                  <c:v>200</c:v>
                </c:pt>
                <c:pt idx="1">
                  <c:v>180</c:v>
                </c:pt>
                <c:pt idx="2">
                  <c:v>160</c:v>
                </c:pt>
                <c:pt idx="3">
                  <c:v>140</c:v>
                </c:pt>
                <c:pt idx="4">
                  <c:v>120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Sheet1!$B$3:$B$7</c15:f>
                <c15:dlblRangeCache>
                  <c:ptCount val="5"/>
                  <c:pt idx="0">
                    <c:v>SF</c:v>
                  </c:pt>
                  <c:pt idx="1">
                    <c:v>LA</c:v>
                  </c:pt>
                  <c:pt idx="2">
                    <c:v>Denver</c:v>
                  </c:pt>
                  <c:pt idx="3">
                    <c:v>Houston</c:v>
                  </c:pt>
                  <c:pt idx="4">
                    <c:v>Little Rock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2F7F-4C4F-B684-D0C4A187722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284932232"/>
        <c:axId val="284931448"/>
      </c:scatterChart>
      <c:valAx>
        <c:axId val="284932232"/>
        <c:scaling>
          <c:orientation val="minMax"/>
          <c:max val="30"/>
          <c:min val="1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931448"/>
        <c:crosses val="autoZero"/>
        <c:crossBetween val="midCat"/>
      </c:valAx>
      <c:valAx>
        <c:axId val="284931448"/>
        <c:scaling>
          <c:orientation val="minMax"/>
          <c:max val="200"/>
          <c:min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9322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weight</a:t>
            </a:r>
            <a:r>
              <a:rPr lang="en-US" baseline="0"/>
              <a:t>/height </a:t>
            </a:r>
            <a:r>
              <a:rPr lang="en-US"/>
              <a:t>ratio vs age in</a:t>
            </a:r>
            <a:r>
              <a:rPr lang="en-US" baseline="0"/>
              <a:t> months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0891617519772641E-2"/>
          <c:y val="0.1259335700624124"/>
          <c:w val="0.89050135088254156"/>
          <c:h val="0.72100500826226588"/>
        </c:manualLayout>
      </c:layout>
      <c:scatterChart>
        <c:scatterStyle val="lineMarker"/>
        <c:varyColors val="0"/>
        <c:ser>
          <c:idx val="0"/>
          <c:order val="0"/>
          <c:tx>
            <c:strRef>
              <c:f>'[smoothing-Growth ratio.xlsx]Growth'!$C$1</c:f>
              <c:strCache>
                <c:ptCount val="1"/>
                <c:pt idx="0">
                  <c:v>ratio</c:v>
                </c:pt>
              </c:strCache>
            </c:strRef>
          </c:tx>
          <c:spPr>
            <a:ln w="28575">
              <a:noFill/>
            </a:ln>
          </c:spPr>
          <c:xVal>
            <c:numRef>
              <c:f>'[smoothing-Growth ratio.xlsx]Growth'!$B$2:$B$73</c:f>
              <c:numCache>
                <c:formatCode>General</c:formatCode>
                <c:ptCount val="72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  <c:pt idx="3">
                  <c:v>3.5</c:v>
                </c:pt>
                <c:pt idx="4">
                  <c:v>4.5</c:v>
                </c:pt>
                <c:pt idx="5">
                  <c:v>5.5</c:v>
                </c:pt>
                <c:pt idx="6">
                  <c:v>6.5</c:v>
                </c:pt>
                <c:pt idx="7">
                  <c:v>7.5</c:v>
                </c:pt>
                <c:pt idx="8">
                  <c:v>8.5</c:v>
                </c:pt>
                <c:pt idx="9">
                  <c:v>9.5</c:v>
                </c:pt>
                <c:pt idx="10">
                  <c:v>10.5</c:v>
                </c:pt>
                <c:pt idx="11">
                  <c:v>11.5</c:v>
                </c:pt>
                <c:pt idx="12">
                  <c:v>12.5</c:v>
                </c:pt>
                <c:pt idx="13">
                  <c:v>13.5</c:v>
                </c:pt>
                <c:pt idx="14">
                  <c:v>14.5</c:v>
                </c:pt>
                <c:pt idx="15">
                  <c:v>15.5</c:v>
                </c:pt>
                <c:pt idx="16">
                  <c:v>16.5</c:v>
                </c:pt>
                <c:pt idx="17">
                  <c:v>17.5</c:v>
                </c:pt>
                <c:pt idx="18">
                  <c:v>18.5</c:v>
                </c:pt>
                <c:pt idx="19">
                  <c:v>19.5</c:v>
                </c:pt>
                <c:pt idx="20">
                  <c:v>20.5</c:v>
                </c:pt>
                <c:pt idx="21">
                  <c:v>21.5</c:v>
                </c:pt>
                <c:pt idx="22">
                  <c:v>22.5</c:v>
                </c:pt>
                <c:pt idx="23">
                  <c:v>23.5</c:v>
                </c:pt>
                <c:pt idx="24">
                  <c:v>24.5</c:v>
                </c:pt>
                <c:pt idx="25">
                  <c:v>25.5</c:v>
                </c:pt>
                <c:pt idx="26">
                  <c:v>26.5</c:v>
                </c:pt>
                <c:pt idx="27">
                  <c:v>27.5</c:v>
                </c:pt>
                <c:pt idx="28">
                  <c:v>28.5</c:v>
                </c:pt>
                <c:pt idx="29">
                  <c:v>29.5</c:v>
                </c:pt>
                <c:pt idx="30">
                  <c:v>30.5</c:v>
                </c:pt>
                <c:pt idx="31">
                  <c:v>31.5</c:v>
                </c:pt>
                <c:pt idx="32">
                  <c:v>32.5</c:v>
                </c:pt>
                <c:pt idx="33">
                  <c:v>33.5</c:v>
                </c:pt>
                <c:pt idx="34">
                  <c:v>34.5</c:v>
                </c:pt>
                <c:pt idx="35">
                  <c:v>35.5</c:v>
                </c:pt>
                <c:pt idx="36">
                  <c:v>36.5</c:v>
                </c:pt>
                <c:pt idx="37">
                  <c:v>37.5</c:v>
                </c:pt>
                <c:pt idx="38">
                  <c:v>38.5</c:v>
                </c:pt>
                <c:pt idx="39">
                  <c:v>39.5</c:v>
                </c:pt>
                <c:pt idx="40">
                  <c:v>40.5</c:v>
                </c:pt>
                <c:pt idx="41">
                  <c:v>41.5</c:v>
                </c:pt>
                <c:pt idx="42">
                  <c:v>42.5</c:v>
                </c:pt>
                <c:pt idx="43">
                  <c:v>43.5</c:v>
                </c:pt>
                <c:pt idx="44">
                  <c:v>44.5</c:v>
                </c:pt>
                <c:pt idx="45">
                  <c:v>45.5</c:v>
                </c:pt>
                <c:pt idx="46">
                  <c:v>46.5</c:v>
                </c:pt>
                <c:pt idx="47">
                  <c:v>47.5</c:v>
                </c:pt>
                <c:pt idx="48">
                  <c:v>48.5</c:v>
                </c:pt>
                <c:pt idx="49">
                  <c:v>49.5</c:v>
                </c:pt>
                <c:pt idx="50">
                  <c:v>50.5</c:v>
                </c:pt>
                <c:pt idx="51">
                  <c:v>51.5</c:v>
                </c:pt>
                <c:pt idx="52">
                  <c:v>52.5</c:v>
                </c:pt>
                <c:pt idx="53">
                  <c:v>53.5</c:v>
                </c:pt>
                <c:pt idx="54">
                  <c:v>54.5</c:v>
                </c:pt>
                <c:pt idx="55">
                  <c:v>55.5</c:v>
                </c:pt>
                <c:pt idx="56">
                  <c:v>56.5</c:v>
                </c:pt>
                <c:pt idx="57">
                  <c:v>57.5</c:v>
                </c:pt>
                <c:pt idx="58">
                  <c:v>58.5</c:v>
                </c:pt>
                <c:pt idx="59">
                  <c:v>59.5</c:v>
                </c:pt>
                <c:pt idx="60">
                  <c:v>60.5</c:v>
                </c:pt>
                <c:pt idx="61">
                  <c:v>61.5</c:v>
                </c:pt>
                <c:pt idx="62">
                  <c:v>62.5</c:v>
                </c:pt>
                <c:pt idx="63">
                  <c:v>63.5</c:v>
                </c:pt>
                <c:pt idx="64">
                  <c:v>64.5</c:v>
                </c:pt>
                <c:pt idx="65">
                  <c:v>65.5</c:v>
                </c:pt>
                <c:pt idx="66">
                  <c:v>66.5</c:v>
                </c:pt>
                <c:pt idx="67">
                  <c:v>67.5</c:v>
                </c:pt>
                <c:pt idx="68">
                  <c:v>68.5</c:v>
                </c:pt>
                <c:pt idx="69">
                  <c:v>69.5</c:v>
                </c:pt>
                <c:pt idx="70">
                  <c:v>70.5</c:v>
                </c:pt>
                <c:pt idx="71">
                  <c:v>71.5</c:v>
                </c:pt>
              </c:numCache>
            </c:numRef>
          </c:xVal>
          <c:yVal>
            <c:numRef>
              <c:f>'[smoothing-Growth ratio.xlsx]Growth'!$C$2:$C$73</c:f>
              <c:numCache>
                <c:formatCode>General</c:formatCode>
                <c:ptCount val="72"/>
                <c:pt idx="0">
                  <c:v>0.46</c:v>
                </c:pt>
                <c:pt idx="1">
                  <c:v>0.47</c:v>
                </c:pt>
                <c:pt idx="2">
                  <c:v>0.56000000000000005</c:v>
                </c:pt>
                <c:pt idx="3">
                  <c:v>0.61</c:v>
                </c:pt>
                <c:pt idx="4">
                  <c:v>0.61</c:v>
                </c:pt>
                <c:pt idx="5">
                  <c:v>0.67</c:v>
                </c:pt>
                <c:pt idx="6">
                  <c:v>0.68</c:v>
                </c:pt>
                <c:pt idx="7">
                  <c:v>0.78</c:v>
                </c:pt>
                <c:pt idx="8">
                  <c:v>0.69</c:v>
                </c:pt>
                <c:pt idx="9">
                  <c:v>0.74</c:v>
                </c:pt>
                <c:pt idx="10">
                  <c:v>0.77</c:v>
                </c:pt>
                <c:pt idx="11">
                  <c:v>0.78</c:v>
                </c:pt>
                <c:pt idx="12">
                  <c:v>0.75</c:v>
                </c:pt>
                <c:pt idx="13">
                  <c:v>0.8</c:v>
                </c:pt>
                <c:pt idx="14">
                  <c:v>0.78</c:v>
                </c:pt>
                <c:pt idx="15">
                  <c:v>0.82</c:v>
                </c:pt>
                <c:pt idx="16">
                  <c:v>0.77</c:v>
                </c:pt>
                <c:pt idx="17">
                  <c:v>0.8</c:v>
                </c:pt>
                <c:pt idx="18">
                  <c:v>0.81</c:v>
                </c:pt>
                <c:pt idx="19">
                  <c:v>0.78</c:v>
                </c:pt>
                <c:pt idx="20">
                  <c:v>0.87</c:v>
                </c:pt>
                <c:pt idx="21">
                  <c:v>0.8</c:v>
                </c:pt>
                <c:pt idx="22">
                  <c:v>0.83</c:v>
                </c:pt>
                <c:pt idx="23">
                  <c:v>0.81</c:v>
                </c:pt>
                <c:pt idx="24">
                  <c:v>0.88</c:v>
                </c:pt>
                <c:pt idx="25">
                  <c:v>0.81</c:v>
                </c:pt>
                <c:pt idx="26">
                  <c:v>0.83</c:v>
                </c:pt>
                <c:pt idx="27">
                  <c:v>0.82</c:v>
                </c:pt>
                <c:pt idx="28">
                  <c:v>0.82</c:v>
                </c:pt>
                <c:pt idx="29">
                  <c:v>0.86</c:v>
                </c:pt>
                <c:pt idx="30">
                  <c:v>0.82</c:v>
                </c:pt>
                <c:pt idx="31">
                  <c:v>0.85</c:v>
                </c:pt>
                <c:pt idx="32">
                  <c:v>0.88</c:v>
                </c:pt>
                <c:pt idx="33">
                  <c:v>0.86</c:v>
                </c:pt>
                <c:pt idx="34">
                  <c:v>0.91</c:v>
                </c:pt>
                <c:pt idx="35">
                  <c:v>0.87</c:v>
                </c:pt>
                <c:pt idx="36">
                  <c:v>0.87</c:v>
                </c:pt>
                <c:pt idx="37">
                  <c:v>0.87</c:v>
                </c:pt>
                <c:pt idx="38">
                  <c:v>0.85</c:v>
                </c:pt>
                <c:pt idx="39">
                  <c:v>0.9</c:v>
                </c:pt>
                <c:pt idx="40">
                  <c:v>0.87</c:v>
                </c:pt>
                <c:pt idx="41">
                  <c:v>0.91</c:v>
                </c:pt>
                <c:pt idx="42">
                  <c:v>0.9</c:v>
                </c:pt>
                <c:pt idx="43">
                  <c:v>0.93</c:v>
                </c:pt>
                <c:pt idx="44">
                  <c:v>0.89</c:v>
                </c:pt>
                <c:pt idx="45">
                  <c:v>0.89</c:v>
                </c:pt>
                <c:pt idx="46">
                  <c:v>0.92</c:v>
                </c:pt>
                <c:pt idx="47">
                  <c:v>0.89</c:v>
                </c:pt>
                <c:pt idx="48">
                  <c:v>0.92</c:v>
                </c:pt>
                <c:pt idx="49">
                  <c:v>0.96</c:v>
                </c:pt>
                <c:pt idx="50">
                  <c:v>0.92</c:v>
                </c:pt>
                <c:pt idx="51">
                  <c:v>0.91</c:v>
                </c:pt>
                <c:pt idx="52">
                  <c:v>0.95</c:v>
                </c:pt>
                <c:pt idx="53">
                  <c:v>0.93</c:v>
                </c:pt>
                <c:pt idx="54">
                  <c:v>0.93</c:v>
                </c:pt>
                <c:pt idx="55">
                  <c:v>0.98</c:v>
                </c:pt>
                <c:pt idx="56">
                  <c:v>0.95</c:v>
                </c:pt>
                <c:pt idx="57">
                  <c:v>0.97</c:v>
                </c:pt>
                <c:pt idx="58">
                  <c:v>0.97</c:v>
                </c:pt>
                <c:pt idx="59">
                  <c:v>0.96</c:v>
                </c:pt>
                <c:pt idx="60">
                  <c:v>0.97</c:v>
                </c:pt>
                <c:pt idx="61">
                  <c:v>0.94</c:v>
                </c:pt>
                <c:pt idx="62">
                  <c:v>0.96</c:v>
                </c:pt>
                <c:pt idx="63">
                  <c:v>1.03</c:v>
                </c:pt>
                <c:pt idx="64">
                  <c:v>0.99</c:v>
                </c:pt>
                <c:pt idx="65">
                  <c:v>1.01</c:v>
                </c:pt>
                <c:pt idx="66">
                  <c:v>0.99</c:v>
                </c:pt>
                <c:pt idx="67">
                  <c:v>0.99</c:v>
                </c:pt>
                <c:pt idx="68">
                  <c:v>0.99</c:v>
                </c:pt>
                <c:pt idx="69">
                  <c:v>1.01</c:v>
                </c:pt>
                <c:pt idx="70">
                  <c:v>0.99</c:v>
                </c:pt>
                <c:pt idx="71">
                  <c:v>1.04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A26-4FA6-A91D-9C22465B8761}"/>
            </c:ext>
          </c:extLst>
        </c:ser>
        <c:ser>
          <c:idx val="1"/>
          <c:order val="1"/>
          <c:tx>
            <c:strRef>
              <c:f>'[smoothing-Growth ratio.xlsx]Growth'!$G$28</c:f>
              <c:strCache>
                <c:ptCount val="1"/>
                <c:pt idx="0">
                  <c:v>ratio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'[smoothing-Growth ratio.xlsx]Growth'!$F$29:$F$30</c:f>
              <c:numCache>
                <c:formatCode>General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xVal>
          <c:yVal>
            <c:numRef>
              <c:f>'[smoothing-Growth ratio.xlsx]Growth'!$G$29:$G$30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A26-4FA6-A91D-9C22465B8761}"/>
            </c:ext>
          </c:extLst>
        </c:ser>
        <c:ser>
          <c:idx val="2"/>
          <c:order val="2"/>
          <c:tx>
            <c:strRef>
              <c:f>'[smoothing-Growth ratio.xlsx]Growth'!$G$32</c:f>
              <c:strCache>
                <c:ptCount val="1"/>
                <c:pt idx="0">
                  <c:v>ratio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'[smoothing-Growth ratio.xlsx]Growth'!$F$33:$F$34</c:f>
              <c:numCache>
                <c:formatCode>General</c:formatCode>
                <c:ptCount val="2"/>
                <c:pt idx="0">
                  <c:v>6.5</c:v>
                </c:pt>
                <c:pt idx="1">
                  <c:v>6.5</c:v>
                </c:pt>
              </c:numCache>
            </c:numRef>
          </c:xVal>
          <c:yVal>
            <c:numRef>
              <c:f>'[smoothing-Growth ratio.xlsx]Growth'!$G$33:$G$34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A26-4FA6-A91D-9C22465B8761}"/>
            </c:ext>
          </c:extLst>
        </c:ser>
        <c:ser>
          <c:idx val="3"/>
          <c:order val="3"/>
          <c:tx>
            <c:strRef>
              <c:f>'[smoothing-Growth ratio.xlsx]Growth'!$J$28</c:f>
              <c:strCache>
                <c:ptCount val="1"/>
                <c:pt idx="0">
                  <c:v>ratio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'[smoothing-Growth ratio.xlsx]Growth'!$I$29</c:f>
              <c:numCache>
                <c:formatCode>General</c:formatCode>
                <c:ptCount val="1"/>
                <c:pt idx="0">
                  <c:v>2.5</c:v>
                </c:pt>
              </c:numCache>
            </c:numRef>
          </c:xVal>
          <c:yVal>
            <c:numRef>
              <c:f>'[smoothing-Growth ratio.xlsx]Growth'!$J$29</c:f>
              <c:numCache>
                <c:formatCode>General</c:formatCode>
                <c:ptCount val="1"/>
                <c:pt idx="0">
                  <c:v>0.54200000000000004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9A26-4FA6-A91D-9C22465B87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935760"/>
        <c:axId val="284933408"/>
      </c:scatterChart>
      <c:valAx>
        <c:axId val="284935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84933408"/>
        <c:crosses val="autoZero"/>
        <c:crossBetween val="midCat"/>
      </c:valAx>
      <c:valAx>
        <c:axId val="2849334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ratio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849357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weight/height ratio vs age in months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0891617519772641E-2"/>
          <c:y val="0.1259335700624124"/>
          <c:w val="0.89050135088254156"/>
          <c:h val="0.72100500826226588"/>
        </c:manualLayout>
      </c:layout>
      <c:scatterChart>
        <c:scatterStyle val="lineMarker"/>
        <c:varyColors val="0"/>
        <c:ser>
          <c:idx val="0"/>
          <c:order val="0"/>
          <c:tx>
            <c:strRef>
              <c:f>'[smoothing-Growth ratio.xlsx]Growth'!$C$1</c:f>
              <c:strCache>
                <c:ptCount val="1"/>
                <c:pt idx="0">
                  <c:v>ratio</c:v>
                </c:pt>
              </c:strCache>
            </c:strRef>
          </c:tx>
          <c:spPr>
            <a:ln w="28575">
              <a:noFill/>
            </a:ln>
          </c:spPr>
          <c:xVal>
            <c:numRef>
              <c:f>'[smoothing-Growth ratio.xlsx]Growth'!$B$2:$B$73</c:f>
              <c:numCache>
                <c:formatCode>General</c:formatCode>
                <c:ptCount val="72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  <c:pt idx="3">
                  <c:v>3.5</c:v>
                </c:pt>
                <c:pt idx="4">
                  <c:v>4.5</c:v>
                </c:pt>
                <c:pt idx="5">
                  <c:v>5.5</c:v>
                </c:pt>
                <c:pt idx="6">
                  <c:v>6.5</c:v>
                </c:pt>
                <c:pt idx="7">
                  <c:v>7.5</c:v>
                </c:pt>
                <c:pt idx="8">
                  <c:v>8.5</c:v>
                </c:pt>
                <c:pt idx="9">
                  <c:v>9.5</c:v>
                </c:pt>
                <c:pt idx="10">
                  <c:v>10.5</c:v>
                </c:pt>
                <c:pt idx="11">
                  <c:v>11.5</c:v>
                </c:pt>
                <c:pt idx="12">
                  <c:v>12.5</c:v>
                </c:pt>
                <c:pt idx="13">
                  <c:v>13.5</c:v>
                </c:pt>
                <c:pt idx="14">
                  <c:v>14.5</c:v>
                </c:pt>
                <c:pt idx="15">
                  <c:v>15.5</c:v>
                </c:pt>
                <c:pt idx="16">
                  <c:v>16.5</c:v>
                </c:pt>
                <c:pt idx="17">
                  <c:v>17.5</c:v>
                </c:pt>
                <c:pt idx="18">
                  <c:v>18.5</c:v>
                </c:pt>
                <c:pt idx="19">
                  <c:v>19.5</c:v>
                </c:pt>
                <c:pt idx="20">
                  <c:v>20.5</c:v>
                </c:pt>
                <c:pt idx="21">
                  <c:v>21.5</c:v>
                </c:pt>
                <c:pt idx="22">
                  <c:v>22.5</c:v>
                </c:pt>
                <c:pt idx="23">
                  <c:v>23.5</c:v>
                </c:pt>
                <c:pt idx="24">
                  <c:v>24.5</c:v>
                </c:pt>
                <c:pt idx="25">
                  <c:v>25.5</c:v>
                </c:pt>
                <c:pt idx="26">
                  <c:v>26.5</c:v>
                </c:pt>
                <c:pt idx="27">
                  <c:v>27.5</c:v>
                </c:pt>
                <c:pt idx="28">
                  <c:v>28.5</c:v>
                </c:pt>
                <c:pt idx="29">
                  <c:v>29.5</c:v>
                </c:pt>
                <c:pt idx="30">
                  <c:v>30.5</c:v>
                </c:pt>
                <c:pt idx="31">
                  <c:v>31.5</c:v>
                </c:pt>
                <c:pt idx="32">
                  <c:v>32.5</c:v>
                </c:pt>
                <c:pt idx="33">
                  <c:v>33.5</c:v>
                </c:pt>
                <c:pt idx="34">
                  <c:v>34.5</c:v>
                </c:pt>
                <c:pt idx="35">
                  <c:v>35.5</c:v>
                </c:pt>
                <c:pt idx="36">
                  <c:v>36.5</c:v>
                </c:pt>
                <c:pt idx="37">
                  <c:v>37.5</c:v>
                </c:pt>
                <c:pt idx="38">
                  <c:v>38.5</c:v>
                </c:pt>
                <c:pt idx="39">
                  <c:v>39.5</c:v>
                </c:pt>
                <c:pt idx="40">
                  <c:v>40.5</c:v>
                </c:pt>
                <c:pt idx="41">
                  <c:v>41.5</c:v>
                </c:pt>
                <c:pt idx="42">
                  <c:v>42.5</c:v>
                </c:pt>
                <c:pt idx="43">
                  <c:v>43.5</c:v>
                </c:pt>
                <c:pt idx="44">
                  <c:v>44.5</c:v>
                </c:pt>
                <c:pt idx="45">
                  <c:v>45.5</c:v>
                </c:pt>
                <c:pt idx="46">
                  <c:v>46.5</c:v>
                </c:pt>
                <c:pt idx="47">
                  <c:v>47.5</c:v>
                </c:pt>
                <c:pt idx="48">
                  <c:v>48.5</c:v>
                </c:pt>
                <c:pt idx="49">
                  <c:v>49.5</c:v>
                </c:pt>
                <c:pt idx="50">
                  <c:v>50.5</c:v>
                </c:pt>
                <c:pt idx="51">
                  <c:v>51.5</c:v>
                </c:pt>
                <c:pt idx="52">
                  <c:v>52.5</c:v>
                </c:pt>
                <c:pt idx="53">
                  <c:v>53.5</c:v>
                </c:pt>
                <c:pt idx="54">
                  <c:v>54.5</c:v>
                </c:pt>
                <c:pt idx="55">
                  <c:v>55.5</c:v>
                </c:pt>
                <c:pt idx="56">
                  <c:v>56.5</c:v>
                </c:pt>
                <c:pt idx="57">
                  <c:v>57.5</c:v>
                </c:pt>
                <c:pt idx="58">
                  <c:v>58.5</c:v>
                </c:pt>
                <c:pt idx="59">
                  <c:v>59.5</c:v>
                </c:pt>
                <c:pt idx="60">
                  <c:v>60.5</c:v>
                </c:pt>
                <c:pt idx="61">
                  <c:v>61.5</c:v>
                </c:pt>
                <c:pt idx="62">
                  <c:v>62.5</c:v>
                </c:pt>
                <c:pt idx="63">
                  <c:v>63.5</c:v>
                </c:pt>
                <c:pt idx="64">
                  <c:v>64.5</c:v>
                </c:pt>
                <c:pt idx="65">
                  <c:v>65.5</c:v>
                </c:pt>
                <c:pt idx="66">
                  <c:v>66.5</c:v>
                </c:pt>
                <c:pt idx="67">
                  <c:v>67.5</c:v>
                </c:pt>
                <c:pt idx="68">
                  <c:v>68.5</c:v>
                </c:pt>
                <c:pt idx="69">
                  <c:v>69.5</c:v>
                </c:pt>
                <c:pt idx="70">
                  <c:v>70.5</c:v>
                </c:pt>
                <c:pt idx="71">
                  <c:v>71.5</c:v>
                </c:pt>
              </c:numCache>
            </c:numRef>
          </c:xVal>
          <c:yVal>
            <c:numRef>
              <c:f>'[smoothing-Growth ratio.xlsx]Growth'!$C$2:$C$73</c:f>
              <c:numCache>
                <c:formatCode>General</c:formatCode>
                <c:ptCount val="72"/>
                <c:pt idx="0">
                  <c:v>0.46</c:v>
                </c:pt>
                <c:pt idx="1">
                  <c:v>0.47</c:v>
                </c:pt>
                <c:pt idx="2">
                  <c:v>0.56000000000000005</c:v>
                </c:pt>
                <c:pt idx="3">
                  <c:v>0.61</c:v>
                </c:pt>
                <c:pt idx="4">
                  <c:v>0.61</c:v>
                </c:pt>
                <c:pt idx="5">
                  <c:v>0.67</c:v>
                </c:pt>
                <c:pt idx="6">
                  <c:v>0.68</c:v>
                </c:pt>
                <c:pt idx="7">
                  <c:v>0.78</c:v>
                </c:pt>
                <c:pt idx="8">
                  <c:v>0.69</c:v>
                </c:pt>
                <c:pt idx="9">
                  <c:v>0.74</c:v>
                </c:pt>
                <c:pt idx="10">
                  <c:v>0.77</c:v>
                </c:pt>
                <c:pt idx="11">
                  <c:v>0.78</c:v>
                </c:pt>
                <c:pt idx="12">
                  <c:v>0.75</c:v>
                </c:pt>
                <c:pt idx="13">
                  <c:v>0.8</c:v>
                </c:pt>
                <c:pt idx="14">
                  <c:v>0.78</c:v>
                </c:pt>
                <c:pt idx="15">
                  <c:v>0.82</c:v>
                </c:pt>
                <c:pt idx="16">
                  <c:v>0.77</c:v>
                </c:pt>
                <c:pt idx="17">
                  <c:v>0.8</c:v>
                </c:pt>
                <c:pt idx="18">
                  <c:v>0.81</c:v>
                </c:pt>
                <c:pt idx="19">
                  <c:v>0.78</c:v>
                </c:pt>
                <c:pt idx="20">
                  <c:v>0.87</c:v>
                </c:pt>
                <c:pt idx="21">
                  <c:v>0.8</c:v>
                </c:pt>
                <c:pt idx="22">
                  <c:v>0.83</c:v>
                </c:pt>
                <c:pt idx="23">
                  <c:v>0.81</c:v>
                </c:pt>
                <c:pt idx="24">
                  <c:v>0.88</c:v>
                </c:pt>
                <c:pt idx="25">
                  <c:v>0.81</c:v>
                </c:pt>
                <c:pt idx="26">
                  <c:v>0.83</c:v>
                </c:pt>
                <c:pt idx="27">
                  <c:v>0.82</c:v>
                </c:pt>
                <c:pt idx="28">
                  <c:v>0.82</c:v>
                </c:pt>
                <c:pt idx="29">
                  <c:v>0.86</c:v>
                </c:pt>
                <c:pt idx="30">
                  <c:v>0.82</c:v>
                </c:pt>
                <c:pt idx="31">
                  <c:v>0.85</c:v>
                </c:pt>
                <c:pt idx="32">
                  <c:v>0.88</c:v>
                </c:pt>
                <c:pt idx="33">
                  <c:v>0.86</c:v>
                </c:pt>
                <c:pt idx="34">
                  <c:v>0.91</c:v>
                </c:pt>
                <c:pt idx="35">
                  <c:v>0.87</c:v>
                </c:pt>
                <c:pt idx="36">
                  <c:v>0.87</c:v>
                </c:pt>
                <c:pt idx="37">
                  <c:v>0.87</c:v>
                </c:pt>
                <c:pt idx="38">
                  <c:v>0.85</c:v>
                </c:pt>
                <c:pt idx="39">
                  <c:v>0.9</c:v>
                </c:pt>
                <c:pt idx="40">
                  <c:v>0.87</c:v>
                </c:pt>
                <c:pt idx="41">
                  <c:v>0.91</c:v>
                </c:pt>
                <c:pt idx="42">
                  <c:v>0.9</c:v>
                </c:pt>
                <c:pt idx="43">
                  <c:v>0.93</c:v>
                </c:pt>
                <c:pt idx="44">
                  <c:v>0.89</c:v>
                </c:pt>
                <c:pt idx="45">
                  <c:v>0.89</c:v>
                </c:pt>
                <c:pt idx="46">
                  <c:v>0.92</c:v>
                </c:pt>
                <c:pt idx="47">
                  <c:v>0.89</c:v>
                </c:pt>
                <c:pt idx="48">
                  <c:v>0.92</c:v>
                </c:pt>
                <c:pt idx="49">
                  <c:v>0.96</c:v>
                </c:pt>
                <c:pt idx="50">
                  <c:v>0.92</c:v>
                </c:pt>
                <c:pt idx="51">
                  <c:v>0.91</c:v>
                </c:pt>
                <c:pt idx="52">
                  <c:v>0.95</c:v>
                </c:pt>
                <c:pt idx="53">
                  <c:v>0.93</c:v>
                </c:pt>
                <c:pt idx="54">
                  <c:v>0.93</c:v>
                </c:pt>
                <c:pt idx="55">
                  <c:v>0.98</c:v>
                </c:pt>
                <c:pt idx="56">
                  <c:v>0.95</c:v>
                </c:pt>
                <c:pt idx="57">
                  <c:v>0.97</c:v>
                </c:pt>
                <c:pt idx="58">
                  <c:v>0.97</c:v>
                </c:pt>
                <c:pt idx="59">
                  <c:v>0.96</c:v>
                </c:pt>
                <c:pt idx="60">
                  <c:v>0.97</c:v>
                </c:pt>
                <c:pt idx="61">
                  <c:v>0.94</c:v>
                </c:pt>
                <c:pt idx="62">
                  <c:v>0.96</c:v>
                </c:pt>
                <c:pt idx="63">
                  <c:v>1.03</c:v>
                </c:pt>
                <c:pt idx="64">
                  <c:v>0.99</c:v>
                </c:pt>
                <c:pt idx="65">
                  <c:v>1.01</c:v>
                </c:pt>
                <c:pt idx="66">
                  <c:v>0.99</c:v>
                </c:pt>
                <c:pt idx="67">
                  <c:v>0.99</c:v>
                </c:pt>
                <c:pt idx="68">
                  <c:v>0.99</c:v>
                </c:pt>
                <c:pt idx="69">
                  <c:v>1.01</c:v>
                </c:pt>
                <c:pt idx="70">
                  <c:v>0.99</c:v>
                </c:pt>
                <c:pt idx="71">
                  <c:v>1.04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173-4EA9-B232-4651BCF8A858}"/>
            </c:ext>
          </c:extLst>
        </c:ser>
        <c:ser>
          <c:idx val="1"/>
          <c:order val="1"/>
          <c:tx>
            <c:strRef>
              <c:f>'[smoothing-Growth ratio.xlsx]Growth'!$S$28</c:f>
              <c:strCache>
                <c:ptCount val="1"/>
                <c:pt idx="0">
                  <c:v>ratio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'[smoothing-Growth ratio.xlsx]Growth'!$R$29:$R$30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'[smoothing-Growth ratio.xlsx]Growth'!$S$29:$S$30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173-4EA9-B232-4651BCF8A858}"/>
            </c:ext>
          </c:extLst>
        </c:ser>
        <c:ser>
          <c:idx val="2"/>
          <c:order val="2"/>
          <c:tx>
            <c:strRef>
              <c:f>'[smoothing-Growth ratio.xlsx]Growth'!$S$32</c:f>
              <c:strCache>
                <c:ptCount val="1"/>
                <c:pt idx="0">
                  <c:v>ratio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'[smoothing-Growth ratio.xlsx]Growth'!$R$33:$R$34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'[smoothing-Growth ratio.xlsx]Growth'!$S$33:$S$34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173-4EA9-B232-4651BCF8A858}"/>
            </c:ext>
          </c:extLst>
        </c:ser>
        <c:ser>
          <c:idx val="3"/>
          <c:order val="3"/>
          <c:tx>
            <c:strRef>
              <c:f>'[smoothing-Growth ratio.xlsx]Growth'!$V$28</c:f>
              <c:strCache>
                <c:ptCount val="1"/>
                <c:pt idx="0">
                  <c:v>ratio</c:v>
                </c:pt>
              </c:strCache>
            </c:strRef>
          </c:tx>
          <c:spPr>
            <a:ln w="28575">
              <a:solidFill>
                <a:srgbClr val="00B050"/>
              </a:solidFill>
            </a:ln>
          </c:spPr>
          <c:marker>
            <c:symbol val="squar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'[smoothing-Growth ratio.xlsx]Growth'!$U$29:$U$30</c:f>
              <c:numCache>
                <c:formatCode>General</c:formatCode>
                <c:ptCount val="2"/>
                <c:pt idx="0">
                  <c:v>2.5</c:v>
                </c:pt>
                <c:pt idx="1">
                  <c:v>10</c:v>
                </c:pt>
              </c:numCache>
            </c:numRef>
          </c:xVal>
          <c:yVal>
            <c:numRef>
              <c:f>'[smoothing-Growth ratio.xlsx]Growth'!$V$29:$V$30</c:f>
              <c:numCache>
                <c:formatCode>General</c:formatCode>
                <c:ptCount val="2"/>
                <c:pt idx="0">
                  <c:v>0.54200000000000004</c:v>
                </c:pt>
                <c:pt idx="1">
                  <c:v>0.74399999999999999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E173-4EA9-B232-4651BCF8A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934976"/>
        <c:axId val="284934192"/>
      </c:scatterChart>
      <c:valAx>
        <c:axId val="284934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84934192"/>
        <c:crosses val="autoZero"/>
        <c:crossBetween val="midCat"/>
      </c:valAx>
      <c:valAx>
        <c:axId val="2849341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ratio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849349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weight/height ratio vs age in</a:t>
            </a:r>
            <a:r>
              <a:rPr lang="en-US" baseline="0"/>
              <a:t> months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0891617519772641E-2"/>
          <c:y val="0.1259335700624124"/>
          <c:w val="0.89050135088254156"/>
          <c:h val="0.72100500826226588"/>
        </c:manualLayout>
      </c:layout>
      <c:scatterChart>
        <c:scatterStyle val="lineMarker"/>
        <c:varyColors val="0"/>
        <c:ser>
          <c:idx val="0"/>
          <c:order val="0"/>
          <c:tx>
            <c:strRef>
              <c:f>'[smoothing-Growth ratio.xlsx]Growth'!$C$1</c:f>
              <c:strCache>
                <c:ptCount val="1"/>
                <c:pt idx="0">
                  <c:v>ratio</c:v>
                </c:pt>
              </c:strCache>
            </c:strRef>
          </c:tx>
          <c:spPr>
            <a:ln w="28575">
              <a:noFill/>
            </a:ln>
          </c:spPr>
          <c:xVal>
            <c:numRef>
              <c:f>'[smoothing-Growth ratio.xlsx]Growth'!$B$2:$B$73</c:f>
              <c:numCache>
                <c:formatCode>General</c:formatCode>
                <c:ptCount val="72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  <c:pt idx="3">
                  <c:v>3.5</c:v>
                </c:pt>
                <c:pt idx="4">
                  <c:v>4.5</c:v>
                </c:pt>
                <c:pt idx="5">
                  <c:v>5.5</c:v>
                </c:pt>
                <c:pt idx="6">
                  <c:v>6.5</c:v>
                </c:pt>
                <c:pt idx="7">
                  <c:v>7.5</c:v>
                </c:pt>
                <c:pt idx="8">
                  <c:v>8.5</c:v>
                </c:pt>
                <c:pt idx="9">
                  <c:v>9.5</c:v>
                </c:pt>
                <c:pt idx="10">
                  <c:v>10.5</c:v>
                </c:pt>
                <c:pt idx="11">
                  <c:v>11.5</c:v>
                </c:pt>
                <c:pt idx="12">
                  <c:v>12.5</c:v>
                </c:pt>
                <c:pt idx="13">
                  <c:v>13.5</c:v>
                </c:pt>
                <c:pt idx="14">
                  <c:v>14.5</c:v>
                </c:pt>
                <c:pt idx="15">
                  <c:v>15.5</c:v>
                </c:pt>
                <c:pt idx="16">
                  <c:v>16.5</c:v>
                </c:pt>
                <c:pt idx="17">
                  <c:v>17.5</c:v>
                </c:pt>
                <c:pt idx="18">
                  <c:v>18.5</c:v>
                </c:pt>
                <c:pt idx="19">
                  <c:v>19.5</c:v>
                </c:pt>
                <c:pt idx="20">
                  <c:v>20.5</c:v>
                </c:pt>
                <c:pt idx="21">
                  <c:v>21.5</c:v>
                </c:pt>
                <c:pt idx="22">
                  <c:v>22.5</c:v>
                </c:pt>
                <c:pt idx="23">
                  <c:v>23.5</c:v>
                </c:pt>
                <c:pt idx="24">
                  <c:v>24.5</c:v>
                </c:pt>
                <c:pt idx="25">
                  <c:v>25.5</c:v>
                </c:pt>
                <c:pt idx="26">
                  <c:v>26.5</c:v>
                </c:pt>
                <c:pt idx="27">
                  <c:v>27.5</c:v>
                </c:pt>
                <c:pt idx="28">
                  <c:v>28.5</c:v>
                </c:pt>
                <c:pt idx="29">
                  <c:v>29.5</c:v>
                </c:pt>
                <c:pt idx="30">
                  <c:v>30.5</c:v>
                </c:pt>
                <c:pt idx="31">
                  <c:v>31.5</c:v>
                </c:pt>
                <c:pt idx="32">
                  <c:v>32.5</c:v>
                </c:pt>
                <c:pt idx="33">
                  <c:v>33.5</c:v>
                </c:pt>
                <c:pt idx="34">
                  <c:v>34.5</c:v>
                </c:pt>
                <c:pt idx="35">
                  <c:v>35.5</c:v>
                </c:pt>
                <c:pt idx="36">
                  <c:v>36.5</c:v>
                </c:pt>
                <c:pt idx="37">
                  <c:v>37.5</c:v>
                </c:pt>
                <c:pt idx="38">
                  <c:v>38.5</c:v>
                </c:pt>
                <c:pt idx="39">
                  <c:v>39.5</c:v>
                </c:pt>
                <c:pt idx="40">
                  <c:v>40.5</c:v>
                </c:pt>
                <c:pt idx="41">
                  <c:v>41.5</c:v>
                </c:pt>
                <c:pt idx="42">
                  <c:v>42.5</c:v>
                </c:pt>
                <c:pt idx="43">
                  <c:v>43.5</c:v>
                </c:pt>
                <c:pt idx="44">
                  <c:v>44.5</c:v>
                </c:pt>
                <c:pt idx="45">
                  <c:v>45.5</c:v>
                </c:pt>
                <c:pt idx="46">
                  <c:v>46.5</c:v>
                </c:pt>
                <c:pt idx="47">
                  <c:v>47.5</c:v>
                </c:pt>
                <c:pt idx="48">
                  <c:v>48.5</c:v>
                </c:pt>
                <c:pt idx="49">
                  <c:v>49.5</c:v>
                </c:pt>
                <c:pt idx="50">
                  <c:v>50.5</c:v>
                </c:pt>
                <c:pt idx="51">
                  <c:v>51.5</c:v>
                </c:pt>
                <c:pt idx="52">
                  <c:v>52.5</c:v>
                </c:pt>
                <c:pt idx="53">
                  <c:v>53.5</c:v>
                </c:pt>
                <c:pt idx="54">
                  <c:v>54.5</c:v>
                </c:pt>
                <c:pt idx="55">
                  <c:v>55.5</c:v>
                </c:pt>
                <c:pt idx="56">
                  <c:v>56.5</c:v>
                </c:pt>
                <c:pt idx="57">
                  <c:v>57.5</c:v>
                </c:pt>
                <c:pt idx="58">
                  <c:v>58.5</c:v>
                </c:pt>
                <c:pt idx="59">
                  <c:v>59.5</c:v>
                </c:pt>
                <c:pt idx="60">
                  <c:v>60.5</c:v>
                </c:pt>
                <c:pt idx="61">
                  <c:v>61.5</c:v>
                </c:pt>
                <c:pt idx="62">
                  <c:v>62.5</c:v>
                </c:pt>
                <c:pt idx="63">
                  <c:v>63.5</c:v>
                </c:pt>
                <c:pt idx="64">
                  <c:v>64.5</c:v>
                </c:pt>
                <c:pt idx="65">
                  <c:v>65.5</c:v>
                </c:pt>
                <c:pt idx="66">
                  <c:v>66.5</c:v>
                </c:pt>
                <c:pt idx="67">
                  <c:v>67.5</c:v>
                </c:pt>
                <c:pt idx="68">
                  <c:v>68.5</c:v>
                </c:pt>
                <c:pt idx="69">
                  <c:v>69.5</c:v>
                </c:pt>
                <c:pt idx="70">
                  <c:v>70.5</c:v>
                </c:pt>
                <c:pt idx="71">
                  <c:v>71.5</c:v>
                </c:pt>
              </c:numCache>
            </c:numRef>
          </c:xVal>
          <c:yVal>
            <c:numRef>
              <c:f>'[smoothing-Growth ratio.xlsx]Growth'!$C$2:$C$73</c:f>
              <c:numCache>
                <c:formatCode>General</c:formatCode>
                <c:ptCount val="72"/>
                <c:pt idx="0">
                  <c:v>0.46</c:v>
                </c:pt>
                <c:pt idx="1">
                  <c:v>0.47</c:v>
                </c:pt>
                <c:pt idx="2">
                  <c:v>0.56000000000000005</c:v>
                </c:pt>
                <c:pt idx="3">
                  <c:v>0.61</c:v>
                </c:pt>
                <c:pt idx="4">
                  <c:v>0.61</c:v>
                </c:pt>
                <c:pt idx="5">
                  <c:v>0.67</c:v>
                </c:pt>
                <c:pt idx="6">
                  <c:v>0.68</c:v>
                </c:pt>
                <c:pt idx="7">
                  <c:v>0.78</c:v>
                </c:pt>
                <c:pt idx="8">
                  <c:v>0.69</c:v>
                </c:pt>
                <c:pt idx="9">
                  <c:v>0.74</c:v>
                </c:pt>
                <c:pt idx="10">
                  <c:v>0.77</c:v>
                </c:pt>
                <c:pt idx="11">
                  <c:v>0.78</c:v>
                </c:pt>
                <c:pt idx="12">
                  <c:v>0.75</c:v>
                </c:pt>
                <c:pt idx="13">
                  <c:v>0.8</c:v>
                </c:pt>
                <c:pt idx="14">
                  <c:v>0.78</c:v>
                </c:pt>
                <c:pt idx="15">
                  <c:v>0.82</c:v>
                </c:pt>
                <c:pt idx="16">
                  <c:v>0.77</c:v>
                </c:pt>
                <c:pt idx="17">
                  <c:v>0.8</c:v>
                </c:pt>
                <c:pt idx="18">
                  <c:v>0.81</c:v>
                </c:pt>
                <c:pt idx="19">
                  <c:v>0.78</c:v>
                </c:pt>
                <c:pt idx="20">
                  <c:v>0.87</c:v>
                </c:pt>
                <c:pt idx="21">
                  <c:v>0.8</c:v>
                </c:pt>
                <c:pt idx="22">
                  <c:v>0.83</c:v>
                </c:pt>
                <c:pt idx="23">
                  <c:v>0.81</c:v>
                </c:pt>
                <c:pt idx="24">
                  <c:v>0.88</c:v>
                </c:pt>
                <c:pt idx="25">
                  <c:v>0.81</c:v>
                </c:pt>
                <c:pt idx="26">
                  <c:v>0.83</c:v>
                </c:pt>
                <c:pt idx="27">
                  <c:v>0.82</c:v>
                </c:pt>
                <c:pt idx="28">
                  <c:v>0.82</c:v>
                </c:pt>
                <c:pt idx="29">
                  <c:v>0.86</c:v>
                </c:pt>
                <c:pt idx="30">
                  <c:v>0.82</c:v>
                </c:pt>
                <c:pt idx="31">
                  <c:v>0.85</c:v>
                </c:pt>
                <c:pt idx="32">
                  <c:v>0.88</c:v>
                </c:pt>
                <c:pt idx="33">
                  <c:v>0.86</c:v>
                </c:pt>
                <c:pt idx="34">
                  <c:v>0.91</c:v>
                </c:pt>
                <c:pt idx="35">
                  <c:v>0.87</c:v>
                </c:pt>
                <c:pt idx="36">
                  <c:v>0.87</c:v>
                </c:pt>
                <c:pt idx="37">
                  <c:v>0.87</c:v>
                </c:pt>
                <c:pt idx="38">
                  <c:v>0.85</c:v>
                </c:pt>
                <c:pt idx="39">
                  <c:v>0.9</c:v>
                </c:pt>
                <c:pt idx="40">
                  <c:v>0.87</c:v>
                </c:pt>
                <c:pt idx="41">
                  <c:v>0.91</c:v>
                </c:pt>
                <c:pt idx="42">
                  <c:v>0.9</c:v>
                </c:pt>
                <c:pt idx="43">
                  <c:v>0.93</c:v>
                </c:pt>
                <c:pt idx="44">
                  <c:v>0.89</c:v>
                </c:pt>
                <c:pt idx="45">
                  <c:v>0.89</c:v>
                </c:pt>
                <c:pt idx="46">
                  <c:v>0.92</c:v>
                </c:pt>
                <c:pt idx="47">
                  <c:v>0.89</c:v>
                </c:pt>
                <c:pt idx="48">
                  <c:v>0.92</c:v>
                </c:pt>
                <c:pt idx="49">
                  <c:v>0.96</c:v>
                </c:pt>
                <c:pt idx="50">
                  <c:v>0.92</c:v>
                </c:pt>
                <c:pt idx="51">
                  <c:v>0.91</c:v>
                </c:pt>
                <c:pt idx="52">
                  <c:v>0.95</c:v>
                </c:pt>
                <c:pt idx="53">
                  <c:v>0.93</c:v>
                </c:pt>
                <c:pt idx="54">
                  <c:v>0.93</c:v>
                </c:pt>
                <c:pt idx="55">
                  <c:v>0.98</c:v>
                </c:pt>
                <c:pt idx="56">
                  <c:v>0.95</c:v>
                </c:pt>
                <c:pt idx="57">
                  <c:v>0.97</c:v>
                </c:pt>
                <c:pt idx="58">
                  <c:v>0.97</c:v>
                </c:pt>
                <c:pt idx="59">
                  <c:v>0.96</c:v>
                </c:pt>
                <c:pt idx="60">
                  <c:v>0.97</c:v>
                </c:pt>
                <c:pt idx="61">
                  <c:v>0.94</c:v>
                </c:pt>
                <c:pt idx="62">
                  <c:v>0.96</c:v>
                </c:pt>
                <c:pt idx="63">
                  <c:v>1.03</c:v>
                </c:pt>
                <c:pt idx="64">
                  <c:v>0.99</c:v>
                </c:pt>
                <c:pt idx="65">
                  <c:v>1.01</c:v>
                </c:pt>
                <c:pt idx="66">
                  <c:v>0.99</c:v>
                </c:pt>
                <c:pt idx="67">
                  <c:v>0.99</c:v>
                </c:pt>
                <c:pt idx="68">
                  <c:v>0.99</c:v>
                </c:pt>
                <c:pt idx="69">
                  <c:v>1.01</c:v>
                </c:pt>
                <c:pt idx="70">
                  <c:v>0.99</c:v>
                </c:pt>
                <c:pt idx="71">
                  <c:v>1.04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C82-417B-A026-4C6B742AC513}"/>
            </c:ext>
          </c:extLst>
        </c:ser>
        <c:ser>
          <c:idx val="1"/>
          <c:order val="1"/>
          <c:tx>
            <c:strRef>
              <c:f>'[smoothing-Growth ratio.xlsx]Growth'!$AF$28</c:f>
              <c:strCache>
                <c:ptCount val="1"/>
                <c:pt idx="0">
                  <c:v>ratio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'[smoothing-Growth ratio.xlsx]Growth'!$AE$29:$AE$30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xVal>
          <c:yVal>
            <c:numRef>
              <c:f>'[smoothing-Growth ratio.xlsx]Growth'!$AF$29:$AF$30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C82-417B-A026-4C6B742AC513}"/>
            </c:ext>
          </c:extLst>
        </c:ser>
        <c:ser>
          <c:idx val="2"/>
          <c:order val="2"/>
          <c:tx>
            <c:strRef>
              <c:f>'[smoothing-Growth ratio.xlsx]Growth'!$AF$32</c:f>
              <c:strCache>
                <c:ptCount val="1"/>
                <c:pt idx="0">
                  <c:v>ratio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'[smoothing-Growth ratio.xlsx]Growth'!$AE$33:$AE$34</c:f>
              <c:numCache>
                <c:formatCode>General</c:formatCode>
                <c:ptCount val="2"/>
                <c:pt idx="0">
                  <c:v>20</c:v>
                </c:pt>
                <c:pt idx="1">
                  <c:v>20</c:v>
                </c:pt>
              </c:numCache>
            </c:numRef>
          </c:xVal>
          <c:yVal>
            <c:numRef>
              <c:f>'[smoothing-Growth ratio.xlsx]Growth'!$AF$33:$AF$34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C82-417B-A026-4C6B742AC513}"/>
            </c:ext>
          </c:extLst>
        </c:ser>
        <c:ser>
          <c:idx val="3"/>
          <c:order val="3"/>
          <c:tx>
            <c:strRef>
              <c:f>'[smoothing-Growth ratio.xlsx]Growth'!$AI$28</c:f>
              <c:strCache>
                <c:ptCount val="1"/>
                <c:pt idx="0">
                  <c:v>ratio</c:v>
                </c:pt>
              </c:strCache>
            </c:strRef>
          </c:tx>
          <c:spPr>
            <a:ln w="28575">
              <a:solidFill>
                <a:srgbClr val="00B050"/>
              </a:solidFill>
            </a:ln>
          </c:spPr>
          <c:marker>
            <c:symbol val="squar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'[smoothing-Growth ratio.xlsx]Growth'!$AH$29:$AH$31</c:f>
              <c:numCache>
                <c:formatCode>General</c:formatCode>
                <c:ptCount val="3"/>
                <c:pt idx="0">
                  <c:v>2.5</c:v>
                </c:pt>
                <c:pt idx="1">
                  <c:v>10</c:v>
                </c:pt>
                <c:pt idx="2">
                  <c:v>15</c:v>
                </c:pt>
              </c:numCache>
            </c:numRef>
          </c:xVal>
          <c:yVal>
            <c:numRef>
              <c:f>'[smoothing-Growth ratio.xlsx]Growth'!$AI$29:$AI$31</c:f>
              <c:numCache>
                <c:formatCode>General</c:formatCode>
                <c:ptCount val="3"/>
                <c:pt idx="0">
                  <c:v>0.54200000000000004</c:v>
                </c:pt>
                <c:pt idx="1">
                  <c:v>0.74399999999999999</c:v>
                </c:pt>
                <c:pt idx="2">
                  <c:v>0.78600000000000003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9C82-417B-A026-4C6B742AC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936936"/>
        <c:axId val="284938504"/>
      </c:scatterChart>
      <c:valAx>
        <c:axId val="284936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84938504"/>
        <c:crosses val="autoZero"/>
        <c:crossBetween val="midCat"/>
      </c:valAx>
      <c:valAx>
        <c:axId val="2849385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ratio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849369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polychotomized</a:t>
            </a:r>
            <a:r>
              <a:rPr lang="en-US" baseline="0" dirty="0"/>
              <a:t> x</a:t>
            </a:r>
          </a:p>
          <a:p>
            <a:pPr>
              <a:defRPr/>
            </a:pPr>
            <a:r>
              <a:rPr lang="en-US" sz="1200" baseline="0" dirty="0"/>
              <a:t>knots at 1,3,5</a:t>
            </a:r>
            <a:endParaRPr lang="en-US" sz="12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4247976607486809E-2"/>
          <c:y val="0.13497105544733978"/>
          <c:w val="0.901442870971919"/>
          <c:h val="0.7141306117223151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Sheet1!$C$24</c:f>
              <c:strCache>
                <c:ptCount val="1"/>
                <c:pt idx="0">
                  <c:v>f(x)</c:v>
                </c:pt>
              </c:strCache>
            </c:strRef>
          </c:tx>
          <c:marker>
            <c:symbol val="none"/>
          </c:marker>
          <c:xVal>
            <c:numRef>
              <c:f>Sheet1!$B$25:$B$34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6</c:v>
                </c:pt>
              </c:numCache>
            </c:numRef>
          </c:xVal>
          <c:yVal>
            <c:numRef>
              <c:f>Sheet1!$C$25:$C$34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1</c:v>
                </c:pt>
                <c:pt idx="9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249-48A8-824E-C970447B32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934584"/>
        <c:axId val="284937328"/>
      </c:scatterChart>
      <c:valAx>
        <c:axId val="284934584"/>
        <c:scaling>
          <c:orientation val="minMax"/>
          <c:max val="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  <c:layout>
            <c:manualLayout>
              <c:xMode val="edge"/>
              <c:yMode val="edge"/>
              <c:x val="0.53956368571797442"/>
              <c:y val="0.920069503507183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84937328"/>
        <c:crosses val="autoZero"/>
        <c:crossBetween val="midCat"/>
      </c:valAx>
      <c:valAx>
        <c:axId val="2849373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84934584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Linear &amp; cubic spline of X=f(</a:t>
            </a:r>
            <a:r>
              <a:rPr lang="el-GR" sz="12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β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s,x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1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"knots" at X=1,3,5</a:t>
            </a:r>
          </a:p>
        </c:rich>
      </c:tx>
      <c:layout>
        <c:manualLayout>
          <c:xMode val="edge"/>
          <c:yMode val="edge"/>
          <c:x val="0.28113207547169811"/>
          <c:y val="3.426791277258581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509433962264151"/>
          <c:y val="0.17757063367234271"/>
          <c:w val="0.83962264150944199"/>
          <c:h val="0.5763257408663747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f(x)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38100">
                <a:solidFill>
                  <a:srgbClr val="000000"/>
                </a:solidFill>
                <a:prstDash val="sysDash"/>
              </a:ln>
            </c:spPr>
            <c:trendlineType val="poly"/>
            <c:order val="3"/>
            <c:dispRSqr val="0"/>
            <c:dispEq val="0"/>
          </c:trendline>
          <c:xVal>
            <c:numRef>
              <c:f>Sheet1!$B$5:$B$9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</c:numCache>
            </c:numRef>
          </c:xVal>
          <c:yVal>
            <c:numRef>
              <c:f>Sheet1!$C$5:$C$9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5.5</c:v>
                </c:pt>
                <c:pt idx="3">
                  <c:v>4</c:v>
                </c:pt>
                <c:pt idx="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61D-409D-8839-B16758AFA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8576712"/>
        <c:axId val="408574360"/>
      </c:scatterChart>
      <c:valAx>
        <c:axId val="408576712"/>
        <c:scaling>
          <c:orientation val="minMax"/>
          <c:max val="6"/>
        </c:scaling>
        <c:delete val="0"/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X</a:t>
                </a:r>
              </a:p>
            </c:rich>
          </c:tx>
          <c:layout>
            <c:manualLayout>
              <c:xMode val="edge"/>
              <c:yMode val="edge"/>
              <c:x val="0.52075471698113263"/>
              <c:y val="0.8629309654050253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8574360"/>
        <c:crosses val="autoZero"/>
        <c:crossBetween val="midCat"/>
      </c:valAx>
      <c:valAx>
        <c:axId val="408574360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f(x)</a:t>
                </a:r>
              </a:p>
            </c:rich>
          </c:tx>
          <c:layout>
            <c:manualLayout>
              <c:xMode val="edge"/>
              <c:yMode val="edge"/>
              <c:x val="2.0754716981132074E-2"/>
              <c:y val="0.4236773207087433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8576712"/>
        <c:crosses val="autoZero"/>
        <c:crossBetween val="midCat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511AE10-DBCD-498E-977D-1D8FDFAF7ED2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4311751-7990-4372-A27A-535BF61DE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80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Mean Kids minutes of exercise increased, Mean kids math test scores increased – not necessarily correlated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06E0CE-59A3-4EB8-BC5F-A3D388514086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88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CD9FC-91B5-4CBB-87AB-8F3A66F54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11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BEAEB-50BF-4877-A612-27E47872A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34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89D0C-686C-4326-9AB7-5375DF0092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27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D45D3-259C-4FD6-AA79-2F75F1EA7A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232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0D573-3499-4A31-8B25-D40CDDA9E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15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0A424-C2F2-40AB-945E-40936ED41D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11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259A4-E686-4CE7-A7A3-04FB328C8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10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62093-0FCA-418C-A545-DECB77BE6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67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78E1C-4468-4C89-8FCE-A8437239F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68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5E0D8-F2A9-47A4-A7B9-85B580CE27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36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45918-1965-4524-99AA-46D158FC10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83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766FD-460A-498B-BC04-0FF8F946B0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2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CF391-5919-4D7C-B17D-2BB2E6E63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04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E9FC533-391B-4531-AD8C-BD04A4F0A6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en-US" sz="3600" u="sng"/>
              <a:t>Section 8a</a:t>
            </a:r>
            <a:br>
              <a:rPr lang="en-US" altLang="en-US" sz="3600"/>
            </a:br>
            <a:br>
              <a:rPr lang="en-US" altLang="en-US" sz="3600"/>
            </a:br>
            <a:r>
              <a:rPr lang="en-US" altLang="en-US" sz="3600"/>
              <a:t>Simple Linear Regression &amp; Correlation</a:t>
            </a:r>
            <a:br>
              <a:rPr lang="en-US" altLang="en-US" sz="3600"/>
            </a:br>
            <a:br>
              <a:rPr lang="en-US" altLang="en-US" sz="3600"/>
            </a:br>
            <a:r>
              <a:rPr lang="en-US" altLang="en-US" sz="3600"/>
              <a:t>one continuous predictor (X),</a:t>
            </a:r>
            <a:br>
              <a:rPr lang="en-US" altLang="en-US" sz="3600"/>
            </a:br>
            <a:r>
              <a:rPr lang="en-US" altLang="en-US" sz="3600"/>
              <a:t> one continuous outcome (Y)</a:t>
            </a:r>
            <a:br>
              <a:rPr lang="en-US" altLang="en-US" sz="3600"/>
            </a:br>
            <a:endParaRPr lang="en-US" altLang="en-US"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49363"/>
          </a:xfrm>
        </p:spPr>
        <p:txBody>
          <a:bodyPr/>
          <a:lstStyle/>
          <a:p>
            <a:r>
              <a:rPr lang="en-US" altLang="en-US"/>
              <a:t>R squared statistic</a:t>
            </a:r>
            <a:br>
              <a:rPr lang="en-US" altLang="en-US"/>
            </a:br>
            <a:r>
              <a:rPr lang="en-US" altLang="en-US" sz="3200" u="sng"/>
              <a:t>measure of model accuracy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06525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SD</a:t>
            </a:r>
            <a:r>
              <a:rPr lang="en-US" altLang="en-US" baseline="-25000"/>
              <a:t>y</a:t>
            </a:r>
            <a:r>
              <a:rPr lang="en-US" altLang="en-US" baseline="30000"/>
              <a:t>2</a:t>
            </a:r>
            <a:r>
              <a:rPr lang="en-US" altLang="en-US"/>
              <a:t> = “all” the variation in Y </a:t>
            </a:r>
          </a:p>
          <a:p>
            <a:pPr marL="0" indent="0">
              <a:buFontTx/>
              <a:buNone/>
            </a:pPr>
            <a:endParaRPr lang="en-US" altLang="en-US" sz="1200"/>
          </a:p>
          <a:p>
            <a:pPr marL="0" indent="0">
              <a:buFontTx/>
              <a:buNone/>
            </a:pPr>
            <a:r>
              <a:rPr lang="en-US" altLang="en-US"/>
              <a:t>SD</a:t>
            </a:r>
            <a:r>
              <a:rPr lang="en-US" altLang="en-US" baseline="-25000"/>
              <a:t>e</a:t>
            </a:r>
            <a:r>
              <a:rPr lang="en-US" altLang="en-US" baseline="30000"/>
              <a:t>2</a:t>
            </a:r>
            <a:r>
              <a:rPr lang="en-US" altLang="en-US"/>
              <a:t> = the variation NOT accounted for by X (more generally, not accounted for by Xs)</a:t>
            </a:r>
          </a:p>
          <a:p>
            <a:pPr marL="0" indent="0">
              <a:buFontTx/>
              <a:buNone/>
            </a:pPr>
            <a:endParaRPr lang="en-US" altLang="en-US" sz="1200"/>
          </a:p>
          <a:p>
            <a:pPr marL="0" indent="0">
              <a:buFontTx/>
              <a:buNone/>
            </a:pPr>
            <a:r>
              <a:rPr lang="en-US" altLang="en-US"/>
              <a:t>SD</a:t>
            </a:r>
            <a:r>
              <a:rPr lang="en-US" altLang="en-US" baseline="-25000"/>
              <a:t>y</a:t>
            </a:r>
            <a:r>
              <a:rPr lang="en-US" altLang="en-US" baseline="30000"/>
              <a:t>2</a:t>
            </a:r>
            <a:r>
              <a:rPr lang="en-US" altLang="en-US"/>
              <a:t> – SD</a:t>
            </a:r>
            <a:r>
              <a:rPr lang="en-US" altLang="en-US" baseline="-25000"/>
              <a:t>e</a:t>
            </a:r>
            <a:r>
              <a:rPr lang="en-US" altLang="en-US" baseline="30000"/>
              <a:t>2</a:t>
            </a:r>
            <a:r>
              <a:rPr lang="en-US" altLang="en-US"/>
              <a:t> = the variation that </a:t>
            </a:r>
            <a:r>
              <a:rPr lang="en-US" altLang="en-US" u="sng"/>
              <a:t>IS</a:t>
            </a:r>
            <a:r>
              <a:rPr lang="en-US" altLang="en-US"/>
              <a:t> accounted for by X (or all the Xs)</a:t>
            </a:r>
          </a:p>
          <a:p>
            <a:pPr marL="0" indent="0">
              <a:buFontTx/>
              <a:buNone/>
            </a:pPr>
            <a:endParaRPr lang="en-US" altLang="en-US" sz="1200"/>
          </a:p>
          <a:p>
            <a:pPr marL="0" indent="0">
              <a:buFontTx/>
              <a:buNone/>
            </a:pPr>
            <a:r>
              <a:rPr lang="en-US" altLang="en-US"/>
              <a:t>   </a:t>
            </a:r>
            <a:r>
              <a:rPr lang="en-US" altLang="en-US">
                <a:solidFill>
                  <a:srgbClr val="FF0000"/>
                </a:solidFill>
              </a:rPr>
              <a:t>R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r>
              <a:rPr lang="en-US" altLang="en-US"/>
              <a:t>=(SD</a:t>
            </a:r>
            <a:r>
              <a:rPr lang="en-US" altLang="en-US" baseline="-25000"/>
              <a:t>y</a:t>
            </a:r>
            <a:r>
              <a:rPr lang="en-US" altLang="en-US" baseline="30000"/>
              <a:t>2</a:t>
            </a:r>
            <a:r>
              <a:rPr lang="en-US" altLang="en-US"/>
              <a:t> – SD</a:t>
            </a:r>
            <a:r>
              <a:rPr lang="en-US" altLang="en-US" baseline="-25000"/>
              <a:t>e</a:t>
            </a:r>
            <a:r>
              <a:rPr lang="en-US" altLang="en-US" baseline="30000"/>
              <a:t>2</a:t>
            </a:r>
            <a:r>
              <a:rPr lang="en-US" altLang="en-US"/>
              <a:t>)/ SD</a:t>
            </a:r>
            <a:r>
              <a:rPr lang="en-US" altLang="en-US" baseline="-25000"/>
              <a:t>y</a:t>
            </a:r>
            <a:r>
              <a:rPr lang="en-US" altLang="en-US" baseline="30000"/>
              <a:t>2</a:t>
            </a:r>
            <a:r>
              <a:rPr lang="en-US" altLang="en-US"/>
              <a:t> = proportion of total variation “accounted for” by Xs. </a:t>
            </a:r>
            <a:endParaRPr lang="en-US" altLang="en-US" baseline="30000"/>
          </a:p>
          <a:p>
            <a:pPr marL="0" indent="0">
              <a:buFontTx/>
              <a:buNone/>
            </a:pPr>
            <a:endParaRPr lang="en-US" altLang="en-US" baseline="30000"/>
          </a:p>
          <a:p>
            <a:pPr marL="0" indent="0">
              <a:buFontTx/>
              <a:buNone/>
            </a:pPr>
            <a:endParaRPr lang="en-US" altLang="en-US" baseline="30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944563"/>
          </a:xfrm>
        </p:spPr>
        <p:txBody>
          <a:bodyPr/>
          <a:lstStyle/>
          <a:p>
            <a:pPr eaLnBrk="1" hangingPunct="1"/>
            <a:r>
              <a:rPr lang="en-US" altLang="en-US" u="sng"/>
              <a:t>R</a:t>
            </a:r>
            <a:r>
              <a:rPr lang="en-US" altLang="en-US" u="sng" baseline="30000"/>
              <a:t>2</a:t>
            </a:r>
            <a:r>
              <a:rPr lang="en-US" altLang="en-US" u="sng"/>
              <a:t> definition &amp; interpretation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638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/>
              <a:t>R</a:t>
            </a:r>
            <a:r>
              <a:rPr lang="en-US" altLang="en-US" baseline="30000"/>
              <a:t>2</a:t>
            </a:r>
            <a:r>
              <a:rPr lang="en-US" altLang="en-US"/>
              <a:t> is the proportion of the total (squared) variation in Y that is “accounted for” by X. </a:t>
            </a:r>
          </a:p>
          <a:p>
            <a:pPr eaLnBrk="1" hangingPunct="1">
              <a:buFontTx/>
              <a:buNone/>
            </a:pPr>
            <a:r>
              <a:rPr lang="en-US" altLang="en-US"/>
              <a:t>R</a:t>
            </a:r>
            <a:r>
              <a:rPr lang="en-US" altLang="en-US" baseline="30000"/>
              <a:t>2</a:t>
            </a:r>
            <a:r>
              <a:rPr lang="en-US" altLang="en-US"/>
              <a:t>= r</a:t>
            </a:r>
            <a:r>
              <a:rPr lang="en-US" altLang="en-US" baseline="30000"/>
              <a:t>2</a:t>
            </a:r>
            <a:r>
              <a:rPr lang="en-US" altLang="en-US"/>
              <a:t> = (SD</a:t>
            </a:r>
            <a:r>
              <a:rPr lang="en-US" altLang="en-US" baseline="-25000"/>
              <a:t>y</a:t>
            </a:r>
            <a:r>
              <a:rPr lang="en-US" altLang="en-US" baseline="30000"/>
              <a:t>2</a:t>
            </a:r>
            <a:r>
              <a:rPr lang="en-US" altLang="en-US"/>
              <a:t>– SD</a:t>
            </a:r>
            <a:r>
              <a:rPr lang="en-US" altLang="en-US" baseline="-25000"/>
              <a:t>e</a:t>
            </a:r>
            <a:r>
              <a:rPr lang="en-US" altLang="en-US" baseline="30000"/>
              <a:t>2</a:t>
            </a:r>
            <a:r>
              <a:rPr lang="en-US" altLang="en-US"/>
              <a:t>)/SD</a:t>
            </a:r>
            <a:r>
              <a:rPr lang="en-US" altLang="en-US" baseline="-25000"/>
              <a:t>y</a:t>
            </a:r>
            <a:r>
              <a:rPr lang="en-US" altLang="en-US" baseline="30000"/>
              <a:t>2</a:t>
            </a:r>
            <a:r>
              <a:rPr lang="en-US" altLang="en-US"/>
              <a:t> =1- (SD</a:t>
            </a:r>
            <a:r>
              <a:rPr lang="en-US" altLang="en-US" baseline="-25000"/>
              <a:t>e</a:t>
            </a:r>
            <a:r>
              <a:rPr lang="en-US" altLang="en-US" baseline="30000"/>
              <a:t>2</a:t>
            </a:r>
            <a:r>
              <a:rPr lang="en-US" altLang="en-US"/>
              <a:t>/SD</a:t>
            </a:r>
            <a:r>
              <a:rPr lang="en-US" altLang="en-US" baseline="-25000"/>
              <a:t>y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eaLnBrk="1" hangingPunct="1">
              <a:buFontTx/>
              <a:buNone/>
            </a:pPr>
            <a:r>
              <a:rPr lang="en-US" altLang="en-US"/>
              <a:t>                SD</a:t>
            </a:r>
            <a:r>
              <a:rPr lang="en-US" altLang="en-US" baseline="-25000"/>
              <a:t>y</a:t>
            </a:r>
            <a:r>
              <a:rPr lang="en-US" altLang="en-US">
                <a:sym typeface="Symbol" panose="05050102010706020507" pitchFamily="18" charset="2"/>
              </a:rPr>
              <a:t></a:t>
            </a:r>
            <a:r>
              <a:rPr lang="en-US" altLang="en-US"/>
              <a:t>(1-r</a:t>
            </a:r>
            <a:r>
              <a:rPr lang="en-US" altLang="en-US" baseline="30000"/>
              <a:t>2</a:t>
            </a:r>
            <a:r>
              <a:rPr lang="en-US" altLang="en-US"/>
              <a:t>) = SD</a:t>
            </a:r>
            <a:r>
              <a:rPr lang="en-US" altLang="en-US" baseline="-25000"/>
              <a:t>e</a:t>
            </a:r>
            <a:endParaRPr lang="en-US" altLang="en-US" sz="1200" i="1"/>
          </a:p>
          <a:p>
            <a:pPr eaLnBrk="1" hangingPunct="1">
              <a:buFontTx/>
              <a:buNone/>
            </a:pPr>
            <a:r>
              <a:rPr lang="en-US" altLang="en-US"/>
              <a:t>  </a:t>
            </a:r>
            <a:r>
              <a:rPr lang="en-US" altLang="en-US" b="1"/>
              <a:t>Under Gaussian theory, 95% of the errors are within  +/- 2 SD</a:t>
            </a:r>
            <a:r>
              <a:rPr lang="en-US" altLang="en-US" b="1" baseline="-25000"/>
              <a:t>e</a:t>
            </a:r>
            <a:r>
              <a:rPr lang="en-US" altLang="en-US" b="1"/>
              <a:t> of their corresponding predicted Y value, </a:t>
            </a:r>
            <a:r>
              <a:rPr lang="en-US" altLang="en-US" b="1">
                <a:cs typeface="Arial" panose="020B0604020202020204" pitchFamily="34" charset="0"/>
              </a:rPr>
              <a:t>Ŷ</a:t>
            </a:r>
            <a:r>
              <a:rPr lang="en-US" altLang="en-US" b="1"/>
              <a:t>. </a:t>
            </a:r>
          </a:p>
          <a:p>
            <a:pPr eaLnBrk="1" hangingPunct="1">
              <a:buFontTx/>
              <a:buNone/>
            </a:pPr>
            <a:endParaRPr lang="en-US" altLang="en-US" sz="1200" b="1"/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0070C0"/>
                </a:solidFill>
              </a:rPr>
              <a:t>   Y=Ŷ+e,   Var(Y) = Var(Ŷ+e) = Var(Ŷ) + Var(e) 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0070C0"/>
                </a:solidFill>
              </a:rPr>
              <a:t>                 Var(Ŷ) = Var(Y) – Var(e) = SD</a:t>
            </a:r>
            <a:r>
              <a:rPr lang="en-US" altLang="en-US" sz="2400" b="1" baseline="-25000">
                <a:solidFill>
                  <a:srgbClr val="0070C0"/>
                </a:solidFill>
              </a:rPr>
              <a:t>y</a:t>
            </a:r>
            <a:r>
              <a:rPr lang="en-US" altLang="en-US" sz="2400" b="1" baseline="30000">
                <a:solidFill>
                  <a:srgbClr val="0070C0"/>
                </a:solidFill>
              </a:rPr>
              <a:t>2 –</a:t>
            </a:r>
            <a:r>
              <a:rPr lang="en-US" altLang="en-US" sz="2400" b="1">
                <a:solidFill>
                  <a:srgbClr val="0070C0"/>
                </a:solidFill>
              </a:rPr>
              <a:t>SD</a:t>
            </a:r>
            <a:r>
              <a:rPr lang="en-US" altLang="en-US" sz="2400" b="1" baseline="-25000">
                <a:solidFill>
                  <a:srgbClr val="0070C0"/>
                </a:solidFill>
              </a:rPr>
              <a:t>e</a:t>
            </a:r>
            <a:r>
              <a:rPr lang="en-US" altLang="en-US" sz="2400" b="1" baseline="30000">
                <a:solidFill>
                  <a:srgbClr val="0070C0"/>
                </a:solidFill>
              </a:rPr>
              <a:t>2</a:t>
            </a:r>
            <a:endParaRPr lang="en-US" altLang="en-US" sz="2400" b="1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b="1" baseline="30000">
                <a:solidFill>
                  <a:srgbClr val="0070C0"/>
                </a:solidFill>
              </a:rPr>
              <a:t>                         </a:t>
            </a:r>
            <a:r>
              <a:rPr lang="en-US" altLang="en-US" sz="2400" b="1">
                <a:solidFill>
                  <a:srgbClr val="0070C0"/>
                </a:solidFill>
              </a:rPr>
              <a:t>R</a:t>
            </a:r>
            <a:r>
              <a:rPr lang="en-US" altLang="en-US" sz="2400" b="1" baseline="30000">
                <a:solidFill>
                  <a:srgbClr val="0070C0"/>
                </a:solidFill>
              </a:rPr>
              <a:t>2</a:t>
            </a:r>
            <a:r>
              <a:rPr lang="en-US" altLang="en-US" sz="2400" b="1">
                <a:solidFill>
                  <a:srgbClr val="0070C0"/>
                </a:solidFill>
              </a:rPr>
              <a:t>=Var(Ŷ)/Var(Y) = (SD</a:t>
            </a:r>
            <a:r>
              <a:rPr lang="en-US" altLang="en-US" sz="2400" b="1" baseline="-25000">
                <a:solidFill>
                  <a:srgbClr val="0070C0"/>
                </a:solidFill>
              </a:rPr>
              <a:t>y</a:t>
            </a:r>
            <a:r>
              <a:rPr lang="en-US" altLang="en-US" sz="2400" b="1" baseline="30000">
                <a:solidFill>
                  <a:srgbClr val="0070C0"/>
                </a:solidFill>
              </a:rPr>
              <a:t>2 –</a:t>
            </a:r>
            <a:r>
              <a:rPr lang="en-US" altLang="en-US" sz="2400" b="1">
                <a:solidFill>
                  <a:srgbClr val="0070C0"/>
                </a:solidFill>
              </a:rPr>
              <a:t>SD</a:t>
            </a:r>
            <a:r>
              <a:rPr lang="en-US" altLang="en-US" sz="2400" b="1" baseline="-25000">
                <a:solidFill>
                  <a:srgbClr val="0070C0"/>
                </a:solidFill>
              </a:rPr>
              <a:t>e</a:t>
            </a:r>
            <a:r>
              <a:rPr lang="en-US" altLang="en-US" sz="2400" b="1" baseline="30000">
                <a:solidFill>
                  <a:srgbClr val="0070C0"/>
                </a:solidFill>
              </a:rPr>
              <a:t>2</a:t>
            </a:r>
            <a:r>
              <a:rPr lang="en-US" altLang="en-US" sz="2400" b="1">
                <a:solidFill>
                  <a:srgbClr val="0070C0"/>
                </a:solidFill>
              </a:rPr>
              <a:t>) / SD</a:t>
            </a:r>
            <a:r>
              <a:rPr lang="en-US" altLang="en-US" sz="2400" b="1" baseline="-25000">
                <a:solidFill>
                  <a:srgbClr val="0070C0"/>
                </a:solidFill>
              </a:rPr>
              <a:t>y</a:t>
            </a:r>
            <a:r>
              <a:rPr lang="en-US" altLang="en-US" sz="2400" b="1" baseline="30000">
                <a:solidFill>
                  <a:srgbClr val="0070C0"/>
                </a:solidFill>
              </a:rPr>
              <a:t>2</a:t>
            </a:r>
          </a:p>
          <a:p>
            <a:pPr eaLnBrk="1" hangingPunct="1"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u="sng"/>
              <a:t>How big should R</a:t>
            </a:r>
            <a:r>
              <a:rPr lang="en-US" altLang="en-US" u="sng" baseline="30000"/>
              <a:t>2</a:t>
            </a:r>
            <a:r>
              <a:rPr lang="en-US" altLang="en-US" u="sng"/>
              <a:t> be?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059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  <a:r>
              <a:rPr lang="en-US" altLang="en-US" sz="3600"/>
              <a:t>SBP SD = 26.4 mm Hg, SD</a:t>
            </a:r>
            <a:r>
              <a:rPr lang="en-US" altLang="en-US" sz="3600" baseline="-25000"/>
              <a:t>e</a:t>
            </a:r>
            <a:r>
              <a:rPr lang="en-US" altLang="en-US" sz="3600"/>
              <a:t>=18.6</a:t>
            </a:r>
          </a:p>
          <a:p>
            <a:pPr eaLnBrk="1" hangingPunct="1">
              <a:buFontTx/>
              <a:buNone/>
            </a:pPr>
            <a:r>
              <a:rPr lang="en-US" altLang="en-US" sz="3600"/>
              <a:t>95% PI:  Ŷ± 2(18.6)  or Ŷ± </a:t>
            </a:r>
            <a:r>
              <a:rPr lang="en-US" altLang="en-US" sz="3600">
                <a:solidFill>
                  <a:srgbClr val="FF0000"/>
                </a:solidFill>
              </a:rPr>
              <a:t>37.2</a:t>
            </a:r>
            <a:r>
              <a:rPr lang="en-US" altLang="en-US" sz="3600"/>
              <a:t> mm Hg</a:t>
            </a:r>
          </a:p>
          <a:p>
            <a:pPr eaLnBrk="1" hangingPunct="1">
              <a:buFontTx/>
              <a:buNone/>
            </a:pPr>
            <a:r>
              <a:rPr lang="en-US" altLang="en-US" sz="3600"/>
              <a:t>   How big does R</a:t>
            </a:r>
            <a:r>
              <a:rPr lang="en-US" altLang="en-US" sz="3600" baseline="30000"/>
              <a:t>2</a:t>
            </a:r>
            <a:r>
              <a:rPr lang="en-US" altLang="en-US" sz="3600"/>
              <a:t> have to be to make</a:t>
            </a:r>
          </a:p>
          <a:p>
            <a:pPr eaLnBrk="1" hangingPunct="1">
              <a:buFontTx/>
              <a:buNone/>
            </a:pPr>
            <a:r>
              <a:rPr lang="en-US" altLang="en-US" sz="3600"/>
              <a:t> 95% PI: Ŷ </a:t>
            </a:r>
            <a:r>
              <a:rPr lang="en-US" altLang="en-US" sz="3600">
                <a:cs typeface="Arial" panose="020B0604020202020204" pitchFamily="34" charset="0"/>
              </a:rPr>
              <a:t>± </a:t>
            </a:r>
            <a:r>
              <a:rPr lang="en-US" altLang="en-US" sz="3600">
                <a:solidFill>
                  <a:srgbClr val="FF0000"/>
                </a:solidFill>
                <a:cs typeface="Arial" panose="020B0604020202020204" pitchFamily="34" charset="0"/>
              </a:rPr>
              <a:t>10</a:t>
            </a:r>
            <a:r>
              <a:rPr lang="en-US" altLang="en-US" sz="3600">
                <a:cs typeface="Arial" panose="020B0604020202020204" pitchFamily="34" charset="0"/>
              </a:rPr>
              <a:t> mm Hg? </a:t>
            </a:r>
            <a:r>
              <a:rPr lang="en-US" altLang="en-US" sz="3600">
                <a:cs typeface="Arial" panose="020B0604020202020204" pitchFamily="34" charset="0"/>
                <a:sym typeface="Wingdings" panose="05000000000000000000" pitchFamily="2" charset="2"/>
              </a:rPr>
              <a:t> SD</a:t>
            </a:r>
            <a:r>
              <a:rPr lang="en-US" altLang="en-US" sz="3600" baseline="-25000"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altLang="en-US" sz="3600">
                <a:cs typeface="Arial" panose="020B0604020202020204" pitchFamily="34" charset="0"/>
                <a:sym typeface="Wingdings" panose="05000000000000000000" pitchFamily="2" charset="2"/>
              </a:rPr>
              <a:t>≈ </a:t>
            </a:r>
            <a:r>
              <a:rPr lang="en-US" altLang="en-US" sz="360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5 </a:t>
            </a:r>
            <a:r>
              <a:rPr lang="en-US" altLang="en-US" sz="2400">
                <a:cs typeface="Arial" panose="020B0604020202020204" pitchFamily="34" charset="0"/>
                <a:sym typeface="Wingdings" panose="05000000000000000000" pitchFamily="2" charset="2"/>
              </a:rPr>
              <a:t>mm Hg</a:t>
            </a:r>
          </a:p>
          <a:p>
            <a:pPr eaLnBrk="1" hangingPunct="1">
              <a:buFontTx/>
              <a:buNone/>
            </a:pPr>
            <a:endParaRPr lang="en-US" altLang="en-US" sz="120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3600">
                <a:cs typeface="Arial" panose="020B0604020202020204" pitchFamily="34" charset="0"/>
              </a:rPr>
              <a:t>               R</a:t>
            </a:r>
            <a:r>
              <a:rPr lang="en-US" altLang="en-US" sz="3600" baseline="30000">
                <a:cs typeface="Arial" panose="020B0604020202020204" pitchFamily="34" charset="0"/>
              </a:rPr>
              <a:t>2</a:t>
            </a:r>
            <a:r>
              <a:rPr lang="en-US" altLang="en-US" sz="3600">
                <a:cs typeface="Arial" panose="020B0604020202020204" pitchFamily="34" charset="0"/>
              </a:rPr>
              <a:t>=1-(SD</a:t>
            </a:r>
            <a:r>
              <a:rPr lang="en-US" altLang="en-US" sz="3600" baseline="-25000">
                <a:cs typeface="Arial" panose="020B0604020202020204" pitchFamily="34" charset="0"/>
              </a:rPr>
              <a:t>e</a:t>
            </a:r>
            <a:r>
              <a:rPr lang="en-US" altLang="en-US" sz="3600">
                <a:cs typeface="Arial" panose="020B0604020202020204" pitchFamily="34" charset="0"/>
              </a:rPr>
              <a:t>/SD</a:t>
            </a:r>
            <a:r>
              <a:rPr lang="en-US" altLang="en-US" sz="3600" baseline="-25000">
                <a:cs typeface="Arial" panose="020B0604020202020204" pitchFamily="34" charset="0"/>
              </a:rPr>
              <a:t>y</a:t>
            </a:r>
            <a:r>
              <a:rPr lang="en-US" altLang="en-US" sz="3600">
                <a:cs typeface="Arial" panose="020B0604020202020204" pitchFamily="34" charset="0"/>
              </a:rPr>
              <a:t>)</a:t>
            </a:r>
            <a:r>
              <a:rPr lang="en-US" altLang="en-US" sz="3600" baseline="30000">
                <a:cs typeface="Arial" panose="020B0604020202020204" pitchFamily="34" charset="0"/>
              </a:rPr>
              <a:t>2</a:t>
            </a:r>
            <a:r>
              <a:rPr lang="en-US" altLang="en-US" sz="3600">
                <a:cs typeface="Arial" panose="020B0604020202020204" pitchFamily="34" charset="0"/>
              </a:rPr>
              <a:t>=</a:t>
            </a:r>
          </a:p>
          <a:p>
            <a:pPr eaLnBrk="1" hangingPunct="1">
              <a:buFontTx/>
              <a:buNone/>
            </a:pPr>
            <a:r>
              <a:rPr lang="en-US" altLang="en-US" sz="3600">
                <a:cs typeface="Arial" panose="020B0604020202020204" pitchFamily="34" charset="0"/>
              </a:rPr>
              <a:t>1-(5/26.4)</a:t>
            </a:r>
            <a:r>
              <a:rPr lang="en-US" altLang="en-US" sz="3600" baseline="30000">
                <a:cs typeface="Arial" panose="020B0604020202020204" pitchFamily="34" charset="0"/>
              </a:rPr>
              <a:t>2</a:t>
            </a:r>
            <a:r>
              <a:rPr lang="en-US" altLang="en-US" sz="3600">
                <a:cs typeface="Arial" panose="020B0604020202020204" pitchFamily="34" charset="0"/>
              </a:rPr>
              <a:t> = 1-0.036=0.964 or </a:t>
            </a:r>
            <a:r>
              <a:rPr lang="en-US" altLang="en-US" sz="3600">
                <a:solidFill>
                  <a:srgbClr val="FF0000"/>
                </a:solidFill>
                <a:cs typeface="Arial" panose="020B0604020202020204" pitchFamily="34" charset="0"/>
              </a:rPr>
              <a:t>96.4%</a:t>
            </a:r>
          </a:p>
          <a:p>
            <a:pPr algn="ctr" eaLnBrk="1" hangingPunct="1">
              <a:buFontTx/>
              <a:buNone/>
            </a:pPr>
            <a:r>
              <a:rPr lang="en-US" altLang="en-US" baseline="30000">
                <a:cs typeface="Arial" panose="020B0604020202020204" pitchFamily="34" charset="0"/>
              </a:rPr>
              <a:t>  </a:t>
            </a:r>
            <a:r>
              <a:rPr lang="en-US" altLang="en-US">
                <a:cs typeface="Arial" panose="020B0604020202020204" pitchFamily="34" charset="0"/>
              </a:rPr>
              <a:t>(with age only, R</a:t>
            </a:r>
            <a:r>
              <a:rPr lang="en-US" altLang="en-US" baseline="30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 = 0.515)</a:t>
            </a:r>
            <a:endParaRPr lang="en-US" altLang="en-US" baseline="300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baseline="30000"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r>
              <a:rPr lang="en-US" altLang="en-US" u="sng"/>
              <a:t>Correlation coefficient (r)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    Instead of regressing Y on X, </a:t>
            </a:r>
          </a:p>
          <a:p>
            <a:pPr marL="0" indent="0">
              <a:buFontTx/>
              <a:buNone/>
            </a:pPr>
            <a:r>
              <a:rPr lang="en-US" altLang="en-US"/>
              <a:t> create Y</a:t>
            </a:r>
            <a:r>
              <a:rPr lang="en-US" altLang="en-US" baseline="-25000"/>
              <a:t>s</a:t>
            </a:r>
            <a:r>
              <a:rPr lang="en-US" altLang="en-US"/>
              <a:t> = (Y-mean Y)/SD</a:t>
            </a:r>
            <a:r>
              <a:rPr lang="en-US" altLang="en-US" baseline="-25000"/>
              <a:t>y</a:t>
            </a:r>
            <a:r>
              <a:rPr lang="en-US" altLang="en-US"/>
              <a:t> =“standardized Y”</a:t>
            </a:r>
          </a:p>
          <a:p>
            <a:pPr marL="0" indent="0">
              <a:buFontTx/>
              <a:buNone/>
            </a:pPr>
            <a:r>
              <a:rPr lang="en-US" altLang="en-US"/>
              <a:t>            X</a:t>
            </a:r>
            <a:r>
              <a:rPr lang="en-US" altLang="en-US" baseline="-25000"/>
              <a:t>s</a:t>
            </a:r>
            <a:r>
              <a:rPr lang="en-US" altLang="en-US"/>
              <a:t> = (X-mean X)/SD</a:t>
            </a:r>
            <a:r>
              <a:rPr lang="en-US" altLang="en-US" baseline="-25000"/>
              <a:t>x</a:t>
            </a:r>
            <a:r>
              <a:rPr lang="en-US" altLang="en-US"/>
              <a:t> =“standardized X”</a:t>
            </a:r>
          </a:p>
          <a:p>
            <a:pPr marL="0" indent="0">
              <a:buFontTx/>
              <a:buNone/>
            </a:pPr>
            <a:r>
              <a:rPr lang="en-US" altLang="en-US"/>
              <a:t> Y</a:t>
            </a:r>
            <a:r>
              <a:rPr lang="en-US" altLang="en-US" baseline="-25000"/>
              <a:t>s</a:t>
            </a:r>
            <a:r>
              <a:rPr lang="en-US" altLang="en-US"/>
              <a:t> &amp; X</a:t>
            </a:r>
            <a:r>
              <a:rPr lang="en-US" altLang="en-US" baseline="-25000"/>
              <a:t>s</a:t>
            </a:r>
            <a:r>
              <a:rPr lang="en-US" altLang="en-US"/>
              <a:t> are both in SD units &amp; have mean=0  </a:t>
            </a:r>
          </a:p>
          <a:p>
            <a:pPr marL="0" indent="0">
              <a:buFontTx/>
              <a:buNone/>
            </a:pPr>
            <a:r>
              <a:rPr lang="en-US" altLang="en-US"/>
              <a:t>If regress Y</a:t>
            </a:r>
            <a:r>
              <a:rPr lang="en-US" altLang="en-US" baseline="-25000"/>
              <a:t>s</a:t>
            </a:r>
            <a:r>
              <a:rPr lang="en-US" altLang="en-US"/>
              <a:t> on X</a:t>
            </a:r>
            <a:r>
              <a:rPr lang="en-US" altLang="en-US" baseline="-25000"/>
              <a:t>s</a:t>
            </a:r>
            <a:r>
              <a:rPr lang="en-US" altLang="en-US"/>
              <a:t>:  Y</a:t>
            </a:r>
            <a:r>
              <a:rPr lang="en-US" altLang="en-US" baseline="-25000"/>
              <a:t>s</a:t>
            </a:r>
            <a:r>
              <a:rPr lang="en-US" altLang="en-US"/>
              <a:t> = a + </a:t>
            </a:r>
            <a:r>
              <a:rPr lang="en-US" altLang="en-US">
                <a:solidFill>
                  <a:srgbClr val="FF0000"/>
                </a:solidFill>
              </a:rPr>
              <a:t>b</a:t>
            </a:r>
            <a:r>
              <a:rPr lang="en-US" altLang="en-US"/>
              <a:t> X</a:t>
            </a:r>
            <a:r>
              <a:rPr lang="en-US" altLang="en-US" baseline="-25000"/>
              <a:t>s</a:t>
            </a:r>
            <a:r>
              <a:rPr lang="en-US" altLang="en-US"/>
              <a:t> + error </a:t>
            </a:r>
          </a:p>
          <a:p>
            <a:pPr marL="0" indent="0">
              <a:buFontTx/>
              <a:buNone/>
            </a:pPr>
            <a:r>
              <a:rPr lang="en-US" altLang="en-US"/>
              <a:t>  a is always 0.   </a:t>
            </a:r>
            <a:r>
              <a:rPr lang="en-US" altLang="en-US">
                <a:solidFill>
                  <a:srgbClr val="FF0000"/>
                </a:solidFill>
              </a:rPr>
              <a:t>“b”</a:t>
            </a:r>
            <a:r>
              <a:rPr lang="en-US" altLang="en-US"/>
              <a:t> is called “r”, the correlation coefficient, the “slope” in </a:t>
            </a:r>
            <a:r>
              <a:rPr lang="en-US" altLang="en-US" u="sng"/>
              <a:t>SD units</a:t>
            </a:r>
            <a:r>
              <a:rPr lang="en-US" altLang="en-US"/>
              <a:t>.  </a:t>
            </a:r>
          </a:p>
          <a:p>
            <a:pPr marL="0" indent="0">
              <a:buFontTx/>
              <a:buNone/>
            </a:pPr>
            <a:r>
              <a:rPr lang="en-US" altLang="en-US"/>
              <a:t>   r ranges from -1 to 1. r stays the same if the roles of Y</a:t>
            </a:r>
            <a:r>
              <a:rPr lang="en-US" altLang="en-US" baseline="-25000"/>
              <a:t>s</a:t>
            </a:r>
            <a:r>
              <a:rPr lang="en-US" altLang="en-US"/>
              <a:t> and X</a:t>
            </a:r>
            <a:r>
              <a:rPr lang="en-US" altLang="en-US" baseline="-25000"/>
              <a:t>s</a:t>
            </a:r>
            <a:r>
              <a:rPr lang="en-US" altLang="en-US"/>
              <a:t> are reversed. A value of </a:t>
            </a:r>
            <a:r>
              <a:rPr lang="en-US" altLang="en-US">
                <a:solidFill>
                  <a:srgbClr val="FF0000"/>
                </a:solidFill>
              </a:rPr>
              <a:t>r=0</a:t>
            </a:r>
            <a:r>
              <a:rPr lang="en-US" altLang="en-US"/>
              <a:t> implies </a:t>
            </a:r>
            <a:r>
              <a:rPr lang="en-US" altLang="en-US">
                <a:solidFill>
                  <a:srgbClr val="FF0000"/>
                </a:solidFill>
              </a:rPr>
              <a:t>no </a:t>
            </a:r>
            <a:r>
              <a:rPr lang="en-US" altLang="en-US" sz="2800">
                <a:solidFill>
                  <a:srgbClr val="FF0000"/>
                </a:solidFill>
              </a:rPr>
              <a:t>(linear) </a:t>
            </a:r>
            <a:r>
              <a:rPr lang="en-US" altLang="en-US">
                <a:solidFill>
                  <a:srgbClr val="FF0000"/>
                </a:solidFill>
              </a:rPr>
              <a:t>association </a:t>
            </a:r>
            <a:r>
              <a:rPr lang="en-US" altLang="en-US"/>
              <a:t>between X and Y.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altLang="en-US" sz="3200"/>
              <a:t>Correlation-interpretation,  |r| &lt; 1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4400"/>
            <a:ext cx="6096000" cy="557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76200"/>
            <a:ext cx="8229600" cy="1096963"/>
          </a:xfrm>
        </p:spPr>
        <p:txBody>
          <a:bodyPr/>
          <a:lstStyle/>
          <a:p>
            <a:pPr eaLnBrk="1" hangingPunct="1"/>
            <a:r>
              <a:rPr lang="en-US" altLang="en-US" dirty="0"/>
              <a:t>Slope is related to correlation</a:t>
            </a:r>
            <a:br>
              <a:rPr lang="en-US" altLang="en-US" dirty="0"/>
            </a:br>
            <a:r>
              <a:rPr lang="en-US" altLang="en-US" sz="3200" u="sng" dirty="0"/>
              <a:t>(simple regression)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201738"/>
            <a:ext cx="8229600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/>
              <a:t>  </a:t>
            </a:r>
            <a:r>
              <a:rPr lang="en-US" altLang="en-US" sz="2800" b="1"/>
              <a:t>slope = correlation x (SD</a:t>
            </a:r>
            <a:r>
              <a:rPr lang="en-US" altLang="en-US" sz="2800" b="1" baseline="-25000"/>
              <a:t>y</a:t>
            </a:r>
            <a:r>
              <a:rPr lang="en-US" altLang="en-US" sz="2800" b="1"/>
              <a:t>/SD</a:t>
            </a:r>
            <a:r>
              <a:rPr lang="en-US" altLang="en-US" sz="2800" b="1" baseline="-25000"/>
              <a:t>x</a:t>
            </a:r>
            <a:r>
              <a:rPr lang="en-US" altLang="en-US" sz="2800" b="1"/>
              <a:t>)</a:t>
            </a:r>
          </a:p>
          <a:p>
            <a:pPr algn="ctr" eaLnBrk="1" hangingPunct="1">
              <a:buFontTx/>
              <a:buNone/>
            </a:pPr>
            <a:endParaRPr lang="en-US" altLang="en-US" sz="1400" b="1"/>
          </a:p>
          <a:p>
            <a:pPr algn="ctr" eaLnBrk="1" hangingPunct="1">
              <a:buFontTx/>
              <a:buNone/>
            </a:pPr>
            <a:r>
              <a:rPr lang="en-US" altLang="en-US" sz="2800" b="1"/>
              <a:t>   b  = r (SD</a:t>
            </a:r>
            <a:r>
              <a:rPr lang="en-US" altLang="en-US" sz="2800" b="1" baseline="-25000"/>
              <a:t>y</a:t>
            </a:r>
            <a:r>
              <a:rPr lang="en-US" altLang="en-US" sz="2800" b="1"/>
              <a:t>/SD</a:t>
            </a:r>
            <a:r>
              <a:rPr lang="en-US" altLang="en-US" sz="2800" b="1" baseline="-25000"/>
              <a:t>x</a:t>
            </a:r>
            <a:r>
              <a:rPr lang="en-US" altLang="en-US" sz="2800" b="1"/>
              <a:t>)         b=</a:t>
            </a:r>
            <a:r>
              <a:rPr lang="en-US" altLang="en-US" sz="2800" b="1" i="1"/>
              <a:t>1.22=0.7178(26.4/15.5)</a:t>
            </a:r>
          </a:p>
          <a:p>
            <a:pPr algn="ctr" eaLnBrk="1" hangingPunct="1">
              <a:buFontTx/>
              <a:buNone/>
            </a:pPr>
            <a:endParaRPr lang="en-US" altLang="en-US" sz="1200"/>
          </a:p>
          <a:p>
            <a:pPr algn="ctr" eaLnBrk="1" hangingPunct="1">
              <a:buFontTx/>
              <a:buNone/>
            </a:pPr>
            <a:r>
              <a:rPr lang="en-US" altLang="en-US" sz="2800"/>
              <a:t>      where SD</a:t>
            </a:r>
            <a:r>
              <a:rPr lang="en-US" altLang="en-US" sz="2800" baseline="-25000"/>
              <a:t>y</a:t>
            </a:r>
            <a:r>
              <a:rPr lang="en-US" altLang="en-US" sz="2800"/>
              <a:t> is the SD of the Y variable </a:t>
            </a:r>
          </a:p>
          <a:p>
            <a:pPr algn="ctr" eaLnBrk="1" hangingPunct="1">
              <a:buFontTx/>
              <a:buNone/>
            </a:pPr>
            <a:r>
              <a:rPr lang="en-US" altLang="en-US" sz="2800"/>
              <a:t>                SD</a:t>
            </a:r>
            <a:r>
              <a:rPr lang="en-US" altLang="en-US" sz="2800" baseline="-25000"/>
              <a:t>x</a:t>
            </a:r>
            <a:r>
              <a:rPr lang="en-US" altLang="en-US" sz="2800"/>
              <a:t> is the SD of the X variable </a:t>
            </a:r>
          </a:p>
          <a:p>
            <a:pPr algn="ctr" eaLnBrk="1" hangingPunct="1">
              <a:buFontTx/>
              <a:buNone/>
            </a:pPr>
            <a:endParaRPr lang="en-US" altLang="en-US" sz="1200" b="1"/>
          </a:p>
          <a:p>
            <a:pPr algn="ctr" eaLnBrk="1" hangingPunct="1">
              <a:buFontTx/>
              <a:buNone/>
            </a:pPr>
            <a:r>
              <a:rPr lang="en-US" altLang="en-US" sz="2800" b="1"/>
              <a:t>        r = b (SD</a:t>
            </a:r>
            <a:r>
              <a:rPr lang="en-US" altLang="en-US" sz="2800" b="1" baseline="-25000"/>
              <a:t>x</a:t>
            </a:r>
            <a:r>
              <a:rPr lang="en-US" altLang="en-US" sz="2800" b="1"/>
              <a:t>/SD</a:t>
            </a:r>
            <a:r>
              <a:rPr lang="en-US" altLang="en-US" sz="2800" b="1" baseline="-25000"/>
              <a:t>y</a:t>
            </a:r>
            <a:r>
              <a:rPr lang="en-US" altLang="en-US" sz="2800" b="1"/>
              <a:t>)      </a:t>
            </a:r>
            <a:r>
              <a:rPr lang="en-US" altLang="en-US" sz="2800" b="1" i="1"/>
              <a:t>0.7178=1.22(15.5/26.4)</a:t>
            </a:r>
          </a:p>
          <a:p>
            <a:pPr algn="ctr" eaLnBrk="1" hangingPunct="1">
              <a:buFontTx/>
              <a:buNone/>
            </a:pPr>
            <a:endParaRPr lang="en-US" altLang="en-US" sz="1200" b="1"/>
          </a:p>
          <a:p>
            <a:pPr algn="ctr" eaLnBrk="1" hangingPunct="1">
              <a:buFontTx/>
              <a:buNone/>
            </a:pPr>
            <a:r>
              <a:rPr lang="en-US" altLang="en-US" sz="2800" b="1"/>
              <a:t>   r = b SD</a:t>
            </a:r>
            <a:r>
              <a:rPr lang="en-US" altLang="en-US" sz="2800" b="1" baseline="-25000"/>
              <a:t>x</a:t>
            </a:r>
            <a:r>
              <a:rPr lang="en-US" altLang="en-US" sz="2800" b="1"/>
              <a:t>/</a:t>
            </a:r>
            <a:r>
              <a:rPr lang="en-US" altLang="en-US" sz="2800" b="1">
                <a:sym typeface="Symbol" panose="05050102010706020507" pitchFamily="18" charset="2"/>
              </a:rPr>
              <a:t></a:t>
            </a:r>
            <a:r>
              <a:rPr lang="en-US" altLang="en-US" sz="2800" b="1"/>
              <a:t> b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SD</a:t>
            </a:r>
            <a:r>
              <a:rPr lang="en-US" altLang="en-US" sz="2800" b="1" baseline="-25000"/>
              <a:t>x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+ SD</a:t>
            </a:r>
            <a:r>
              <a:rPr lang="en-US" altLang="en-US" sz="2800" b="1" baseline="-25000"/>
              <a:t>e</a:t>
            </a:r>
            <a:r>
              <a:rPr lang="en-US" altLang="en-US" sz="2800" b="1" baseline="30000"/>
              <a:t>2</a:t>
            </a:r>
            <a:endParaRPr lang="en-US" altLang="en-US" sz="2800" b="1"/>
          </a:p>
          <a:p>
            <a:pPr algn="ctr" eaLnBrk="1" hangingPunct="1">
              <a:buFontTx/>
              <a:buNone/>
            </a:pPr>
            <a:endParaRPr lang="en-US" altLang="en-US" sz="1200" baseline="30000"/>
          </a:p>
          <a:p>
            <a:pPr algn="ctr" eaLnBrk="1" hangingPunct="1">
              <a:buFontTx/>
              <a:buNone/>
            </a:pPr>
            <a:r>
              <a:rPr lang="en-US" altLang="en-US" sz="2800"/>
              <a:t> SD</a:t>
            </a:r>
            <a:r>
              <a:rPr lang="en-US" altLang="en-US" sz="2800" baseline="-25000"/>
              <a:t>e</a:t>
            </a:r>
            <a:r>
              <a:rPr lang="en-US" altLang="en-US" sz="2800"/>
              <a:t> = residual error SD, SD</a:t>
            </a:r>
            <a:r>
              <a:rPr lang="en-US" altLang="en-US" sz="2800" baseline="-25000"/>
              <a:t>x</a:t>
            </a:r>
            <a:r>
              <a:rPr lang="en-US" altLang="en-US" sz="2800"/>
              <a:t> = SD of X </a:t>
            </a:r>
          </a:p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when b=0, r=0, when b&gt;0, r&gt;0, when b&lt;0, r&lt;0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343400" y="4724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C98BD-4463-B8A8-3669-EA2839611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906463"/>
          </a:xfrm>
        </p:spPr>
        <p:txBody>
          <a:bodyPr/>
          <a:lstStyle/>
          <a:p>
            <a:r>
              <a:rPr lang="en-US" u="sng" dirty="0"/>
              <a:t>Computing slope &amp; correlation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82A3E6-A7B9-76A8-1AD3-42AB2744A1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066800"/>
                <a:ext cx="8915400" cy="5410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The slope and intercept are computed such that the sum of squared errors (∑e</a:t>
                </a:r>
                <a:r>
                  <a:rPr lang="en-US" baseline="30000" dirty="0"/>
                  <a:t>2</a:t>
                </a:r>
                <a:r>
                  <a:rPr lang="en-US" dirty="0"/>
                  <a:t>) is </a:t>
                </a:r>
                <a:r>
                  <a:rPr lang="en-US" b="1" dirty="0"/>
                  <a:t>minimized</a:t>
                </a:r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r>
                  <a:rPr lang="en-US" dirty="0"/>
                  <a:t>The slope = </a:t>
                </a:r>
                <a:r>
                  <a:rPr lang="en-US" dirty="0">
                    <a:solidFill>
                      <a:srgbClr val="FF0000"/>
                    </a:solidFill>
                  </a:rPr>
                  <a:t>b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intercept = </a:t>
                </a:r>
                <a:r>
                  <a:rPr lang="en-US" dirty="0">
                    <a:solidFill>
                      <a:srgbClr val="FF0000"/>
                    </a:solidFill>
                  </a:rPr>
                  <a:t>a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correlation coefficient = r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= </a:t>
                </a:r>
                <a:r>
                  <a:rPr lang="en-US" dirty="0">
                    <a:solidFill>
                      <a:srgbClr val="FF0000"/>
                    </a:solidFill>
                  </a:rPr>
                  <a:t>b</a:t>
                </a:r>
                <a:r>
                  <a:rPr lang="en-US" dirty="0"/>
                  <a:t> (</a:t>
                </a:r>
                <a:r>
                  <a:rPr lang="en-US" dirty="0" err="1"/>
                  <a:t>SD</a:t>
                </a:r>
                <a:r>
                  <a:rPr lang="en-US" baseline="-25000" dirty="0" err="1"/>
                  <a:t>x</a:t>
                </a:r>
                <a:r>
                  <a:rPr lang="en-US" dirty="0"/>
                  <a:t>/</a:t>
                </a:r>
                <a:r>
                  <a:rPr lang="en-US" dirty="0" err="1"/>
                  <a:t>SD</a:t>
                </a:r>
                <a:r>
                  <a:rPr lang="en-US" baseline="-25000" dirty="0" err="1"/>
                  <a:t>y</a:t>
                </a:r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The slope and correlation coefficient have the same numerator.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82A3E6-A7B9-76A8-1AD3-42AB2744A1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066800"/>
                <a:ext cx="8915400" cy="5410200"/>
              </a:xfrm>
              <a:blipFill>
                <a:blip r:embed="rId2"/>
                <a:stretch>
                  <a:fillRect l="-1709" t="-1464" r="-1367" b="-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1052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Pearson vs Spearman corr=r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dirty="0"/>
              <a:t>Pearson r</a:t>
            </a:r>
            <a:r>
              <a:rPr lang="en-US" altLang="en-US" dirty="0"/>
              <a:t> – Assumes relationship between Y and X is </a:t>
            </a:r>
            <a:r>
              <a:rPr lang="en-US" altLang="en-US" u="sng" dirty="0"/>
              <a:t>linear</a:t>
            </a:r>
            <a:r>
              <a:rPr lang="en-US" altLang="en-US" dirty="0"/>
              <a:t> except for noise.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“parametric” (inspired by bivariate normal model). Strongly affected by outliers. </a:t>
            </a:r>
          </a:p>
          <a:p>
            <a:pPr eaLnBrk="1" hangingPunct="1">
              <a:buFontTx/>
              <a:buNone/>
            </a:pPr>
            <a:r>
              <a:rPr lang="en-US" altLang="en-US" u="sng" dirty="0"/>
              <a:t>Spearman </a:t>
            </a:r>
            <a:r>
              <a:rPr lang="en-US" altLang="en-US" u="sng" dirty="0" err="1"/>
              <a:t>r</a:t>
            </a:r>
            <a:r>
              <a:rPr lang="en-US" altLang="en-US" u="sng" baseline="-25000" dirty="0" err="1"/>
              <a:t>s</a:t>
            </a:r>
            <a:r>
              <a:rPr lang="en-US" altLang="en-US" dirty="0"/>
              <a:t> – Based on </a:t>
            </a:r>
            <a:r>
              <a:rPr lang="en-US" altLang="en-US" b="1" dirty="0">
                <a:solidFill>
                  <a:srgbClr val="0000FF"/>
                </a:solidFill>
              </a:rPr>
              <a:t>ranks</a:t>
            </a:r>
            <a:r>
              <a:rPr lang="en-US" altLang="en-US" dirty="0"/>
              <a:t> of Y and X. Assume relation between Y and X is monotone (non increasing, non decreasing).  “Non parametric”. Less affected by outliers.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u="sng" dirty="0"/>
              <a:t>Pearson vs Spearman (rank)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745585"/>
              </p:ext>
            </p:extLst>
          </p:nvPr>
        </p:nvGraphicFramePr>
        <p:xfrm>
          <a:off x="1371599" y="1219200"/>
          <a:ext cx="6096001" cy="4634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720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original data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ranks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effectLst/>
                        </a:rPr>
                        <a:t>BMI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effectLst/>
                        </a:rPr>
                        <a:t>HbA1c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BMI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HbA1c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32.4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2.6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en-US" sz="22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33.9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3.1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en-US" sz="22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29.9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2.5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en-US" sz="22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41.3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5.0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en-US" sz="22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32.7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3.6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en-US" sz="22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32.1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4.5</a:t>
                      </a:r>
                      <a:endParaRPr lang="en-US" sz="2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38.7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5.2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33.2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2.8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en-US" sz="22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48.1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2.8</a:t>
                      </a:r>
                      <a:endParaRPr lang="en-US" sz="2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en-US" sz="22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970"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Pearson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0.24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Spearman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0.48</a:t>
                      </a:r>
                      <a:endParaRPr lang="en-US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358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44563"/>
          </a:xfrm>
        </p:spPr>
        <p:txBody>
          <a:bodyPr/>
          <a:lstStyle/>
          <a:p>
            <a:pPr eaLnBrk="1" hangingPunct="1"/>
            <a:r>
              <a:rPr lang="en-US" altLang="en-US"/>
              <a:t>Pearson r vs Spearman r</a:t>
            </a:r>
            <a:r>
              <a:rPr lang="en-US" altLang="en-US" baseline="-25000"/>
              <a:t>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7685908"/>
              </p:ext>
            </p:extLst>
          </p:nvPr>
        </p:nvGraphicFramePr>
        <p:xfrm>
          <a:off x="1143000" y="1295400"/>
          <a:ext cx="6858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905000" y="5334000"/>
            <a:ext cx="5715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/>
              <a:t>n=9, r =0.25,  </a:t>
            </a:r>
            <a:r>
              <a:rPr lang="en-US" altLang="en-US" sz="4000" dirty="0" err="1">
                <a:solidFill>
                  <a:srgbClr val="0000FF"/>
                </a:solidFill>
              </a:rPr>
              <a:t>r</a:t>
            </a:r>
            <a:r>
              <a:rPr lang="en-US" altLang="en-US" sz="4000" baseline="-25000" dirty="0" err="1">
                <a:solidFill>
                  <a:srgbClr val="0000FF"/>
                </a:solidFill>
              </a:rPr>
              <a:t>s</a:t>
            </a:r>
            <a:r>
              <a:rPr lang="en-US" altLang="en-US" sz="4000" dirty="0">
                <a:solidFill>
                  <a:srgbClr val="0000FF"/>
                </a:solidFill>
              </a:rPr>
              <a:t> = 0.48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2800" u="sng"/>
              <a:t>Ex: Riddle, J. of Perinatology (2006) 26, 556–561</a:t>
            </a:r>
            <a:r>
              <a:rPr lang="en-US" altLang="en-US" sz="280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/>
              <a:t>50</a:t>
            </a:r>
            <a:r>
              <a:rPr lang="en-US" altLang="en-US" baseline="30000" dirty="0"/>
              <a:t>th</a:t>
            </a:r>
            <a:r>
              <a:rPr lang="en-US" altLang="en-US" dirty="0"/>
              <a:t> percentile for birth weight (BW) in g</a:t>
            </a:r>
          </a:p>
          <a:p>
            <a:pPr algn="ctr" eaLnBrk="1" hangingPunct="1">
              <a:buFontTx/>
              <a:buNone/>
            </a:pPr>
            <a:r>
              <a:rPr lang="en-US" altLang="en-US" dirty="0"/>
              <a:t>as a function of gestational age</a:t>
            </a:r>
          </a:p>
          <a:p>
            <a:pPr algn="ctr" eaLnBrk="1" hangingPunct="1">
              <a:buFontTx/>
              <a:buNone/>
            </a:pPr>
            <a:endParaRPr lang="en-US" altLang="en-US" sz="1400" dirty="0"/>
          </a:p>
          <a:p>
            <a:pPr eaLnBrk="1" hangingPunct="1">
              <a:buFontTx/>
              <a:buNone/>
            </a:pPr>
            <a:r>
              <a:rPr lang="en-US" altLang="en-US" dirty="0"/>
              <a:t>Birth </a:t>
            </a:r>
            <a:r>
              <a:rPr lang="en-US" altLang="en-US" dirty="0" err="1"/>
              <a:t>Wt</a:t>
            </a:r>
            <a:r>
              <a:rPr lang="en-US" altLang="en-US" dirty="0"/>
              <a:t> (g) =42 exp(0.1155 gest age)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         or</a:t>
            </a:r>
          </a:p>
          <a:p>
            <a:pPr eaLnBrk="1" hangingPunct="1">
              <a:buFontTx/>
              <a:buNone/>
            </a:pPr>
            <a:r>
              <a:rPr lang="en-US" altLang="en-US" b="1" dirty="0"/>
              <a:t>Log</a:t>
            </a:r>
            <a:r>
              <a:rPr lang="en-US" altLang="en-US" b="1" baseline="-25000" dirty="0"/>
              <a:t>e</a:t>
            </a:r>
            <a:r>
              <a:rPr lang="en-US" altLang="en-US" b="1" dirty="0"/>
              <a:t>(BW) = 3.74 + 0.1155 gest age </a:t>
            </a:r>
          </a:p>
          <a:p>
            <a:pPr eaLnBrk="1" hangingPunct="1">
              <a:buFontTx/>
              <a:buNone/>
            </a:pPr>
            <a:endParaRPr lang="en-US" altLang="en-US" sz="1400" b="1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In general:   BW = A exp(B gest age), A &amp; B change for different percentiles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                 log(BW) = C + B gest age   where C=log(A)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7200"/>
              <a:t>Limitation of linear models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B9742-FF96-C41D-A112-B2066D9F3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8534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Mean increase in X=19.9</a:t>
            </a:r>
          </a:p>
          <a:p>
            <a:pPr marL="0" indent="0" algn="ctr">
              <a:buNone/>
            </a:pPr>
            <a:r>
              <a:rPr lang="en-US" sz="3600" dirty="0"/>
              <a:t>Mean increase in Y= 39.9</a:t>
            </a:r>
          </a:p>
          <a:p>
            <a:pPr marL="0" indent="0">
              <a:buNone/>
            </a:pPr>
            <a:r>
              <a:rPr lang="en-US" sz="3600" dirty="0"/>
              <a:t>Do X and Y have a positive correlation?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600" dirty="0"/>
              <a:t>Example:  X is the increase in minutes of exercise. Y is the increase in Math test scores in the same group.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3327D1-3F17-87B6-3938-A7229F7DF0C0}"/>
              </a:ext>
            </a:extLst>
          </p:cNvPr>
          <p:cNvSpPr txBox="1"/>
          <p:nvPr/>
        </p:nvSpPr>
        <p:spPr>
          <a:xfrm>
            <a:off x="304800" y="228600"/>
            <a:ext cx="85344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3400" b="1" dirty="0"/>
              <a:t>Mean changes in X and Y do not </a:t>
            </a:r>
            <a:r>
              <a:rPr lang="en-US" altLang="en-US" sz="3400" b="1" u="sng" dirty="0"/>
              <a:t>necessarily imply correlation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3720648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14400"/>
          </a:xfrm>
        </p:spPr>
        <p:txBody>
          <a:bodyPr/>
          <a:lstStyle/>
          <a:p>
            <a:r>
              <a:rPr lang="en-US" altLang="en-US" sz="3800" u="sng" dirty="0"/>
              <a:t>Mean changes do not imply correlation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30723" name="Content Placeholder 3"/>
          <p:cNvSpPr>
            <a:spLocks noGrp="1"/>
          </p:cNvSpPr>
          <p:nvPr>
            <p:ph sz="half" idx="2"/>
          </p:nvPr>
        </p:nvSpPr>
        <p:spPr>
          <a:xfrm>
            <a:off x="152400" y="685800"/>
            <a:ext cx="8839200" cy="6172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Just because there is a positive </a:t>
            </a:r>
            <a:r>
              <a:rPr lang="en-US" altLang="en-US" u="sng" dirty="0"/>
              <a:t>mean</a:t>
            </a:r>
            <a:r>
              <a:rPr lang="en-US" altLang="en-US" dirty="0"/>
              <a:t> X change and a positive </a:t>
            </a:r>
            <a:r>
              <a:rPr lang="en-US" altLang="en-US" u="sng" dirty="0"/>
              <a:t>mean</a:t>
            </a:r>
            <a:r>
              <a:rPr lang="en-US" altLang="en-US" dirty="0"/>
              <a:t> Y change does not necessarily imply that X and Y are correlated. </a:t>
            </a:r>
          </a:p>
          <a:p>
            <a:pPr marL="0" indent="0">
              <a:buFontTx/>
              <a:buNone/>
            </a:pPr>
            <a:r>
              <a:rPr lang="en-US" altLang="en-US" dirty="0"/>
              <a:t>      mean X change =19.9,   mean Y change=39.9</a:t>
            </a:r>
          </a:p>
          <a:p>
            <a:pPr marL="0" indent="0">
              <a:buFontTx/>
              <a:buNone/>
            </a:pPr>
            <a:r>
              <a:rPr lang="en-US" altLang="en-US" dirty="0"/>
              <a:t>           </a:t>
            </a:r>
          </a:p>
        </p:txBody>
      </p:sp>
      <p:pic>
        <p:nvPicPr>
          <p:cNvPr id="3072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90800"/>
            <a:ext cx="5421313" cy="404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Box 1"/>
          <p:cNvSpPr txBox="1">
            <a:spLocks noChangeArrowheads="1"/>
          </p:cNvSpPr>
          <p:nvPr/>
        </p:nvSpPr>
        <p:spPr bwMode="auto">
          <a:xfrm>
            <a:off x="7543800" y="35814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r=0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Limitations of Linear Statistics</a:t>
            </a:r>
            <a:br>
              <a:rPr lang="en-US" altLang="en-US" sz="2800"/>
            </a:br>
            <a:r>
              <a:rPr lang="en-US" altLang="en-US" sz="2800"/>
              <a:t>Example of a nonlinear relationship</a:t>
            </a: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371600"/>
          <a:ext cx="69342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610168" imgH="2038502" progId="Excel.Chart.8">
                  <p:embed/>
                </p:oleObj>
              </mc:Choice>
              <mc:Fallback>
                <p:oleObj name="Chart" r:id="rId2" imgW="4610168" imgH="2038502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1600"/>
                        <a:ext cx="693420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709EBA7-FEFA-5A39-0D41-0B5F93796719}"/>
              </a:ext>
            </a:extLst>
          </p:cNvPr>
          <p:cNvSpPr txBox="1"/>
          <p:nvPr/>
        </p:nvSpPr>
        <p:spPr>
          <a:xfrm>
            <a:off x="784860" y="5943600"/>
            <a:ext cx="7901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Correlations are misleading if relation is not linear or at least monotone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Limits to linear regression – “Pathological” Behavior</a:t>
            </a:r>
            <a:br>
              <a:rPr lang="en-US" altLang="en-US" sz="1800"/>
            </a:br>
            <a:br>
              <a:rPr lang="en-US" altLang="en-US" sz="1800"/>
            </a:br>
            <a:r>
              <a:rPr lang="en-US" altLang="en-US" sz="1800" b="1"/>
              <a:t>Ŷ = 3 + 0.5 X,     r = 0.817,    SDe = 13.75,     n=11</a:t>
            </a:r>
            <a:br>
              <a:rPr lang="en-US" altLang="en-US" sz="1800" b="1"/>
            </a:br>
            <a:r>
              <a:rPr lang="en-US" altLang="en-US" sz="1800" b="1"/>
              <a:t>(for all four datasets below)</a:t>
            </a:r>
            <a:br>
              <a:rPr lang="en-US" altLang="en-US" sz="1800" b="1"/>
            </a:br>
            <a:endParaRPr lang="en-US" altLang="en-US" sz="800" b="1"/>
          </a:p>
        </p:txBody>
      </p:sp>
      <p:sp>
        <p:nvSpPr>
          <p:cNvPr id="22531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1000"/>
          </a:p>
          <a:p>
            <a:pPr eaLnBrk="1" hangingPunct="1">
              <a:buFontTx/>
              <a:buNone/>
            </a:pPr>
            <a:endParaRPr lang="en-US" altLang="en-US" sz="1000"/>
          </a:p>
          <a:p>
            <a:pPr eaLnBrk="1" hangingPunct="1">
              <a:buFontTx/>
              <a:buNone/>
            </a:pPr>
            <a:endParaRPr lang="en-US" altLang="en-US" sz="1000"/>
          </a:p>
        </p:txBody>
      </p:sp>
      <p:sp>
        <p:nvSpPr>
          <p:cNvPr id="225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2533" name="Object 11"/>
          <p:cNvGraphicFramePr>
            <a:graphicFrameLocks noChangeAspect="1"/>
          </p:cNvGraphicFramePr>
          <p:nvPr/>
        </p:nvGraphicFramePr>
        <p:xfrm>
          <a:off x="1752600" y="1733550"/>
          <a:ext cx="5105400" cy="458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218480" imgH="3791160" progId="AcroExch.Document.7">
                  <p:embed/>
                </p:oleObj>
              </mc:Choice>
              <mc:Fallback>
                <p:oleObj name="Acrobat Document" r:id="rId2" imgW="4218480" imgH="3791160" progId="AcroExch.Document.7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733550"/>
                        <a:ext cx="5105400" cy="458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14"/>
          <p:cNvSpPr>
            <a:spLocks noChangeArrowheads="1"/>
          </p:cNvSpPr>
          <p:nvPr/>
        </p:nvSpPr>
        <p:spPr bwMode="auto">
          <a:xfrm>
            <a:off x="6477000" y="6400800"/>
            <a:ext cx="23114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1">
                <a:solidFill>
                  <a:schemeClr val="tx2"/>
                </a:solidFill>
              </a:rPr>
              <a:t>Weisberg, Applied Linear Regression, p 108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u="sng"/>
              <a:t>Simpson’s paradox</a:t>
            </a:r>
          </a:p>
        </p:txBody>
      </p:sp>
      <p:pic>
        <p:nvPicPr>
          <p:cNvPr id="23555" name="Content Placeholder 3" descr="https://qph.fs.quoracdn.net/main-qimg-4f8e1bd8600419aaea9bf1f141c7304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589088"/>
            <a:ext cx="6942138" cy="4525962"/>
          </a:xfrm>
          <a:ln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762000" y="1063625"/>
            <a:ext cx="769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Final grade (Y) vs hours studying (X), r = -0.7981 – negative relationship 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altLang="en-US" u="sng"/>
              <a:t>Simpson’s paradox (cont.)</a:t>
            </a:r>
          </a:p>
        </p:txBody>
      </p:sp>
      <p:pic>
        <p:nvPicPr>
          <p:cNvPr id="24579" name="Content Placeholder 3" descr="https://qph.fs.quoracdn.net/main-qimg-76760b52964c3c8c941984586bd2525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447800"/>
            <a:ext cx="6942138" cy="4525963"/>
          </a:xfrm>
          <a:ln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1524000" y="925513"/>
            <a:ext cx="609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Controlling for type of course – relations are now positive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“Ecologic” fallacy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609600" y="1219200"/>
          <a:ext cx="7696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64F0465-872E-DF65-B1C4-0EB334864BB2}"/>
              </a:ext>
            </a:extLst>
          </p:cNvPr>
          <p:cNvSpPr txBox="1"/>
          <p:nvPr/>
        </p:nvSpPr>
        <p:spPr>
          <a:xfrm>
            <a:off x="2133600" y="606171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Wrong unit of analysis-City, not person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1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Ecologic Fallacy- Must look at the correct unit of analysis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807383"/>
              </p:ext>
            </p:extLst>
          </p:nvPr>
        </p:nvGraphicFramePr>
        <p:xfrm>
          <a:off x="1752600" y="1219200"/>
          <a:ext cx="62484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5925312" imgH="5362956" progId="Word.Picture.8">
                  <p:embed/>
                </p:oleObj>
              </mc:Choice>
              <mc:Fallback>
                <p:oleObj name="Picture" r:id="rId2" imgW="5925312" imgH="5362956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219200"/>
                        <a:ext cx="624840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truncating X, true r=0.9, R</a:t>
            </a:r>
            <a:r>
              <a:rPr lang="en-US" altLang="en-US" baseline="30000"/>
              <a:t>2</a:t>
            </a:r>
            <a:r>
              <a:rPr lang="en-US" altLang="en-US"/>
              <a:t>=0.81</a:t>
            </a:r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143000"/>
            <a:ext cx="8229600" cy="5410200"/>
          </a:xfrm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86200" y="12192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Full data 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3962400" y="1981200"/>
            <a:ext cx="0" cy="3581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sz="2800"/>
              <a:t>Example: Nishio et. al. Cardiovascular Revascularization Medicine 7 (2006) 54– 60</a:t>
            </a:r>
          </a:p>
        </p:txBody>
      </p:sp>
      <p:pic>
        <p:nvPicPr>
          <p:cNvPr id="5123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600200"/>
            <a:ext cx="6286500" cy="4525963"/>
          </a:xfr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" y="1984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200"/>
              <a:t>Interpreting correlation in experiments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Since r=b(</a:t>
            </a:r>
            <a:r>
              <a:rPr lang="en-US" altLang="en-US" sz="2000" dirty="0" err="1"/>
              <a:t>SD</a:t>
            </a:r>
            <a:r>
              <a:rPr lang="en-US" altLang="en-US" sz="2000" baseline="-25000" dirty="0" err="1"/>
              <a:t>x</a:t>
            </a:r>
            <a:r>
              <a:rPr lang="en-US" altLang="en-US" sz="2000" dirty="0"/>
              <a:t>/</a:t>
            </a:r>
            <a:r>
              <a:rPr lang="en-US" altLang="en-US" sz="2000" dirty="0" err="1"/>
              <a:t>SD</a:t>
            </a:r>
            <a:r>
              <a:rPr lang="en-US" altLang="en-US" sz="2000" baseline="-25000" dirty="0" err="1"/>
              <a:t>y</a:t>
            </a:r>
            <a:r>
              <a:rPr lang="en-US" altLang="en-US" sz="2000" dirty="0"/>
              <a:t>), an artificially lowered </a:t>
            </a:r>
            <a:r>
              <a:rPr lang="en-US" altLang="en-US" sz="2000" dirty="0" err="1"/>
              <a:t>SD</a:t>
            </a:r>
            <a:r>
              <a:rPr lang="en-US" altLang="en-US" sz="2000" baseline="-25000" dirty="0" err="1"/>
              <a:t>x</a:t>
            </a:r>
            <a:r>
              <a:rPr lang="en-US" altLang="en-US" sz="2000" dirty="0"/>
              <a:t> will also lower 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, b and </a:t>
            </a:r>
            <a:r>
              <a:rPr lang="en-US" altLang="en-US" sz="2000" dirty="0" err="1"/>
              <a:t>SD</a:t>
            </a:r>
            <a:r>
              <a:rPr lang="en-US" altLang="en-US" sz="2000" baseline="-25000" dirty="0" err="1"/>
              <a:t>e</a:t>
            </a:r>
            <a:r>
              <a:rPr lang="en-US" altLang="en-US" sz="2000" dirty="0"/>
              <a:t> when X is systematically changed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</a:t>
            </a:r>
            <a:r>
              <a:rPr lang="en-US" altLang="en-US" sz="2000" u="sng" dirty="0"/>
              <a:t>Data                                     R</a:t>
            </a:r>
            <a:r>
              <a:rPr lang="en-US" altLang="en-US" sz="2000" u="sng" baseline="30000" dirty="0"/>
              <a:t>2</a:t>
            </a:r>
            <a:r>
              <a:rPr lang="en-US" altLang="en-US" sz="2000" u="sng" dirty="0"/>
              <a:t>                   b         </a:t>
            </a:r>
            <a:r>
              <a:rPr lang="en-US" altLang="en-US" sz="2000" u="sng" dirty="0" err="1"/>
              <a:t>SD</a:t>
            </a:r>
            <a:r>
              <a:rPr lang="en-US" altLang="en-US" sz="2000" u="sng" baseline="-25000" dirty="0" err="1"/>
              <a:t>e</a:t>
            </a:r>
            <a:endParaRPr lang="en-US" altLang="en-US" sz="2000" u="sng" baseline="-25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/>
              <a:t>		Complete data                   0.81             0.90       0.43</a:t>
            </a: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		(“truth”)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Truncated                            0.47             1.03       0.43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(X &lt; -1 SD deleted)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center deleted                      0.91              0.90     0.45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( -1 SD&lt; X &lt; 1 SD deleted)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extremes deleted                 0.58               0.92     0.42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(X &lt; -1 SD deleted, X &gt; 1 SD deleted)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Assumes intrinsic relation between X and Y is linear except for error.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2800"/>
              <a:t>Attenuation of regression coefficients</a:t>
            </a:r>
            <a:br>
              <a:rPr lang="en-US" altLang="en-US" sz="2800"/>
            </a:br>
            <a:r>
              <a:rPr lang="en-US" altLang="en-US" sz="2800"/>
              <a:t>when there is error in X  (true slope=</a:t>
            </a:r>
            <a:r>
              <a:rPr lang="el-GR" altLang="en-US" sz="2800">
                <a:cs typeface="Arial" panose="020B0604020202020204" pitchFamily="34" charset="0"/>
              </a:rPr>
              <a:t>β</a:t>
            </a:r>
            <a:r>
              <a:rPr lang="en-US" altLang="en-US" sz="2800">
                <a:cs typeface="Arial" panose="020B0604020202020204" pitchFamily="34" charset="0"/>
              </a:rPr>
              <a:t>=</a:t>
            </a:r>
            <a:r>
              <a:rPr lang="en-US" altLang="en-US" sz="2800"/>
              <a:t> 4.0)</a:t>
            </a:r>
          </a:p>
        </p:txBody>
      </p:sp>
      <p:pic>
        <p:nvPicPr>
          <p:cNvPr id="29699" name="Picture 10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676400"/>
            <a:ext cx="3352800" cy="3352800"/>
          </a:xfrm>
          <a:noFill/>
        </p:spPr>
      </p:pic>
      <p:pic>
        <p:nvPicPr>
          <p:cNvPr id="29700" name="Picture 11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600200"/>
            <a:ext cx="4114800" cy="3289300"/>
          </a:xfrm>
          <a:noFill/>
        </p:spPr>
      </p:pic>
      <p:sp>
        <p:nvSpPr>
          <p:cNvPr id="29701" name="Text Box 12"/>
          <p:cNvSpPr txBox="1">
            <a:spLocks noChangeArrowheads="1"/>
          </p:cNvSpPr>
          <p:nvPr/>
        </p:nvSpPr>
        <p:spPr bwMode="auto">
          <a:xfrm>
            <a:off x="1066800" y="5257800"/>
            <a:ext cx="35052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Negligible errors in X: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Y=1.149 + </a:t>
            </a:r>
            <a:r>
              <a:rPr lang="en-US" altLang="en-US" sz="1800" b="1"/>
              <a:t>3.959</a:t>
            </a:r>
            <a:r>
              <a:rPr lang="en-US" altLang="en-US" sz="1800"/>
              <a:t> X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SE(b) = 0.038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5410200" y="5257800"/>
            <a:ext cx="34290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Noisy errors in X: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Y=-2.132 + </a:t>
            </a:r>
            <a:r>
              <a:rPr lang="en-US" altLang="en-US" sz="1800" b="1" dirty="0"/>
              <a:t>3.487</a:t>
            </a:r>
            <a:r>
              <a:rPr lang="en-US" altLang="en-US" sz="1800" dirty="0"/>
              <a:t> X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SE(b) = 0.276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762000"/>
            <a:ext cx="81534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Attenuation (random error in X) drives the statistic toward its null value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   X=smoking (y/n), Y=lung cancer (y/n)</a:t>
            </a:r>
          </a:p>
          <a:p>
            <a:pPr marL="0" indent="0">
              <a:buNone/>
            </a:pPr>
            <a:r>
              <a:rPr lang="en-US" dirty="0"/>
              <a:t>   Compute odds ratio = OR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b="1" u="sng" dirty="0"/>
              <a:t>Randomly</a:t>
            </a:r>
            <a:r>
              <a:rPr lang="en-US" dirty="0"/>
              <a:t> misclassify smokers/non smokers</a:t>
            </a:r>
          </a:p>
          <a:p>
            <a:pPr marL="0" indent="0">
              <a:buNone/>
            </a:pPr>
            <a:r>
              <a:rPr lang="en-US" dirty="0"/>
              <a:t>    What happens to the OR?</a:t>
            </a:r>
          </a:p>
          <a:p>
            <a:pPr marL="0" indent="0">
              <a:buNone/>
            </a:pPr>
            <a:r>
              <a:rPr lang="en-US" dirty="0"/>
              <a:t>    OR gets closer to 1.0 (conservative)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Attenuation gives conservative results.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486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3200" u="sng"/>
              <a:t>Checking for linearity – smoothing &amp; splines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35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Basic idea: In a plot of Y vs X, also plot Ŷ vs X where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             </a:t>
            </a:r>
            <a:r>
              <a:rPr lang="en-US" altLang="en-US" sz="2400" b="1"/>
              <a:t> Ŷ</a:t>
            </a:r>
            <a:r>
              <a:rPr lang="en-US" altLang="en-US" sz="2400" b="1" baseline="-25000"/>
              <a:t>i</a:t>
            </a:r>
            <a:r>
              <a:rPr lang="en-US" altLang="en-US" sz="2400" b="1"/>
              <a:t> = ∑ W</a:t>
            </a:r>
            <a:r>
              <a:rPr lang="en-US" altLang="en-US" sz="2400" b="1" baseline="-25000"/>
              <a:t>ni</a:t>
            </a:r>
            <a:r>
              <a:rPr lang="en-US" altLang="en-US" sz="2400" b="1"/>
              <a:t> Y</a:t>
            </a:r>
            <a:r>
              <a:rPr lang="en-US" altLang="en-US" sz="2400" b="1" baseline="-25000"/>
              <a:t>i</a:t>
            </a:r>
            <a:r>
              <a:rPr lang="en-US" altLang="en-US" sz="2400"/>
              <a:t>       where</a:t>
            </a:r>
            <a:r>
              <a:rPr lang="en-US" altLang="en-US" sz="2400" b="1"/>
              <a:t> ∑ W</a:t>
            </a:r>
            <a:r>
              <a:rPr lang="en-US" altLang="en-US" sz="2400" b="1" baseline="-25000"/>
              <a:t>ni</a:t>
            </a:r>
            <a:r>
              <a:rPr lang="en-US" altLang="en-US" sz="2400" b="1"/>
              <a:t>=1, W</a:t>
            </a:r>
            <a:r>
              <a:rPr lang="en-US" altLang="en-US" sz="2400" b="1" baseline="-25000"/>
              <a:t>ni</a:t>
            </a:r>
            <a:r>
              <a:rPr lang="en-US" altLang="en-US" sz="2400" b="1"/>
              <a:t>&gt;0.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The “weights” W</a:t>
            </a:r>
            <a:r>
              <a:rPr lang="en-US" altLang="en-US" sz="2400" baseline="-25000"/>
              <a:t>ni</a:t>
            </a:r>
            <a:r>
              <a:rPr lang="en-US" altLang="en-US" sz="2400"/>
              <a:t>, are larger near Y</a:t>
            </a:r>
            <a:r>
              <a:rPr lang="en-US" altLang="en-US" sz="2400" baseline="-25000"/>
              <a:t>i</a:t>
            </a:r>
            <a:r>
              <a:rPr lang="en-US" altLang="en-US" sz="2400"/>
              <a:t> and smaller far from Y</a:t>
            </a:r>
            <a:r>
              <a:rPr lang="en-US" altLang="en-US" sz="2400" baseline="-25000"/>
              <a:t>i</a:t>
            </a:r>
            <a:r>
              <a:rPr lang="en-US" altLang="en-US" sz="2400"/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Smooth: define a moving “window” of a given width around the i</a:t>
            </a:r>
            <a:r>
              <a:rPr lang="en-US" altLang="en-US" sz="2400" baseline="30000"/>
              <a:t>th</a:t>
            </a:r>
            <a:r>
              <a:rPr lang="en-US" altLang="en-US" sz="2400"/>
              <a:t> data point and fit a mean (weighted moving average) in this window</a:t>
            </a:r>
            <a:r>
              <a:rPr lang="en-US" altLang="en-US" sz="200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Spline: break the X axis into non-overlapping bins and fit a polynomial within each bin such that the “ends” all “match”.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The size of the window or bins control the amount of smoothing.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We smooth until we obtain a smooth curve but go no further.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Check for linearity - Smoothing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1. Make a bin (window), take a (possibly weighted) average of all Y values in the bin or carry out a regression in the bin. The predicted value (mean) in the middle of the bin is the smoothed value (Ŷ).</a:t>
            </a:r>
          </a:p>
          <a:p>
            <a:pPr marL="0" indent="0">
              <a:buFontTx/>
              <a:buNone/>
            </a:pPr>
            <a:r>
              <a:rPr lang="en-US" altLang="en-US"/>
              <a:t>2. Move bin over (overlapping) and repeat. </a:t>
            </a:r>
          </a:p>
          <a:p>
            <a:pPr marL="0" indent="0">
              <a:buFontTx/>
              <a:buNone/>
            </a:pPr>
            <a:r>
              <a:rPr lang="en-US" altLang="en-US"/>
              <a:t>3. Connect the predicted values (Ŷs) with lines across all bins. </a:t>
            </a:r>
          </a:p>
          <a:p>
            <a:pPr marL="0" indent="0">
              <a:buFontTx/>
              <a:buNone/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929222-C4C8-4713-8940-2A9D3846300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Smoothing to check for linearity</a:t>
            </a:r>
            <a:br>
              <a:rPr lang="en-US" dirty="0"/>
            </a:br>
            <a:r>
              <a:rPr lang="en-US" sz="3600" dirty="0"/>
              <a:t>(kernel smoothing)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4C8C25-C76F-4D86-98FE-6F2CA7A7069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03868"/>
              </p:ext>
            </p:extLst>
          </p:nvPr>
        </p:nvGraphicFramePr>
        <p:xfrm>
          <a:off x="457200" y="1524000"/>
          <a:ext cx="8229600" cy="461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84798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Move window over- compute </a:t>
            </a:r>
            <a:r>
              <a:rPr lang="en-US" dirty="0">
                <a:solidFill>
                  <a:srgbClr val="00B050"/>
                </a:solidFill>
              </a:rPr>
              <a:t>smoothed value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AA1D4D-0008-469E-A293-B309469F473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917074"/>
              </p:ext>
            </p:extLst>
          </p:nvPr>
        </p:nvGraphicFramePr>
        <p:xfrm>
          <a:off x="647700" y="1447800"/>
          <a:ext cx="7848600" cy="4539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92058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Move window over- compute </a:t>
            </a:r>
            <a:r>
              <a:rPr lang="en-US" dirty="0">
                <a:solidFill>
                  <a:srgbClr val="00B050"/>
                </a:solidFill>
              </a:rPr>
              <a:t>smoothed value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B8205D-1396-4872-8811-A82327DF20D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427944"/>
              </p:ext>
            </p:extLst>
          </p:nvPr>
        </p:nvGraphicFramePr>
        <p:xfrm>
          <a:off x="609600" y="1600200"/>
          <a:ext cx="7924800" cy="42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05636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4887"/>
          </a:xfrm>
        </p:spPr>
        <p:txBody>
          <a:bodyPr/>
          <a:lstStyle/>
          <a:p>
            <a:r>
              <a:rPr lang="en-US" altLang="en-US" u="sng" dirty="0"/>
              <a:t>Splines to check for linearity</a:t>
            </a:r>
            <a:endParaRPr lang="en-US" altLang="en-US" sz="3100" u="sng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279525"/>
            <a:ext cx="82296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dirty="0"/>
              <a:t>   Spline-  Break the X axis into equally spaced </a:t>
            </a:r>
            <a:r>
              <a:rPr lang="en-US" altLang="en-US" sz="3600" u="sng" dirty="0"/>
              <a:t>non overlapping </a:t>
            </a:r>
            <a:r>
              <a:rPr lang="en-US" altLang="en-US" sz="3600" dirty="0"/>
              <a:t>“bins” (segments).  Fit a polynomial (usually a quadratic or cubic) within each bin such that Y at the “ends” (“knots”) all “match” (are piecewise continuous) and their first derivatives (slopes) are also continuous.  </a:t>
            </a:r>
            <a:endParaRPr lang="en-US" alt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4BACB7-7927-4DC2-BE05-73CD3CC7752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Spline example-constant spline</a:t>
            </a:r>
            <a:br>
              <a:rPr lang="en-US" dirty="0"/>
            </a:br>
            <a:r>
              <a:rPr lang="en-US" dirty="0"/>
              <a:t>same as “</a:t>
            </a:r>
            <a:r>
              <a:rPr lang="en-US" dirty="0" err="1"/>
              <a:t>polychotomizing</a:t>
            </a:r>
            <a:r>
              <a:rPr lang="en-US" dirty="0"/>
              <a:t>” x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9BE2B3-0D80-426A-9250-82A1329BF27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4000" u="sng"/>
              <a:t>Simple Linear Regression statistics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Statistics for the association between a continuous X and a continuous Y.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 </a:t>
            </a:r>
            <a:r>
              <a:rPr lang="en-US" altLang="en-US" b="1" dirty="0"/>
              <a:t>A linear relation is given by an </a:t>
            </a:r>
            <a:r>
              <a:rPr lang="en-US" altLang="en-US" b="1" u="sng" dirty="0"/>
              <a:t>equation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  Y  = </a:t>
            </a:r>
            <a:r>
              <a:rPr lang="en-US" altLang="en-US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 + </a:t>
            </a:r>
            <a:r>
              <a:rPr lang="en-US" altLang="en-US" dirty="0">
                <a:solidFill>
                  <a:srgbClr val="FF0000"/>
                </a:solidFill>
              </a:rPr>
              <a:t>b</a:t>
            </a:r>
            <a:r>
              <a:rPr lang="en-US" altLang="en-US" dirty="0"/>
              <a:t> X  + errors           (errors=e=Y-Ŷ)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  </a:t>
            </a:r>
            <a:r>
              <a:rPr lang="en-US" altLang="en-US" dirty="0">
                <a:cs typeface="Arial" panose="020B0604020202020204" pitchFamily="34" charset="0"/>
              </a:rPr>
              <a:t>Ŷ  = predicted Y =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a</a:t>
            </a:r>
            <a:r>
              <a:rPr lang="en-US" altLang="en-US" dirty="0">
                <a:cs typeface="Arial" panose="020B0604020202020204" pitchFamily="34" charset="0"/>
              </a:rPr>
              <a:t> +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r>
              <a:rPr lang="en-US" altLang="en-US" dirty="0">
                <a:cs typeface="Arial" panose="020B0604020202020204" pitchFamily="34" charset="0"/>
              </a:rPr>
              <a:t> X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a</a:t>
            </a:r>
            <a:r>
              <a:rPr lang="en-US" altLang="en-US" dirty="0">
                <a:cs typeface="Arial" panose="020B0604020202020204" pitchFamily="34" charset="0"/>
              </a:rPr>
              <a:t> = intercept, 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r>
              <a:rPr lang="en-US" altLang="en-US" dirty="0">
                <a:cs typeface="Arial" panose="020B0604020202020204" pitchFamily="34" charset="0"/>
              </a:rPr>
              <a:t> =slope= rate of change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    r  = correlation coefficient, R</a:t>
            </a:r>
            <a:r>
              <a:rPr lang="en-US" altLang="en-US" baseline="30000" dirty="0"/>
              <a:t>2</a:t>
            </a:r>
            <a:r>
              <a:rPr lang="en-US" altLang="en-US" dirty="0"/>
              <a:t>=r</a:t>
            </a:r>
            <a:r>
              <a:rPr lang="en-US" altLang="en-US" baseline="30000" dirty="0"/>
              <a:t>2</a:t>
            </a:r>
          </a:p>
          <a:p>
            <a:pPr eaLnBrk="1" hangingPunct="1">
              <a:buFontTx/>
              <a:buNone/>
            </a:pPr>
            <a:r>
              <a:rPr lang="en-US" altLang="en-US" baseline="30000" dirty="0"/>
              <a:t>  </a:t>
            </a:r>
            <a:r>
              <a:rPr lang="en-US" altLang="en-US" dirty="0"/>
              <a:t>R</a:t>
            </a:r>
            <a:r>
              <a:rPr lang="en-US" altLang="en-US" baseline="30000" dirty="0"/>
              <a:t>2</a:t>
            </a:r>
            <a:r>
              <a:rPr lang="en-US" altLang="en-US" dirty="0"/>
              <a:t>= proportion of Y’s variation due to X</a:t>
            </a:r>
            <a:endParaRPr lang="en-US" altLang="en-US" baseline="30000" dirty="0"/>
          </a:p>
          <a:p>
            <a:pPr eaLnBrk="1" hangingPunct="1">
              <a:buFontTx/>
              <a:buNone/>
            </a:pPr>
            <a:r>
              <a:rPr lang="en-US" altLang="en-US" dirty="0" err="1"/>
              <a:t>SD</a:t>
            </a:r>
            <a:r>
              <a:rPr lang="en-US" altLang="en-US" baseline="-25000" dirty="0" err="1"/>
              <a:t>e</a:t>
            </a:r>
            <a:r>
              <a:rPr lang="en-US" altLang="en-US" dirty="0"/>
              <a:t>=residual SD=RMSE=</a:t>
            </a:r>
            <a:r>
              <a:rPr lang="en-US" altLang="en-US" dirty="0">
                <a:cs typeface="Arial" panose="020B0604020202020204" pitchFamily="34" charset="0"/>
              </a:rPr>
              <a:t>√</a:t>
            </a:r>
            <a:r>
              <a:rPr lang="en-US" altLang="en-US" dirty="0"/>
              <a:t>mean square error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Linear and (restricted) cubic </a:t>
            </a:r>
            <a:r>
              <a:rPr lang="en-US" dirty="0" err="1"/>
              <a:t>spline</a:t>
            </a:r>
            <a:endParaRPr lang="en-US" dirty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CAEC4B-6926-4E87-8EBE-DD384736D21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236235"/>
              </p:ext>
            </p:extLst>
          </p:nvPr>
        </p:nvGraphicFramePr>
        <p:xfrm>
          <a:off x="457200" y="1317626"/>
          <a:ext cx="8001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987425" y="589915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Generally use restricted cubic splines with 3-5 knots to check linearity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062"/>
            <a:ext cx="8229600" cy="868362"/>
          </a:xfrm>
        </p:spPr>
        <p:txBody>
          <a:bodyPr/>
          <a:lstStyle/>
          <a:p>
            <a:r>
              <a:rPr lang="en-US" u="sng" dirty="0"/>
              <a:t>Restricted cubic spline-RCS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0704"/>
            <a:ext cx="8763000" cy="549249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Cubic equation:  Ŷ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X + b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b</a:t>
            </a:r>
            <a:r>
              <a:rPr lang="en-US" baseline="-25000" dirty="0"/>
              <a:t>3</a:t>
            </a:r>
            <a:r>
              <a:rPr lang="en-US" dirty="0"/>
              <a:t>X</a:t>
            </a:r>
            <a:r>
              <a:rPr lang="en-US" baseline="30000" dirty="0"/>
              <a:t>3</a:t>
            </a:r>
          </a:p>
          <a:p>
            <a:pPr marL="0" indent="0">
              <a:buNone/>
            </a:pPr>
            <a:r>
              <a:rPr lang="en-US" dirty="0"/>
              <a:t>Fit an equation within each non overlapping bin (segment).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/>
              <a:t>          Restrictions on b</a:t>
            </a:r>
            <a:r>
              <a:rPr lang="en-US" b="1" baseline="-25000" dirty="0"/>
              <a:t>0</a:t>
            </a:r>
            <a:r>
              <a:rPr lang="en-US" b="1" dirty="0"/>
              <a:t>, b</a:t>
            </a:r>
            <a:r>
              <a:rPr lang="en-US" b="1" baseline="-25000" dirty="0"/>
              <a:t>1</a:t>
            </a:r>
            <a:r>
              <a:rPr lang="en-US" b="1" dirty="0"/>
              <a:t>, b</a:t>
            </a:r>
            <a:r>
              <a:rPr lang="en-US" b="1" baseline="-25000" dirty="0"/>
              <a:t>2</a:t>
            </a:r>
            <a:r>
              <a:rPr lang="en-US" b="1" dirty="0"/>
              <a:t>, b</a:t>
            </a:r>
            <a:r>
              <a:rPr lang="en-US" b="1" baseline="-25000" dirty="0"/>
              <a:t>3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/>
              <a:t> Ŷ must be same in adjacent bins at the (X) knots.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dŶ</a:t>
            </a:r>
            <a:r>
              <a:rPr lang="en-US" dirty="0"/>
              <a:t>/</a:t>
            </a:r>
            <a:r>
              <a:rPr lang="en-US" dirty="0" err="1"/>
              <a:t>dX</a:t>
            </a:r>
            <a:r>
              <a:rPr lang="en-US" dirty="0"/>
              <a:t> = b</a:t>
            </a:r>
            <a:r>
              <a:rPr lang="en-US" baseline="-25000" dirty="0"/>
              <a:t>1</a:t>
            </a:r>
            <a:r>
              <a:rPr lang="en-US" dirty="0"/>
              <a:t> + 2b</a:t>
            </a:r>
            <a:r>
              <a:rPr lang="en-US" baseline="-25000" dirty="0"/>
              <a:t>2</a:t>
            </a:r>
            <a:r>
              <a:rPr lang="en-US" dirty="0"/>
              <a:t>X + 3b</a:t>
            </a:r>
            <a:r>
              <a:rPr lang="en-US" baseline="-25000" dirty="0"/>
              <a:t>3</a:t>
            </a:r>
            <a:r>
              <a:rPr lang="en-US" dirty="0"/>
              <a:t>X</a:t>
            </a:r>
            <a:r>
              <a:rPr lang="en-US" baseline="30000" dirty="0"/>
              <a:t>2</a:t>
            </a:r>
          </a:p>
          <a:p>
            <a:pPr marL="0" indent="0">
              <a:buNone/>
            </a:pPr>
            <a:r>
              <a:rPr lang="en-US" dirty="0"/>
              <a:t>must be the same in adjacent bins at the knots (makes “smooth” connection).     </a:t>
            </a:r>
          </a:p>
        </p:txBody>
      </p:sp>
    </p:spTree>
    <p:extLst>
      <p:ext uri="{BB962C8B-B14F-4D97-AF65-F5344CB8AC3E}">
        <p14:creationId xmlns:p14="http://schemas.microsoft.com/office/powerpoint/2010/main" val="39698447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229600" cy="792162"/>
          </a:xfrm>
        </p:spPr>
        <p:txBody>
          <a:bodyPr/>
          <a:lstStyle/>
          <a:p>
            <a:r>
              <a:rPr lang="en-US" u="sng" dirty="0"/>
              <a:t>Checking for linearity via spline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78090"/>
            <a:ext cx="8610600" cy="565131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Fit a straight line to the data (linear model)</a:t>
            </a:r>
          </a:p>
          <a:p>
            <a:pPr marL="0" indent="0">
              <a:buNone/>
            </a:pPr>
            <a:r>
              <a:rPr lang="en-US" dirty="0"/>
              <a:t>Fit a restricted cubic spline to the same data (non linear model).  Compare fit (R square, </a:t>
            </a:r>
            <a:r>
              <a:rPr lang="en-US" dirty="0" err="1"/>
              <a:t>SD</a:t>
            </a:r>
            <a:r>
              <a:rPr lang="en-US" baseline="-25000" dirty="0" err="1"/>
              <a:t>e</a:t>
            </a:r>
            <a:r>
              <a:rPr lang="en-US" dirty="0"/>
              <a:t>).      F test for this comparison:</a:t>
            </a:r>
          </a:p>
          <a:p>
            <a:pPr marL="0" indent="0">
              <a:buNone/>
            </a:pPr>
            <a:r>
              <a:rPr lang="en-US" dirty="0"/>
              <a:t>    F=([</a:t>
            </a:r>
            <a:r>
              <a:rPr lang="en-US" dirty="0" err="1"/>
              <a:t>RSS</a:t>
            </a:r>
            <a:r>
              <a:rPr lang="en-US" baseline="-25000" dirty="0" err="1"/>
              <a:t>linear</a:t>
            </a:r>
            <a:r>
              <a:rPr lang="en-US" dirty="0" err="1"/>
              <a:t>-RSS</a:t>
            </a:r>
            <a:r>
              <a:rPr lang="en-US" baseline="-25000" dirty="0" err="1"/>
              <a:t>spline</a:t>
            </a:r>
            <a:r>
              <a:rPr lang="en-US" dirty="0"/>
              <a:t>]/k)/(</a:t>
            </a:r>
            <a:r>
              <a:rPr lang="en-US" dirty="0" err="1"/>
              <a:t>SDe</a:t>
            </a:r>
            <a:r>
              <a:rPr lang="en-US" baseline="-25000" dirty="0" err="1"/>
              <a:t>spline</a:t>
            </a:r>
            <a:r>
              <a:rPr lang="en-US" dirty="0"/>
              <a:t>)</a:t>
            </a:r>
            <a:r>
              <a:rPr lang="en-US" baseline="30000" dirty="0"/>
              <a:t>2</a:t>
            </a:r>
          </a:p>
          <a:p>
            <a:pPr marL="0" indent="0">
              <a:buNone/>
            </a:pPr>
            <a:r>
              <a:rPr lang="en-US" dirty="0"/>
              <a:t>If the straight line fits about as well as the cubic spline, (p value from F </a:t>
            </a:r>
            <a:r>
              <a:rPr lang="en-US" u="sng" dirty="0"/>
              <a:t>not</a:t>
            </a:r>
            <a:r>
              <a:rPr lang="en-US" dirty="0"/>
              <a:t> significant) can say the relationship between Y and X is linear.    </a:t>
            </a:r>
            <a:r>
              <a:rPr lang="en-US" sz="1800" dirty="0"/>
              <a:t>(k=</a:t>
            </a:r>
            <a:r>
              <a:rPr lang="en-US" sz="1800" dirty="0" err="1"/>
              <a:t>df</a:t>
            </a:r>
            <a:r>
              <a:rPr lang="en-US" sz="1800" dirty="0"/>
              <a:t> spline-</a:t>
            </a:r>
            <a:r>
              <a:rPr lang="en-US" sz="1800" dirty="0" err="1"/>
              <a:t>df</a:t>
            </a:r>
            <a:r>
              <a:rPr lang="en-US" sz="1800" dirty="0"/>
              <a:t> linear, RSS= residual error sum of squares)</a:t>
            </a:r>
          </a:p>
        </p:txBody>
      </p:sp>
    </p:spTree>
    <p:extLst>
      <p:ext uri="{BB962C8B-B14F-4D97-AF65-F5344CB8AC3E}">
        <p14:creationId xmlns:p14="http://schemas.microsoft.com/office/powerpoint/2010/main" val="31538719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Smoothing example</a:t>
            </a:r>
            <a:br>
              <a:rPr lang="en-US" altLang="en-US" sz="2000"/>
            </a:br>
            <a:r>
              <a:rPr lang="en-US" altLang="en-US" sz="2000"/>
              <a:t>IGFBP by BMI</a:t>
            </a:r>
          </a:p>
        </p:txBody>
      </p:sp>
      <p:pic>
        <p:nvPicPr>
          <p:cNvPr id="40963" name="Picture 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9188" y="1600200"/>
            <a:ext cx="2714625" cy="2185988"/>
          </a:xfrm>
          <a:noFill/>
        </p:spPr>
      </p:pic>
      <p:pic>
        <p:nvPicPr>
          <p:cNvPr id="40964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9188" y="3938588"/>
            <a:ext cx="2713037" cy="2187575"/>
          </a:xfrm>
          <a:noFill/>
        </p:spPr>
      </p:pic>
      <p:pic>
        <p:nvPicPr>
          <p:cNvPr id="40965" name="Picture 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600200"/>
            <a:ext cx="2819400" cy="2185988"/>
          </a:xfrm>
          <a:noFill/>
        </p:spPr>
      </p:pic>
      <p:pic>
        <p:nvPicPr>
          <p:cNvPr id="40966" name="Picture 1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3886200"/>
            <a:ext cx="2590800" cy="2390775"/>
          </a:xfrm>
          <a:noFill/>
        </p:spPr>
      </p:pic>
      <p:sp>
        <p:nvSpPr>
          <p:cNvPr id="40967" name="Text Box 17"/>
          <p:cNvSpPr txBox="1">
            <a:spLocks noChangeArrowheads="1"/>
          </p:cNvSpPr>
          <p:nvPr/>
        </p:nvSpPr>
        <p:spPr bwMode="auto">
          <a:xfrm>
            <a:off x="2209800" y="41910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Smoothing</a:t>
            </a:r>
          </a:p>
        </p:txBody>
      </p:sp>
      <p:sp>
        <p:nvSpPr>
          <p:cNvPr id="40968" name="Text Box 18"/>
          <p:cNvSpPr txBox="1">
            <a:spLocks noChangeArrowheads="1"/>
          </p:cNvSpPr>
          <p:nvPr/>
        </p:nvSpPr>
        <p:spPr bwMode="auto">
          <a:xfrm>
            <a:off x="6477000" y="19050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Insufficient smoothing</a:t>
            </a:r>
          </a:p>
        </p:txBody>
      </p:sp>
      <p:sp>
        <p:nvSpPr>
          <p:cNvPr id="40969" name="Text Box 19"/>
          <p:cNvSpPr txBox="1">
            <a:spLocks noChangeArrowheads="1"/>
          </p:cNvSpPr>
          <p:nvPr/>
        </p:nvSpPr>
        <p:spPr bwMode="auto">
          <a:xfrm>
            <a:off x="6477000" y="41910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Over smoothing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IGFBP by BMI</a:t>
            </a:r>
          </a:p>
        </p:txBody>
      </p:sp>
      <p:pic>
        <p:nvPicPr>
          <p:cNvPr id="419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600200"/>
            <a:ext cx="5686425" cy="4578350"/>
          </a:xfr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Smoothing example</a:t>
            </a:r>
            <a:br>
              <a:rPr lang="en-US" altLang="en-US" sz="2000"/>
            </a:br>
            <a:r>
              <a:rPr lang="en-US" altLang="en-US" sz="2000"/>
              <a:t>IGFBP by BMI</a:t>
            </a:r>
          </a:p>
        </p:txBody>
      </p:sp>
      <p:pic>
        <p:nvPicPr>
          <p:cNvPr id="4301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600200"/>
            <a:ext cx="5624513" cy="4535488"/>
          </a:xfrm>
          <a:noFill/>
        </p:spPr>
      </p:pic>
      <p:sp>
        <p:nvSpPr>
          <p:cNvPr id="43012" name="Text Box 7"/>
          <p:cNvSpPr txBox="1">
            <a:spLocks noChangeArrowheads="1"/>
          </p:cNvSpPr>
          <p:nvPr/>
        </p:nvSpPr>
        <p:spPr bwMode="auto">
          <a:xfrm>
            <a:off x="4572000" y="28194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Smoothing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Smoothing example</a:t>
            </a:r>
            <a:br>
              <a:rPr lang="en-US" altLang="en-US" sz="2000"/>
            </a:br>
            <a:r>
              <a:rPr lang="en-US" altLang="en-US" sz="2000"/>
              <a:t>IGFBP by BMI</a:t>
            </a:r>
          </a:p>
        </p:txBody>
      </p:sp>
      <p:pic>
        <p:nvPicPr>
          <p:cNvPr id="4403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295400"/>
            <a:ext cx="6672263" cy="5173663"/>
          </a:xfrm>
          <a:noFill/>
        </p:spPr>
      </p:pic>
      <p:sp>
        <p:nvSpPr>
          <p:cNvPr id="44036" name="Text Box 8"/>
          <p:cNvSpPr txBox="1">
            <a:spLocks noChangeArrowheads="1"/>
          </p:cNvSpPr>
          <p:nvPr/>
        </p:nvSpPr>
        <p:spPr bwMode="auto">
          <a:xfrm>
            <a:off x="4800600" y="2590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Insufficient smoothing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Smoothing example</a:t>
            </a:r>
            <a:br>
              <a:rPr lang="en-US" altLang="en-US" sz="2000"/>
            </a:br>
            <a:r>
              <a:rPr lang="en-US" altLang="en-US" sz="2000"/>
              <a:t>IGFBP by BMI</a:t>
            </a:r>
          </a:p>
        </p:txBody>
      </p:sp>
      <p:pic>
        <p:nvPicPr>
          <p:cNvPr id="45059" name="Picture 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447800"/>
            <a:ext cx="5334000" cy="4922838"/>
          </a:xfrm>
          <a:noFill/>
        </p:spPr>
      </p:pic>
      <p:sp>
        <p:nvSpPr>
          <p:cNvPr id="45060" name="Text Box 9"/>
          <p:cNvSpPr txBox="1">
            <a:spLocks noChangeArrowheads="1"/>
          </p:cNvSpPr>
          <p:nvPr/>
        </p:nvSpPr>
        <p:spPr bwMode="auto">
          <a:xfrm>
            <a:off x="4800600" y="19050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Over smoothing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2400"/>
              <a:t>ANDRO by BMI – is underlying relationship linear?</a:t>
            </a:r>
          </a:p>
        </p:txBody>
      </p:sp>
      <p:pic>
        <p:nvPicPr>
          <p:cNvPr id="46083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143000"/>
            <a:ext cx="5715000" cy="4381500"/>
          </a:xfr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/>
            <a:r>
              <a:rPr lang="en-US" altLang="en-US" sz="2400" u="sng"/>
              <a:t>Check linearity - ANDRO by BMI</a:t>
            </a:r>
            <a:br>
              <a:rPr lang="en-US" altLang="en-US" sz="2400" u="sng"/>
            </a:br>
            <a:r>
              <a:rPr lang="en-US" altLang="en-US" sz="2400"/>
              <a:t>assume linear, R</a:t>
            </a:r>
            <a:r>
              <a:rPr lang="en-US" altLang="en-US" sz="2400" baseline="30000"/>
              <a:t>2</a:t>
            </a:r>
            <a:r>
              <a:rPr lang="en-US" altLang="en-US" sz="2400"/>
              <a:t>=0.153</a:t>
            </a:r>
            <a:br>
              <a:rPr lang="en-US" altLang="en-US" sz="2400"/>
            </a:br>
            <a:r>
              <a:rPr lang="en-US" altLang="en-US" sz="2400"/>
              <a:t>assume spline, R</a:t>
            </a:r>
            <a:r>
              <a:rPr lang="en-US" altLang="en-US" sz="2400" baseline="30000"/>
              <a:t>2</a:t>
            </a:r>
            <a:r>
              <a:rPr lang="en-US" altLang="en-US" sz="2400"/>
              <a:t>=0.165</a:t>
            </a:r>
            <a:br>
              <a:rPr lang="en-US" altLang="en-US" sz="2400"/>
            </a:br>
            <a:r>
              <a:rPr lang="en-US" altLang="en-US" sz="2400"/>
              <a:t>p value = 0.8130 (LR test, null is linear)</a:t>
            </a:r>
          </a:p>
        </p:txBody>
      </p:sp>
      <p:pic>
        <p:nvPicPr>
          <p:cNvPr id="4710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43180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TextBox 2"/>
          <p:cNvSpPr txBox="1">
            <a:spLocks noChangeArrowheads="1"/>
          </p:cNvSpPr>
          <p:nvPr/>
        </p:nvSpPr>
        <p:spPr bwMode="auto">
          <a:xfrm>
            <a:off x="1905000" y="19161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Linear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0"/>
            <a:ext cx="41529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0" name="TextBox 7"/>
          <p:cNvSpPr txBox="1">
            <a:spLocks noChangeArrowheads="1"/>
          </p:cNvSpPr>
          <p:nvPr/>
        </p:nvSpPr>
        <p:spPr bwMode="auto">
          <a:xfrm>
            <a:off x="6061075" y="19161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Spline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086600" cy="563562"/>
          </a:xfrm>
        </p:spPr>
        <p:txBody>
          <a:bodyPr/>
          <a:lstStyle/>
          <a:p>
            <a:pPr eaLnBrk="1" hangingPunct="1"/>
            <a:r>
              <a:rPr lang="en-US" altLang="en-US" sz="3200"/>
              <a:t>Ex:  X=age (yrs) vs Y=SBP (mmHg)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54102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143000" y="5257800"/>
            <a:ext cx="6400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SBP = </a:t>
            </a:r>
            <a:r>
              <a:rPr lang="en-US" altLang="en-US" sz="2400">
                <a:solidFill>
                  <a:srgbClr val="FF0066"/>
                </a:solidFill>
              </a:rPr>
              <a:t>81.5</a:t>
            </a:r>
            <a:r>
              <a:rPr lang="en-US" altLang="en-US" sz="2400"/>
              <a:t> + </a:t>
            </a:r>
            <a:r>
              <a:rPr lang="en-US" altLang="en-US" sz="2400">
                <a:solidFill>
                  <a:srgbClr val="FF0066"/>
                </a:solidFill>
              </a:rPr>
              <a:t>1.22 </a:t>
            </a:r>
            <a:r>
              <a:rPr lang="en-US" altLang="en-US" sz="2400"/>
              <a:t> age + error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SD</a:t>
            </a:r>
            <a:r>
              <a:rPr lang="en-US" altLang="en-US" sz="2400" baseline="-25000"/>
              <a:t>e</a:t>
            </a:r>
            <a:r>
              <a:rPr lang="en-US" altLang="en-US" sz="2400"/>
              <a:t> = 18.6 mm Hg, r = 0.718, R</a:t>
            </a:r>
            <a:r>
              <a:rPr lang="en-US" altLang="en-US" sz="2400" baseline="30000"/>
              <a:t>2</a:t>
            </a:r>
            <a:r>
              <a:rPr lang="en-US" altLang="en-US" sz="2400"/>
              <a:t> = 0.515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25"/>
            <a:ext cx="8229600" cy="944563"/>
          </a:xfrm>
        </p:spPr>
        <p:txBody>
          <a:bodyPr/>
          <a:lstStyle/>
          <a:p>
            <a:pPr eaLnBrk="1" hangingPunct="1"/>
            <a:r>
              <a:rPr lang="en-US" altLang="en-US" u="sng"/>
              <a:t>“Residual” error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54088"/>
            <a:ext cx="8686800" cy="55991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/>
              <a:t>residual error = e = Y – </a:t>
            </a:r>
            <a:r>
              <a:rPr lang="en-US" altLang="en-US">
                <a:cs typeface="Arial" panose="020B0604020202020204" pitchFamily="34" charset="0"/>
              </a:rPr>
              <a:t>Ŷ</a:t>
            </a:r>
          </a:p>
          <a:p>
            <a:pPr eaLnBrk="1" hangingPunct="1">
              <a:buFontTx/>
              <a:buNone/>
            </a:pPr>
            <a:endParaRPr lang="en-US" altLang="en-US" sz="120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“residual error” is the difference between the actual observed value Y and the model (equation) predicted value, Ŷ.</a:t>
            </a:r>
          </a:p>
          <a:p>
            <a:pPr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sum and mean of the e</a:t>
            </a:r>
            <a:r>
              <a:rPr lang="en-US" altLang="en-US" baseline="-25000">
                <a:cs typeface="Arial" panose="020B0604020202020204" pitchFamily="34" charset="0"/>
              </a:rPr>
              <a:t>i</a:t>
            </a:r>
            <a:r>
              <a:rPr lang="en-US" altLang="en-US">
                <a:cs typeface="Arial" panose="020B0604020202020204" pitchFamily="34" charset="0"/>
              </a:rPr>
              <a:t>’s will always be </a:t>
            </a:r>
            <a:r>
              <a:rPr lang="en-US" altLang="en-US" u="sng">
                <a:cs typeface="Arial" panose="020B0604020202020204" pitchFamily="34" charset="0"/>
              </a:rPr>
              <a:t>zero</a:t>
            </a:r>
            <a:r>
              <a:rPr lang="en-US" altLang="en-US">
                <a:cs typeface="Arial" panose="020B0604020202020204" pitchFamily="34" charset="0"/>
              </a:rPr>
              <a:t>. The residual error standard deviation, SD</a:t>
            </a:r>
            <a:r>
              <a:rPr lang="en-US" altLang="en-US" baseline="-25000">
                <a:cs typeface="Arial" panose="020B0604020202020204" pitchFamily="34" charset="0"/>
              </a:rPr>
              <a:t>e</a:t>
            </a:r>
            <a:r>
              <a:rPr lang="en-US" altLang="en-US">
                <a:cs typeface="Arial" panose="020B0604020202020204" pitchFamily="34" charset="0"/>
              </a:rPr>
              <a:t>, is a measure of how close the observed Y values are to their equation predicted values (Ŷ).   When r=R</a:t>
            </a:r>
            <a:r>
              <a:rPr lang="en-US" altLang="en-US" baseline="30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=1, SD</a:t>
            </a:r>
            <a:r>
              <a:rPr lang="en-US" altLang="en-US" baseline="-25000">
                <a:cs typeface="Arial" panose="020B0604020202020204" pitchFamily="34" charset="0"/>
              </a:rPr>
              <a:t>e</a:t>
            </a:r>
            <a:r>
              <a:rPr lang="en-US" altLang="en-US">
                <a:cs typeface="Arial" panose="020B0604020202020204" pitchFamily="34" charset="0"/>
              </a:rPr>
              <a:t>=0.</a:t>
            </a:r>
          </a:p>
          <a:p>
            <a:pPr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74"/>
          <p:cNvSpPr>
            <a:spLocks noGrp="1" noChangeArrowheads="1"/>
          </p:cNvSpPr>
          <p:nvPr>
            <p:ph type="title"/>
          </p:nvPr>
        </p:nvSpPr>
        <p:spPr>
          <a:xfrm>
            <a:off x="409575" y="76200"/>
            <a:ext cx="8229600" cy="457200"/>
          </a:xfrm>
        </p:spPr>
        <p:txBody>
          <a:bodyPr/>
          <a:lstStyle/>
          <a:p>
            <a:pPr eaLnBrk="1" hangingPunct="1"/>
            <a:r>
              <a:rPr lang="en-US" altLang="en-US" sz="1600"/>
              <a:t> age vs SBP in women - Predicted SBP (mmHg) = 81.5 + 1.22 age, r=0.72,  R</a:t>
            </a:r>
            <a:r>
              <a:rPr lang="en-US" altLang="en-US" sz="1600" baseline="30000"/>
              <a:t>2</a:t>
            </a:r>
            <a:r>
              <a:rPr lang="en-US" altLang="en-US" sz="1600"/>
              <a:t>=0.515</a:t>
            </a:r>
          </a:p>
        </p:txBody>
      </p:sp>
      <p:graphicFrame>
        <p:nvGraphicFramePr>
          <p:cNvPr id="15849" name="Group 489"/>
          <p:cNvGraphicFramePr>
            <a:graphicFrameLocks noGrp="1"/>
          </p:cNvGraphicFramePr>
          <p:nvPr>
            <p:ph idx="1"/>
          </p:nvPr>
        </p:nvGraphicFramePr>
        <p:xfrm>
          <a:off x="409575" y="533400"/>
          <a:ext cx="8229598" cy="5959469"/>
        </p:xfrm>
        <a:graphic>
          <a:graphicData uri="http://schemas.openxmlformats.org/drawingml/2006/table">
            <a:tbl>
              <a:tblPr/>
              <a:tblGrid>
                <a:gridCol w="734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4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2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1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599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021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478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Patient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Predicted=Ŷ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error=e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Patient 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Predicted=Ŷ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error=e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131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108.41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22.59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141.41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-8.41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109.63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18.37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141.41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-13.41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116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110.85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5.15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142.64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40.36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114.52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-8.52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143.86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-13.86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115.74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-1.74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143.86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-10.86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116.97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6.03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144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143.86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0.14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118.19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-1.19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145.08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-17.08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120.63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147.53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-42.53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121.86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-22.86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149.97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-4.97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124.30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-3.30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151.19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-10.19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130.41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16.59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152.42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139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131.64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7.36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157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153.64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3.36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6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131.64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39.36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155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158.53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-3.53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137.75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-0.75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176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163.42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12.58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138.97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-27.97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168.31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3.69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140.19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-25.19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178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175.64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2.36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180.53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36.47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6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error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</a:t>
                      </a: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46.7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138.6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138.6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679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SD</a:t>
                      </a: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15.5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26.4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18.9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18.6 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9451" name="Text Box 483"/>
          <p:cNvSpPr txBox="1">
            <a:spLocks noChangeArrowheads="1"/>
          </p:cNvSpPr>
          <p:nvPr/>
        </p:nvSpPr>
        <p:spPr bwMode="auto">
          <a:xfrm>
            <a:off x="5029200" y="609600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/>
              <a:t>Mean error is always zero</a:t>
            </a:r>
          </a:p>
        </p:txBody>
      </p:sp>
      <p:sp>
        <p:nvSpPr>
          <p:cNvPr id="9452" name="Line 488"/>
          <p:cNvSpPr>
            <a:spLocks noChangeShapeType="1"/>
          </p:cNvSpPr>
          <p:nvPr/>
        </p:nvSpPr>
        <p:spPr bwMode="auto">
          <a:xfrm flipH="1">
            <a:off x="40386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70C0"/>
                </a:solidFill>
              </a:rPr>
              <a:t>Confidence intervals (CI)</a:t>
            </a:r>
            <a:br>
              <a:rPr lang="en-US" altLang="en-US" sz="4000">
                <a:solidFill>
                  <a:srgbClr val="0070C0"/>
                </a:solidFill>
              </a:rPr>
            </a:br>
            <a:r>
              <a:rPr lang="en-US" altLang="en-US" sz="4000" u="sng">
                <a:solidFill>
                  <a:srgbClr val="FF0000"/>
                </a:solidFill>
              </a:rPr>
              <a:t>Prediction intervals (PI)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  Model: predicted SBP=</a:t>
            </a:r>
            <a:r>
              <a:rPr lang="en-US" altLang="en-US" dirty="0">
                <a:cs typeface="Arial" panose="020B0604020202020204" pitchFamily="34" charset="0"/>
              </a:rPr>
              <a:t>Ŷ=</a:t>
            </a:r>
            <a:r>
              <a:rPr lang="en-US" altLang="en-US" dirty="0"/>
              <a:t>81.5 + 1.22 age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For age=50, </a:t>
            </a:r>
            <a:r>
              <a:rPr lang="en-US" altLang="en-US" dirty="0">
                <a:cs typeface="Arial" panose="020B0604020202020204" pitchFamily="34" charset="0"/>
              </a:rPr>
              <a:t>Ŷ=81.5+1.22(50) = </a:t>
            </a:r>
            <a:r>
              <a:rPr lang="en-US" altLang="en-US" b="1" dirty="0">
                <a:cs typeface="Arial" panose="020B0604020202020204" pitchFamily="34" charset="0"/>
              </a:rPr>
              <a:t>142.6 </a:t>
            </a:r>
            <a:r>
              <a:rPr lang="en-US" altLang="en-US" sz="2400" dirty="0">
                <a:cs typeface="Arial" panose="020B0604020202020204" pitchFamily="34" charset="0"/>
              </a:rPr>
              <a:t>mm Hg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Arial" panose="020B0604020202020204" pitchFamily="34" charset="0"/>
              </a:rPr>
              <a:t>     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95% CI</a:t>
            </a:r>
            <a:r>
              <a:rPr lang="en-US" altLang="en-US" dirty="0">
                <a:cs typeface="Arial" panose="020B0604020202020204" pitchFamily="34" charset="0"/>
              </a:rPr>
              <a:t>: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Ŷ ± 2 SEM</a:t>
            </a:r>
            <a:r>
              <a:rPr lang="en-US" altLang="en-US" dirty="0">
                <a:cs typeface="Arial" panose="020B0604020202020204" pitchFamily="34" charset="0"/>
              </a:rPr>
              <a:t>, 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95% PI: Ŷ ± 2 </a:t>
            </a:r>
            <a:r>
              <a:rPr lang="en-US" altLang="en-US" dirty="0" err="1">
                <a:solidFill>
                  <a:srgbClr val="FF0000"/>
                </a:solidFill>
                <a:cs typeface="Arial" panose="020B0604020202020204" pitchFamily="34" charset="0"/>
              </a:rPr>
              <a:t>SD</a:t>
            </a:r>
            <a:r>
              <a:rPr lang="en-US" altLang="en-US" baseline="-25000" dirty="0" err="1">
                <a:solidFill>
                  <a:srgbClr val="FF0000"/>
                </a:solidFill>
                <a:cs typeface="Arial" panose="020B0604020202020204" pitchFamily="34" charset="0"/>
              </a:rPr>
              <a:t>e</a:t>
            </a:r>
            <a:endParaRPr lang="en-US" altLang="en-US" sz="10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SEM=3.3 </a:t>
            </a:r>
            <a:r>
              <a:rPr lang="en-US" altLang="en-US" sz="2400" dirty="0">
                <a:solidFill>
                  <a:srgbClr val="0070C0"/>
                </a:solidFill>
                <a:cs typeface="Arial" panose="020B0604020202020204" pitchFamily="34" charset="0"/>
              </a:rPr>
              <a:t>mm Hg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 ↔ 95%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CI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is (136.0, 149.2)</a:t>
            </a:r>
            <a:endParaRPr lang="en-US" altLang="en-US" sz="10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Arial" panose="020B0604020202020204" pitchFamily="34" charset="0"/>
              </a:rPr>
              <a:t>SD</a:t>
            </a:r>
            <a:r>
              <a:rPr lang="en-US" altLang="en-US" baseline="-25000" dirty="0" err="1">
                <a:solidFill>
                  <a:srgbClr val="FF0000"/>
                </a:solidFill>
                <a:cs typeface="Arial" panose="020B0604020202020204" pitchFamily="34" charset="0"/>
              </a:rPr>
              <a:t>e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=18.6 </a:t>
            </a:r>
            <a:r>
              <a:rPr lang="en-US" alt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mm Hg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 ↔ 95% PI (104.8,180.4)</a:t>
            </a:r>
          </a:p>
          <a:p>
            <a:pPr eaLnBrk="1" hangingPunct="1">
              <a:buFontTx/>
              <a:buNone/>
            </a:pPr>
            <a:endParaRPr lang="en-US" altLang="en-US" sz="10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cs typeface="Arial" panose="020B0604020202020204" pitchFamily="34" charset="0"/>
              </a:rPr>
              <a:t>The Ŷ=</a:t>
            </a:r>
            <a:r>
              <a:rPr lang="en-US" altLang="en-US" b="1" dirty="0">
                <a:cs typeface="Arial" panose="020B0604020202020204" pitchFamily="34" charset="0"/>
              </a:rPr>
              <a:t>142.6</a:t>
            </a:r>
            <a:r>
              <a:rPr lang="en-US" altLang="en-US" dirty="0">
                <a:cs typeface="Arial" panose="020B0604020202020204" pitchFamily="34" charset="0"/>
              </a:rPr>
              <a:t> is predicted </a:t>
            </a:r>
            <a:r>
              <a:rPr lang="en-US" altLang="en-US" u="sng" dirty="0">
                <a:cs typeface="Arial" panose="020B0604020202020204" pitchFamily="34" charset="0"/>
              </a:rPr>
              <a:t>mean</a:t>
            </a:r>
            <a:r>
              <a:rPr lang="en-US" altLang="en-US" dirty="0">
                <a:cs typeface="Arial" panose="020B0604020202020204" pitchFamily="34" charset="0"/>
              </a:rPr>
              <a:t> for all age 50 </a:t>
            </a:r>
            <a:r>
              <a:rPr lang="en-US" altLang="en-US" u="sng" dirty="0">
                <a:cs typeface="Arial" panose="020B0604020202020204" pitchFamily="34" charset="0"/>
              </a:rPr>
              <a:t>and</a:t>
            </a:r>
            <a:r>
              <a:rPr lang="en-US" altLang="en-US" dirty="0">
                <a:cs typeface="Arial" panose="020B0604020202020204" pitchFamily="34" charset="0"/>
              </a:rPr>
              <a:t> the predicted </a:t>
            </a:r>
            <a:r>
              <a:rPr lang="en-US" altLang="en-US" u="sng" dirty="0">
                <a:cs typeface="Arial" panose="020B0604020202020204" pitchFamily="34" charset="0"/>
              </a:rPr>
              <a:t>value</a:t>
            </a:r>
            <a:r>
              <a:rPr lang="en-US" altLang="en-US" dirty="0">
                <a:cs typeface="Arial" panose="020B0604020202020204" pitchFamily="34" charset="0"/>
              </a:rPr>
              <a:t> for one individual age 50. Both interpretations are correct. </a:t>
            </a:r>
          </a:p>
          <a:p>
            <a:pPr eaLnBrk="1" hangingPunct="1"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/>
          <a:lstStyle/>
          <a:p>
            <a:r>
              <a:rPr lang="en-US" altLang="en-US" u="sng"/>
              <a:t>Model fit - R square statistic</a:t>
            </a:r>
            <a:endParaRPr lang="en-US" altLang="en-US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77300" cy="5410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                      Y = Ŷ + e  </a:t>
            </a:r>
          </a:p>
          <a:p>
            <a:pPr marL="0" indent="0">
              <a:buFontTx/>
              <a:buNone/>
            </a:pPr>
            <a:r>
              <a:rPr lang="en-US" altLang="en-US"/>
              <a:t>The variation in Y has two sources: </a:t>
            </a:r>
          </a:p>
          <a:p>
            <a:pPr marL="0" indent="0">
              <a:buFontTx/>
              <a:buNone/>
            </a:pPr>
            <a:r>
              <a:rPr lang="en-US" altLang="en-US"/>
              <a:t> Variation of Ŷ – this is accounted for by X</a:t>
            </a:r>
          </a:p>
          <a:p>
            <a:pPr marL="0" indent="0">
              <a:buFontTx/>
              <a:buNone/>
            </a:pPr>
            <a:r>
              <a:rPr lang="en-US" altLang="en-US"/>
              <a:t> Variation of e – this is NOT accounted for by X</a:t>
            </a:r>
          </a:p>
          <a:p>
            <a:pPr marL="0" indent="0">
              <a:buFontTx/>
              <a:buNone/>
            </a:pPr>
            <a:r>
              <a:rPr lang="en-US" altLang="en-US"/>
              <a:t>  total Y variation = Ŷ variation + e variation</a:t>
            </a:r>
          </a:p>
          <a:p>
            <a:pPr marL="0" indent="0">
              <a:buFontTx/>
              <a:buNone/>
            </a:pPr>
            <a:r>
              <a:rPr lang="en-US" altLang="en-US"/>
              <a:t>     R</a:t>
            </a:r>
            <a:r>
              <a:rPr lang="en-US" altLang="en-US" baseline="30000"/>
              <a:t>2 </a:t>
            </a:r>
            <a:r>
              <a:rPr lang="en-US" altLang="en-US"/>
              <a:t>= R square = Ŷ variation / total variation =</a:t>
            </a:r>
          </a:p>
          <a:p>
            <a:pPr marL="0" indent="0">
              <a:buFontTx/>
              <a:buNone/>
            </a:pPr>
            <a:r>
              <a:rPr lang="en-US" altLang="en-US"/>
              <a:t>100 R</a:t>
            </a:r>
            <a:r>
              <a:rPr lang="en-US" altLang="en-US" baseline="30000"/>
              <a:t>2</a:t>
            </a:r>
            <a:r>
              <a:rPr lang="en-US" altLang="en-US"/>
              <a:t> is the percent of the total variation </a:t>
            </a:r>
          </a:p>
          <a:p>
            <a:pPr marL="0" indent="0">
              <a:buFontTx/>
              <a:buNone/>
            </a:pPr>
            <a:r>
              <a:rPr lang="en-US" altLang="en-US"/>
              <a:t>“accounted for” by X (or by Xs in multiple regr). </a:t>
            </a:r>
          </a:p>
          <a:p>
            <a:pPr marL="0" indent="0">
              <a:buFontTx/>
              <a:buNone/>
            </a:pPr>
            <a:r>
              <a:rPr lang="en-US" altLang="en-US"/>
              <a:t>    For SBP vs age, R</a:t>
            </a:r>
            <a:r>
              <a:rPr lang="en-US" altLang="en-US" baseline="30000"/>
              <a:t>2</a:t>
            </a:r>
            <a:r>
              <a:rPr lang="en-US" altLang="en-US"/>
              <a:t>=0.515=51.5%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2731</Words>
  <Application>Microsoft Office PowerPoint</Application>
  <PresentationFormat>On-screen Show (4:3)</PresentationFormat>
  <Paragraphs>489</Paragraphs>
  <Slides>49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Calibri</vt:lpstr>
      <vt:lpstr>Cambria Math</vt:lpstr>
      <vt:lpstr>Default Design</vt:lpstr>
      <vt:lpstr>Chart</vt:lpstr>
      <vt:lpstr>Acrobat Document</vt:lpstr>
      <vt:lpstr>Picture</vt:lpstr>
      <vt:lpstr>Section 8a  Simple Linear Regression &amp; Correlation  one continuous predictor (X),  one continuous outcome (Y) </vt:lpstr>
      <vt:lpstr>Ex: Riddle, J. of Perinatology (2006) 26, 556–561 </vt:lpstr>
      <vt:lpstr>Example: Nishio et. al. Cardiovascular Revascularization Medicine 7 (2006) 54– 60</vt:lpstr>
      <vt:lpstr>Simple Linear Regression statistics</vt:lpstr>
      <vt:lpstr>Ex:  X=age (yrs) vs Y=SBP (mmHg)</vt:lpstr>
      <vt:lpstr>“Residual” error</vt:lpstr>
      <vt:lpstr> age vs SBP in women - Predicted SBP (mmHg) = 81.5 + 1.22 age, r=0.72,  R2=0.515</vt:lpstr>
      <vt:lpstr>Confidence intervals (CI) Prediction intervals (PI)</vt:lpstr>
      <vt:lpstr>Model fit - R square statistic</vt:lpstr>
      <vt:lpstr>R squared statistic measure of model accuracy </vt:lpstr>
      <vt:lpstr>R2 definition &amp; interpretation</vt:lpstr>
      <vt:lpstr>How big should R2 be?</vt:lpstr>
      <vt:lpstr>Correlation coefficient (r)</vt:lpstr>
      <vt:lpstr>Correlation-interpretation,  |r| &lt; 1</vt:lpstr>
      <vt:lpstr>Slope is related to correlation (simple regression)</vt:lpstr>
      <vt:lpstr>Computing slope &amp; correlation</vt:lpstr>
      <vt:lpstr>Pearson vs Spearman corr=r</vt:lpstr>
      <vt:lpstr>Pearson vs Spearman (rank)</vt:lpstr>
      <vt:lpstr>Pearson r vs Spearman rs</vt:lpstr>
      <vt:lpstr>PowerPoint Presentation</vt:lpstr>
      <vt:lpstr>PowerPoint Presentation</vt:lpstr>
      <vt:lpstr>Mean changes do not imply correlation </vt:lpstr>
      <vt:lpstr>Limitations of Linear Statistics Example of a nonlinear relationship</vt:lpstr>
      <vt:lpstr>Limits to linear regression – “Pathological” Behavior  Ŷ = 3 + 0.5 X,     r = 0.817,    SDe = 13.75,     n=11 (for all four datasets below) </vt:lpstr>
      <vt:lpstr>Simpson’s paradox</vt:lpstr>
      <vt:lpstr>Simpson’s paradox (cont.)</vt:lpstr>
      <vt:lpstr>“Ecologic” fallacy</vt:lpstr>
      <vt:lpstr>Ecologic Fallacy- Must look at the correct unit of analysis</vt:lpstr>
      <vt:lpstr>truncating X, true r=0.9, R2=0.81</vt:lpstr>
      <vt:lpstr>Interpreting correlation in experiments</vt:lpstr>
      <vt:lpstr>Attenuation of regression coefficients when there is error in X  (true slope=β= 4.0)</vt:lpstr>
      <vt:lpstr>PowerPoint Presentation</vt:lpstr>
      <vt:lpstr>Checking for linearity – smoothing &amp; splines</vt:lpstr>
      <vt:lpstr>Check for linearity - Smoothing</vt:lpstr>
      <vt:lpstr>Smoothing to check for linearity (kernel smoothing)</vt:lpstr>
      <vt:lpstr>Move window over- compute smoothed value</vt:lpstr>
      <vt:lpstr>Move window over- compute smoothed value</vt:lpstr>
      <vt:lpstr>Splines to check for linearity</vt:lpstr>
      <vt:lpstr>Spline example-constant spline same as “polychotomizing” x</vt:lpstr>
      <vt:lpstr>Linear and (restricted) cubic spline</vt:lpstr>
      <vt:lpstr>Restricted cubic spline-RCS</vt:lpstr>
      <vt:lpstr>Checking for linearity via spline</vt:lpstr>
      <vt:lpstr>Smoothing example IGFBP by BMI</vt:lpstr>
      <vt:lpstr>IGFBP by BMI</vt:lpstr>
      <vt:lpstr>Smoothing example IGFBP by BMI</vt:lpstr>
      <vt:lpstr>Smoothing example IGFBP by BMI</vt:lpstr>
      <vt:lpstr>Smoothing example IGFBP by BMI</vt:lpstr>
      <vt:lpstr>ANDRO by BMI – is underlying relationship linear?</vt:lpstr>
      <vt:lpstr>Check linearity - ANDRO by BMI assume linear, R2=0.153 assume spline, R2=0.165 p value = 0.8130 (LR test, null is linear)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Linear regression &amp; correlation</dc:title>
  <dc:creator>Gornbein</dc:creator>
  <cp:lastModifiedBy>Jeff Gornbein - MS acct</cp:lastModifiedBy>
  <cp:revision>164</cp:revision>
  <dcterms:created xsi:type="dcterms:W3CDTF">2008-09-11T21:08:26Z</dcterms:created>
  <dcterms:modified xsi:type="dcterms:W3CDTF">2023-11-16T16:31:43Z</dcterms:modified>
</cp:coreProperties>
</file>