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4.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315" r:id="rId3"/>
    <p:sldId id="257" r:id="rId4"/>
    <p:sldId id="318" r:id="rId5"/>
    <p:sldId id="319" r:id="rId6"/>
    <p:sldId id="387" r:id="rId7"/>
    <p:sldId id="323" r:id="rId8"/>
    <p:sldId id="324" r:id="rId9"/>
    <p:sldId id="325" r:id="rId10"/>
    <p:sldId id="326" r:id="rId11"/>
    <p:sldId id="327" r:id="rId12"/>
    <p:sldId id="328" r:id="rId13"/>
    <p:sldId id="329" r:id="rId14"/>
    <p:sldId id="365" r:id="rId15"/>
    <p:sldId id="259" r:id="rId16"/>
    <p:sldId id="260" r:id="rId17"/>
    <p:sldId id="261" r:id="rId18"/>
    <p:sldId id="330" r:id="rId19"/>
    <p:sldId id="368" r:id="rId20"/>
    <p:sldId id="262" r:id="rId21"/>
    <p:sldId id="263" r:id="rId22"/>
    <p:sldId id="358" r:id="rId23"/>
    <p:sldId id="359" r:id="rId24"/>
    <p:sldId id="361" r:id="rId25"/>
    <p:sldId id="268" r:id="rId26"/>
    <p:sldId id="269" r:id="rId27"/>
    <p:sldId id="270" r:id="rId28"/>
    <p:sldId id="271" r:id="rId29"/>
    <p:sldId id="333" r:id="rId30"/>
    <p:sldId id="364" r:id="rId31"/>
    <p:sldId id="331" r:id="rId32"/>
    <p:sldId id="345" r:id="rId33"/>
    <p:sldId id="394" r:id="rId34"/>
    <p:sldId id="363" r:id="rId35"/>
    <p:sldId id="311" r:id="rId36"/>
    <p:sldId id="321" r:id="rId37"/>
    <p:sldId id="367" r:id="rId38"/>
    <p:sldId id="366" r:id="rId39"/>
    <p:sldId id="322" r:id="rId40"/>
    <p:sldId id="309" r:id="rId41"/>
    <p:sldId id="344" r:id="rId42"/>
    <p:sldId id="356" r:id="rId43"/>
    <p:sldId id="314" r:id="rId44"/>
    <p:sldId id="393" r:id="rId45"/>
    <p:sldId id="313" r:id="rId46"/>
    <p:sldId id="264" r:id="rId47"/>
    <p:sldId id="408" r:id="rId48"/>
    <p:sldId id="397" r:id="rId49"/>
    <p:sldId id="265" r:id="rId50"/>
    <p:sldId id="266" r:id="rId51"/>
    <p:sldId id="267" r:id="rId52"/>
    <p:sldId id="316" r:id="rId53"/>
    <p:sldId id="281" r:id="rId54"/>
    <p:sldId id="320" r:id="rId55"/>
    <p:sldId id="282" r:id="rId56"/>
    <p:sldId id="284" r:id="rId57"/>
    <p:sldId id="369" r:id="rId58"/>
    <p:sldId id="285" r:id="rId59"/>
    <p:sldId id="343" r:id="rId60"/>
    <p:sldId id="335" r:id="rId61"/>
    <p:sldId id="342" r:id="rId62"/>
    <p:sldId id="334" r:id="rId63"/>
    <p:sldId id="291" r:id="rId64"/>
    <p:sldId id="354" r:id="rId65"/>
    <p:sldId id="292" r:id="rId66"/>
    <p:sldId id="303" r:id="rId67"/>
    <p:sldId id="304" r:id="rId68"/>
    <p:sldId id="353" r:id="rId69"/>
    <p:sldId id="352" r:id="rId70"/>
    <p:sldId id="308" r:id="rId71"/>
    <p:sldId id="350" r:id="rId72"/>
    <p:sldId id="294" r:id="rId73"/>
    <p:sldId id="305" r:id="rId74"/>
    <p:sldId id="295" r:id="rId75"/>
    <p:sldId id="296" r:id="rId76"/>
    <p:sldId id="346" r:id="rId77"/>
    <p:sldId id="362" r:id="rId78"/>
    <p:sldId id="349" r:id="rId79"/>
    <p:sldId id="347" r:id="rId80"/>
    <p:sldId id="348" r:id="rId81"/>
    <p:sldId id="357" r:id="rId82"/>
    <p:sldId id="299" r:id="rId8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6" autoAdjust="0"/>
    <p:restoredTop sz="92414" autoAdjust="0"/>
  </p:normalViewPr>
  <p:slideViewPr>
    <p:cSldViewPr>
      <p:cViewPr varScale="1">
        <p:scale>
          <a:sx n="83" d="100"/>
          <a:sy n="83" d="100"/>
        </p:scale>
        <p:origin x="73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oleObject" Target="file:///\\bmfs\jgornbei$\CLASS%20&amp;%20my%20talks\BM170A\lectures\lecture%20slides%20&amp;%20examples\sec%207-anova\mean%20plot%20slide.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oleObject" Target="file:///\\biom-fs01.ad.medctr.ucla.edu\home\jgornbein\CLASS%20&amp;%20my%20talks\BM%20170A\lectures\lecture%20slides%20&amp;%20examples\sec%206-anova%20&amp;%20comparing%20means\mean%20plot%20slide.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1" Type="http://schemas.openxmlformats.org/officeDocument/2006/relationships/oleObject" Target="file:///\\biom-fs01.ad.medctr.ucla.edu\home\jgornbein\CLASS%20&amp;%20my%20talks\BM%20204\slides\Fisher%20vs%20Tukey-diagram.xls"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'[mean plot slide.xlsx]Sheet1'!$B$3</c:f>
              <c:strCache>
                <c:ptCount val="1"/>
                <c:pt idx="0">
                  <c:v>M</c:v>
                </c:pt>
              </c:strCache>
            </c:strRef>
          </c:tx>
          <c:spPr>
            <a:solidFill>
              <a:srgbClr val="002060"/>
            </a:solidFill>
          </c:spPr>
          <c:invertIfNegative val="0"/>
          <c:cat>
            <c:strRef>
              <c:f>'[mean plot slide.xlsx]Sheet1'!$A$4:$A$7</c:f>
              <c:strCache>
                <c:ptCount val="4"/>
                <c:pt idx="0">
                  <c:v>A</c:v>
                </c:pt>
                <c:pt idx="1">
                  <c:v>B</c:v>
                </c:pt>
                <c:pt idx="2">
                  <c:v>C</c:v>
                </c:pt>
                <c:pt idx="3">
                  <c:v>D</c:v>
                </c:pt>
              </c:strCache>
            </c:strRef>
          </c:cat>
          <c:val>
            <c:numRef>
              <c:f>'[mean plot slide.xlsx]Sheet1'!$B$4:$B$7</c:f>
              <c:numCache>
                <c:formatCode>General</c:formatCode>
                <c:ptCount val="4"/>
                <c:pt idx="0">
                  <c:v>40</c:v>
                </c:pt>
                <c:pt idx="1">
                  <c:v>60</c:v>
                </c:pt>
                <c:pt idx="2">
                  <c:v>90</c:v>
                </c:pt>
                <c:pt idx="3">
                  <c:v>110</c:v>
                </c:pt>
              </c:numCache>
            </c:numRef>
          </c:val>
          <c:extLst>
            <c:ext xmlns:c16="http://schemas.microsoft.com/office/drawing/2014/chart" uri="{C3380CC4-5D6E-409C-BE32-E72D297353CC}">
              <c16:uniqueId val="{00000000-71FB-4E36-B6ED-6AE770F1616F}"/>
            </c:ext>
          </c:extLst>
        </c:ser>
        <c:ser>
          <c:idx val="1"/>
          <c:order val="1"/>
          <c:tx>
            <c:strRef>
              <c:f>'[mean plot slide.xlsx]Sheet1'!$C$3</c:f>
              <c:strCache>
                <c:ptCount val="1"/>
                <c:pt idx="0">
                  <c:v>F</c:v>
                </c:pt>
              </c:strCache>
            </c:strRef>
          </c:tx>
          <c:spPr>
            <a:solidFill>
              <a:srgbClr val="DF2DCA"/>
            </a:solidFill>
          </c:spPr>
          <c:invertIfNegative val="0"/>
          <c:cat>
            <c:strRef>
              <c:f>'[mean plot slide.xlsx]Sheet1'!$A$4:$A$7</c:f>
              <c:strCache>
                <c:ptCount val="4"/>
                <c:pt idx="0">
                  <c:v>A</c:v>
                </c:pt>
                <c:pt idx="1">
                  <c:v>B</c:v>
                </c:pt>
                <c:pt idx="2">
                  <c:v>C</c:v>
                </c:pt>
                <c:pt idx="3">
                  <c:v>D</c:v>
                </c:pt>
              </c:strCache>
            </c:strRef>
          </c:cat>
          <c:val>
            <c:numRef>
              <c:f>'[mean plot slide.xlsx]Sheet1'!$C$4:$C$7</c:f>
              <c:numCache>
                <c:formatCode>General</c:formatCode>
                <c:ptCount val="4"/>
                <c:pt idx="0">
                  <c:v>20</c:v>
                </c:pt>
                <c:pt idx="1">
                  <c:v>130</c:v>
                </c:pt>
                <c:pt idx="2">
                  <c:v>150</c:v>
                </c:pt>
                <c:pt idx="3">
                  <c:v>130</c:v>
                </c:pt>
              </c:numCache>
            </c:numRef>
          </c:val>
          <c:extLst>
            <c:ext xmlns:c16="http://schemas.microsoft.com/office/drawing/2014/chart" uri="{C3380CC4-5D6E-409C-BE32-E72D297353CC}">
              <c16:uniqueId val="{00000001-71FB-4E36-B6ED-6AE770F1616F}"/>
            </c:ext>
          </c:extLst>
        </c:ser>
        <c:dLbls>
          <c:showLegendKey val="0"/>
          <c:showVal val="0"/>
          <c:showCatName val="0"/>
          <c:showSerName val="0"/>
          <c:showPercent val="0"/>
          <c:showBubbleSize val="0"/>
        </c:dLbls>
        <c:gapWidth val="150"/>
        <c:axId val="505700272"/>
        <c:axId val="505709680"/>
      </c:barChart>
      <c:catAx>
        <c:axId val="505700272"/>
        <c:scaling>
          <c:orientation val="minMax"/>
        </c:scaling>
        <c:delete val="0"/>
        <c:axPos val="b"/>
        <c:numFmt formatCode="General" sourceLinked="0"/>
        <c:majorTickMark val="out"/>
        <c:minorTickMark val="none"/>
        <c:tickLblPos val="nextTo"/>
        <c:crossAx val="505709680"/>
        <c:crosses val="autoZero"/>
        <c:auto val="1"/>
        <c:lblAlgn val="ctr"/>
        <c:lblOffset val="100"/>
        <c:noMultiLvlLbl val="0"/>
      </c:catAx>
      <c:valAx>
        <c:axId val="505709680"/>
        <c:scaling>
          <c:orientation val="minMax"/>
        </c:scaling>
        <c:delete val="0"/>
        <c:axPos val="l"/>
        <c:numFmt formatCode="General" sourceLinked="1"/>
        <c:majorTickMark val="out"/>
        <c:minorTickMark val="none"/>
        <c:tickLblPos val="nextTo"/>
        <c:crossAx val="505700272"/>
        <c:crosses val="autoZero"/>
        <c:crossBetween val="between"/>
      </c:valAx>
      <c:spPr>
        <a:noFill/>
        <a:ln w="25400">
          <a:noFill/>
        </a:ln>
      </c:spPr>
    </c:plotArea>
    <c:legend>
      <c:legendPos val="r"/>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610699397869383"/>
          <c:y val="3.0040216747100161E-2"/>
          <c:w val="0.8038930060213062"/>
          <c:h val="0.81337778342223355"/>
        </c:manualLayout>
      </c:layout>
      <c:lineChart>
        <c:grouping val="standard"/>
        <c:varyColors val="0"/>
        <c:ser>
          <c:idx val="0"/>
          <c:order val="0"/>
          <c:tx>
            <c:strRef>
              <c:f>Sheet1!$B$21</c:f>
              <c:strCache>
                <c:ptCount val="1"/>
                <c:pt idx="0">
                  <c:v>M</c:v>
                </c:pt>
              </c:strCache>
            </c:strRef>
          </c:tx>
          <c:cat>
            <c:strRef>
              <c:f>Sheet1!$A$22:$A$24</c:f>
              <c:strCache>
                <c:ptCount val="3"/>
                <c:pt idx="0">
                  <c:v>A</c:v>
                </c:pt>
                <c:pt idx="1">
                  <c:v>B</c:v>
                </c:pt>
                <c:pt idx="2">
                  <c:v>C</c:v>
                </c:pt>
              </c:strCache>
            </c:strRef>
          </c:cat>
          <c:val>
            <c:numRef>
              <c:f>Sheet1!$B$22:$B$24</c:f>
              <c:numCache>
                <c:formatCode>General</c:formatCode>
                <c:ptCount val="3"/>
                <c:pt idx="0">
                  <c:v>1</c:v>
                </c:pt>
                <c:pt idx="1">
                  <c:v>2</c:v>
                </c:pt>
                <c:pt idx="2">
                  <c:v>1</c:v>
                </c:pt>
              </c:numCache>
            </c:numRef>
          </c:val>
          <c:smooth val="0"/>
          <c:extLst>
            <c:ext xmlns:c16="http://schemas.microsoft.com/office/drawing/2014/chart" uri="{C3380CC4-5D6E-409C-BE32-E72D297353CC}">
              <c16:uniqueId val="{00000000-1B88-474F-9A85-5F9C549F8632}"/>
            </c:ext>
          </c:extLst>
        </c:ser>
        <c:ser>
          <c:idx val="1"/>
          <c:order val="1"/>
          <c:tx>
            <c:strRef>
              <c:f>Sheet1!$C$21</c:f>
              <c:strCache>
                <c:ptCount val="1"/>
                <c:pt idx="0">
                  <c:v>F</c:v>
                </c:pt>
              </c:strCache>
            </c:strRef>
          </c:tx>
          <c:cat>
            <c:strRef>
              <c:f>Sheet1!$A$22:$A$24</c:f>
              <c:strCache>
                <c:ptCount val="3"/>
                <c:pt idx="0">
                  <c:v>A</c:v>
                </c:pt>
                <c:pt idx="1">
                  <c:v>B</c:v>
                </c:pt>
                <c:pt idx="2">
                  <c:v>C</c:v>
                </c:pt>
              </c:strCache>
            </c:strRef>
          </c:cat>
          <c:val>
            <c:numRef>
              <c:f>Sheet1!$C$22:$C$24</c:f>
              <c:numCache>
                <c:formatCode>General</c:formatCode>
                <c:ptCount val="3"/>
                <c:pt idx="0">
                  <c:v>2.5</c:v>
                </c:pt>
                <c:pt idx="1">
                  <c:v>3.5</c:v>
                </c:pt>
                <c:pt idx="2">
                  <c:v>2.5</c:v>
                </c:pt>
              </c:numCache>
            </c:numRef>
          </c:val>
          <c:smooth val="0"/>
          <c:extLst>
            <c:ext xmlns:c16="http://schemas.microsoft.com/office/drawing/2014/chart" uri="{C3380CC4-5D6E-409C-BE32-E72D297353CC}">
              <c16:uniqueId val="{00000001-1B88-474F-9A85-5F9C549F8632}"/>
            </c:ext>
          </c:extLst>
        </c:ser>
        <c:dLbls>
          <c:showLegendKey val="0"/>
          <c:showVal val="0"/>
          <c:showCatName val="0"/>
          <c:showSerName val="0"/>
          <c:showPercent val="0"/>
          <c:showBubbleSize val="0"/>
        </c:dLbls>
        <c:marker val="1"/>
        <c:smooth val="0"/>
        <c:axId val="508839944"/>
        <c:axId val="508830536"/>
      </c:lineChart>
      <c:catAx>
        <c:axId val="508839944"/>
        <c:scaling>
          <c:orientation val="minMax"/>
        </c:scaling>
        <c:delete val="0"/>
        <c:axPos val="b"/>
        <c:numFmt formatCode="General" sourceLinked="0"/>
        <c:majorTickMark val="out"/>
        <c:minorTickMark val="none"/>
        <c:tickLblPos val="nextTo"/>
        <c:crossAx val="508830536"/>
        <c:crosses val="autoZero"/>
        <c:auto val="1"/>
        <c:lblAlgn val="ctr"/>
        <c:lblOffset val="100"/>
        <c:noMultiLvlLbl val="0"/>
      </c:catAx>
      <c:valAx>
        <c:axId val="508830536"/>
        <c:scaling>
          <c:orientation val="minMax"/>
        </c:scaling>
        <c:delete val="0"/>
        <c:axPos val="l"/>
        <c:numFmt formatCode="General" sourceLinked="1"/>
        <c:majorTickMark val="out"/>
        <c:minorTickMark val="none"/>
        <c:tickLblPos val="nextTo"/>
        <c:crossAx val="50883994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274278215223094E-2"/>
          <c:y val="6.4635264559262995E-2"/>
          <c:w val="0.68335072178477685"/>
          <c:h val="0.81303316671232984"/>
        </c:manualLayout>
      </c:layout>
      <c:lineChart>
        <c:grouping val="standard"/>
        <c:varyColors val="0"/>
        <c:ser>
          <c:idx val="0"/>
          <c:order val="0"/>
          <c:tx>
            <c:strRef>
              <c:f>Sheet1!$M$21</c:f>
              <c:strCache>
                <c:ptCount val="1"/>
                <c:pt idx="0">
                  <c:v>M</c:v>
                </c:pt>
              </c:strCache>
            </c:strRef>
          </c:tx>
          <c:cat>
            <c:strRef>
              <c:f>Sheet1!$L$22:$L$24</c:f>
              <c:strCache>
                <c:ptCount val="3"/>
                <c:pt idx="0">
                  <c:v>A</c:v>
                </c:pt>
                <c:pt idx="1">
                  <c:v>B</c:v>
                </c:pt>
                <c:pt idx="2">
                  <c:v>C</c:v>
                </c:pt>
              </c:strCache>
            </c:strRef>
          </c:cat>
          <c:val>
            <c:numRef>
              <c:f>Sheet1!$M$22:$M$24</c:f>
              <c:numCache>
                <c:formatCode>General</c:formatCode>
                <c:ptCount val="3"/>
                <c:pt idx="0">
                  <c:v>1</c:v>
                </c:pt>
                <c:pt idx="1">
                  <c:v>1</c:v>
                </c:pt>
                <c:pt idx="2">
                  <c:v>1</c:v>
                </c:pt>
              </c:numCache>
            </c:numRef>
          </c:val>
          <c:smooth val="0"/>
          <c:extLst>
            <c:ext xmlns:c16="http://schemas.microsoft.com/office/drawing/2014/chart" uri="{C3380CC4-5D6E-409C-BE32-E72D297353CC}">
              <c16:uniqueId val="{00000000-2B17-47E1-9228-3EA5A48D33F7}"/>
            </c:ext>
          </c:extLst>
        </c:ser>
        <c:ser>
          <c:idx val="1"/>
          <c:order val="1"/>
          <c:tx>
            <c:strRef>
              <c:f>Sheet1!$N$21</c:f>
              <c:strCache>
                <c:ptCount val="1"/>
                <c:pt idx="0">
                  <c:v>F</c:v>
                </c:pt>
              </c:strCache>
            </c:strRef>
          </c:tx>
          <c:cat>
            <c:strRef>
              <c:f>Sheet1!$L$22:$L$24</c:f>
              <c:strCache>
                <c:ptCount val="3"/>
                <c:pt idx="0">
                  <c:v>A</c:v>
                </c:pt>
                <c:pt idx="1">
                  <c:v>B</c:v>
                </c:pt>
                <c:pt idx="2">
                  <c:v>C</c:v>
                </c:pt>
              </c:strCache>
            </c:strRef>
          </c:cat>
          <c:val>
            <c:numRef>
              <c:f>Sheet1!$N$22:$N$24</c:f>
              <c:numCache>
                <c:formatCode>General</c:formatCode>
                <c:ptCount val="3"/>
                <c:pt idx="0">
                  <c:v>1.2</c:v>
                </c:pt>
                <c:pt idx="1">
                  <c:v>1.2</c:v>
                </c:pt>
                <c:pt idx="2">
                  <c:v>1.2</c:v>
                </c:pt>
              </c:numCache>
            </c:numRef>
          </c:val>
          <c:smooth val="0"/>
          <c:extLst>
            <c:ext xmlns:c16="http://schemas.microsoft.com/office/drawing/2014/chart" uri="{C3380CC4-5D6E-409C-BE32-E72D297353CC}">
              <c16:uniqueId val="{00000001-2B17-47E1-9228-3EA5A48D33F7}"/>
            </c:ext>
          </c:extLst>
        </c:ser>
        <c:dLbls>
          <c:showLegendKey val="0"/>
          <c:showVal val="0"/>
          <c:showCatName val="0"/>
          <c:showSerName val="0"/>
          <c:showPercent val="0"/>
          <c:showBubbleSize val="0"/>
        </c:dLbls>
        <c:marker val="1"/>
        <c:smooth val="0"/>
        <c:axId val="508841120"/>
        <c:axId val="508841512"/>
      </c:lineChart>
      <c:catAx>
        <c:axId val="508841120"/>
        <c:scaling>
          <c:orientation val="minMax"/>
        </c:scaling>
        <c:delete val="0"/>
        <c:axPos val="b"/>
        <c:numFmt formatCode="General" sourceLinked="0"/>
        <c:majorTickMark val="out"/>
        <c:minorTickMark val="none"/>
        <c:tickLblPos val="nextTo"/>
        <c:crossAx val="508841512"/>
        <c:crosses val="autoZero"/>
        <c:auto val="1"/>
        <c:lblAlgn val="ctr"/>
        <c:lblOffset val="100"/>
        <c:noMultiLvlLbl val="0"/>
      </c:catAx>
      <c:valAx>
        <c:axId val="508841512"/>
        <c:scaling>
          <c:orientation val="minMax"/>
          <c:max val="3"/>
          <c:min val="0"/>
        </c:scaling>
        <c:delete val="0"/>
        <c:axPos val="l"/>
        <c:numFmt formatCode="General" sourceLinked="1"/>
        <c:majorTickMark val="out"/>
        <c:minorTickMark val="none"/>
        <c:tickLblPos val="nextTo"/>
        <c:crossAx val="508841120"/>
        <c:crosses val="autoZero"/>
        <c:crossBetween val="between"/>
        <c:majorUnit val="1"/>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61217347831523E-2"/>
          <c:y val="6.4516129032258063E-2"/>
          <c:w val="0.66533402074740655"/>
          <c:h val="0.81337778342223355"/>
        </c:manualLayout>
      </c:layout>
      <c:lineChart>
        <c:grouping val="standard"/>
        <c:varyColors val="0"/>
        <c:ser>
          <c:idx val="0"/>
          <c:order val="0"/>
          <c:tx>
            <c:strRef>
              <c:f>Sheet1!$B$38</c:f>
              <c:strCache>
                <c:ptCount val="1"/>
                <c:pt idx="0">
                  <c:v>M</c:v>
                </c:pt>
              </c:strCache>
            </c:strRef>
          </c:tx>
          <c:cat>
            <c:strRef>
              <c:f>Sheet1!$A$39:$A$41</c:f>
              <c:strCache>
                <c:ptCount val="3"/>
                <c:pt idx="0">
                  <c:v>A</c:v>
                </c:pt>
                <c:pt idx="1">
                  <c:v>B</c:v>
                </c:pt>
                <c:pt idx="2">
                  <c:v>C</c:v>
                </c:pt>
              </c:strCache>
            </c:strRef>
          </c:cat>
          <c:val>
            <c:numRef>
              <c:f>Sheet1!$B$39:$B$41</c:f>
              <c:numCache>
                <c:formatCode>General</c:formatCode>
                <c:ptCount val="3"/>
                <c:pt idx="0">
                  <c:v>1</c:v>
                </c:pt>
                <c:pt idx="1">
                  <c:v>2</c:v>
                </c:pt>
                <c:pt idx="2">
                  <c:v>1</c:v>
                </c:pt>
              </c:numCache>
            </c:numRef>
          </c:val>
          <c:smooth val="0"/>
          <c:extLst>
            <c:ext xmlns:c16="http://schemas.microsoft.com/office/drawing/2014/chart" uri="{C3380CC4-5D6E-409C-BE32-E72D297353CC}">
              <c16:uniqueId val="{00000000-3816-4BB3-A4BF-72D77DB71D4B}"/>
            </c:ext>
          </c:extLst>
        </c:ser>
        <c:ser>
          <c:idx val="1"/>
          <c:order val="1"/>
          <c:tx>
            <c:strRef>
              <c:f>Sheet1!$C$38</c:f>
              <c:strCache>
                <c:ptCount val="1"/>
                <c:pt idx="0">
                  <c:v>F</c:v>
                </c:pt>
              </c:strCache>
            </c:strRef>
          </c:tx>
          <c:cat>
            <c:strRef>
              <c:f>Sheet1!$A$39:$A$41</c:f>
              <c:strCache>
                <c:ptCount val="3"/>
                <c:pt idx="0">
                  <c:v>A</c:v>
                </c:pt>
                <c:pt idx="1">
                  <c:v>B</c:v>
                </c:pt>
                <c:pt idx="2">
                  <c:v>C</c:v>
                </c:pt>
              </c:strCache>
            </c:strRef>
          </c:cat>
          <c:val>
            <c:numRef>
              <c:f>Sheet1!$C$39:$C$41</c:f>
              <c:numCache>
                <c:formatCode>General</c:formatCode>
                <c:ptCount val="3"/>
                <c:pt idx="0">
                  <c:v>1.1000000000000001</c:v>
                </c:pt>
                <c:pt idx="1">
                  <c:v>2.1</c:v>
                </c:pt>
                <c:pt idx="2">
                  <c:v>1.1000000000000001</c:v>
                </c:pt>
              </c:numCache>
            </c:numRef>
          </c:val>
          <c:smooth val="0"/>
          <c:extLst>
            <c:ext xmlns:c16="http://schemas.microsoft.com/office/drawing/2014/chart" uri="{C3380CC4-5D6E-409C-BE32-E72D297353CC}">
              <c16:uniqueId val="{00000001-3816-4BB3-A4BF-72D77DB71D4B}"/>
            </c:ext>
          </c:extLst>
        </c:ser>
        <c:dLbls>
          <c:showLegendKey val="0"/>
          <c:showVal val="0"/>
          <c:showCatName val="0"/>
          <c:showSerName val="0"/>
          <c:showPercent val="0"/>
          <c:showBubbleSize val="0"/>
        </c:dLbls>
        <c:marker val="1"/>
        <c:smooth val="0"/>
        <c:axId val="508831712"/>
        <c:axId val="508832496"/>
      </c:lineChart>
      <c:catAx>
        <c:axId val="508831712"/>
        <c:scaling>
          <c:orientation val="minMax"/>
        </c:scaling>
        <c:delete val="0"/>
        <c:axPos val="b"/>
        <c:numFmt formatCode="General" sourceLinked="0"/>
        <c:majorTickMark val="out"/>
        <c:minorTickMark val="none"/>
        <c:tickLblPos val="nextTo"/>
        <c:crossAx val="508832496"/>
        <c:crosses val="autoZero"/>
        <c:auto val="1"/>
        <c:lblAlgn val="ctr"/>
        <c:lblOffset val="100"/>
        <c:noMultiLvlLbl val="0"/>
      </c:catAx>
      <c:valAx>
        <c:axId val="508832496"/>
        <c:scaling>
          <c:orientation val="minMax"/>
        </c:scaling>
        <c:delete val="0"/>
        <c:axPos val="l"/>
        <c:numFmt formatCode="General" sourceLinked="1"/>
        <c:majorTickMark val="out"/>
        <c:minorTickMark val="none"/>
        <c:tickLblPos val="nextTo"/>
        <c:crossAx val="50883171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13808690580344"/>
          <c:y val="5.5555555555555552E-2"/>
          <c:w val="0.81478783902012253"/>
          <c:h val="0.77911235053951589"/>
        </c:manualLayout>
      </c:layout>
      <c:lineChart>
        <c:grouping val="standard"/>
        <c:varyColors val="0"/>
        <c:ser>
          <c:idx val="0"/>
          <c:order val="0"/>
          <c:tx>
            <c:strRef>
              <c:f>Sheet1!$M$38</c:f>
              <c:strCache>
                <c:ptCount val="1"/>
                <c:pt idx="0">
                  <c:v>M</c:v>
                </c:pt>
              </c:strCache>
            </c:strRef>
          </c:tx>
          <c:cat>
            <c:strRef>
              <c:f>Sheet1!$L$39:$L$41</c:f>
              <c:strCache>
                <c:ptCount val="3"/>
                <c:pt idx="0">
                  <c:v>A</c:v>
                </c:pt>
                <c:pt idx="1">
                  <c:v>B</c:v>
                </c:pt>
                <c:pt idx="2">
                  <c:v>C</c:v>
                </c:pt>
              </c:strCache>
            </c:strRef>
          </c:cat>
          <c:val>
            <c:numRef>
              <c:f>Sheet1!$M$39:$M$41</c:f>
              <c:numCache>
                <c:formatCode>General</c:formatCode>
                <c:ptCount val="3"/>
                <c:pt idx="0">
                  <c:v>1</c:v>
                </c:pt>
                <c:pt idx="1">
                  <c:v>1</c:v>
                </c:pt>
                <c:pt idx="2">
                  <c:v>1</c:v>
                </c:pt>
              </c:numCache>
            </c:numRef>
          </c:val>
          <c:smooth val="0"/>
          <c:extLst>
            <c:ext xmlns:c16="http://schemas.microsoft.com/office/drawing/2014/chart" uri="{C3380CC4-5D6E-409C-BE32-E72D297353CC}">
              <c16:uniqueId val="{00000000-E0C8-4C53-9340-E675C7441A02}"/>
            </c:ext>
          </c:extLst>
        </c:ser>
        <c:ser>
          <c:idx val="1"/>
          <c:order val="1"/>
          <c:tx>
            <c:strRef>
              <c:f>Sheet1!$N$38</c:f>
              <c:strCache>
                <c:ptCount val="1"/>
                <c:pt idx="0">
                  <c:v>F</c:v>
                </c:pt>
              </c:strCache>
            </c:strRef>
          </c:tx>
          <c:cat>
            <c:strRef>
              <c:f>Sheet1!$L$39:$L$41</c:f>
              <c:strCache>
                <c:ptCount val="3"/>
                <c:pt idx="0">
                  <c:v>A</c:v>
                </c:pt>
                <c:pt idx="1">
                  <c:v>B</c:v>
                </c:pt>
                <c:pt idx="2">
                  <c:v>C</c:v>
                </c:pt>
              </c:strCache>
            </c:strRef>
          </c:cat>
          <c:val>
            <c:numRef>
              <c:f>Sheet1!$N$39:$N$41</c:f>
              <c:numCache>
                <c:formatCode>General</c:formatCode>
                <c:ptCount val="3"/>
                <c:pt idx="0">
                  <c:v>2</c:v>
                </c:pt>
                <c:pt idx="1">
                  <c:v>2</c:v>
                </c:pt>
                <c:pt idx="2">
                  <c:v>2</c:v>
                </c:pt>
              </c:numCache>
            </c:numRef>
          </c:val>
          <c:smooth val="0"/>
          <c:extLst>
            <c:ext xmlns:c16="http://schemas.microsoft.com/office/drawing/2014/chart" uri="{C3380CC4-5D6E-409C-BE32-E72D297353CC}">
              <c16:uniqueId val="{00000001-E0C8-4C53-9340-E675C7441A02}"/>
            </c:ext>
          </c:extLst>
        </c:ser>
        <c:dLbls>
          <c:showLegendKey val="0"/>
          <c:showVal val="0"/>
          <c:showCatName val="0"/>
          <c:showSerName val="0"/>
          <c:showPercent val="0"/>
          <c:showBubbleSize val="0"/>
        </c:dLbls>
        <c:marker val="1"/>
        <c:smooth val="0"/>
        <c:axId val="508835240"/>
        <c:axId val="500048648"/>
      </c:lineChart>
      <c:catAx>
        <c:axId val="508835240"/>
        <c:scaling>
          <c:orientation val="minMax"/>
        </c:scaling>
        <c:delete val="0"/>
        <c:axPos val="b"/>
        <c:numFmt formatCode="General" sourceLinked="0"/>
        <c:majorTickMark val="out"/>
        <c:minorTickMark val="none"/>
        <c:tickLblPos val="nextTo"/>
        <c:crossAx val="500048648"/>
        <c:crosses val="autoZero"/>
        <c:auto val="1"/>
        <c:lblAlgn val="ctr"/>
        <c:lblOffset val="100"/>
        <c:noMultiLvlLbl val="0"/>
      </c:catAx>
      <c:valAx>
        <c:axId val="500048648"/>
        <c:scaling>
          <c:orientation val="minMax"/>
        </c:scaling>
        <c:delete val="0"/>
        <c:axPos val="l"/>
        <c:numFmt formatCode="General" sourceLinked="1"/>
        <c:majorTickMark val="out"/>
        <c:minorTickMark val="none"/>
        <c:tickLblPos val="nextTo"/>
        <c:crossAx val="50883524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Sheet1!$X$4</c:f>
              <c:strCache>
                <c:ptCount val="1"/>
                <c:pt idx="0">
                  <c:v>M</c:v>
                </c:pt>
              </c:strCache>
            </c:strRef>
          </c:tx>
          <c:cat>
            <c:strRef>
              <c:f>Sheet1!$W$5:$W$7</c:f>
              <c:strCache>
                <c:ptCount val="3"/>
                <c:pt idx="0">
                  <c:v>A</c:v>
                </c:pt>
                <c:pt idx="1">
                  <c:v>B</c:v>
                </c:pt>
                <c:pt idx="2">
                  <c:v>C</c:v>
                </c:pt>
              </c:strCache>
            </c:strRef>
          </c:cat>
          <c:val>
            <c:numRef>
              <c:f>Sheet1!$X$5:$X$7</c:f>
              <c:numCache>
                <c:formatCode>General</c:formatCode>
                <c:ptCount val="3"/>
                <c:pt idx="0">
                  <c:v>3</c:v>
                </c:pt>
                <c:pt idx="1">
                  <c:v>2</c:v>
                </c:pt>
                <c:pt idx="2">
                  <c:v>1</c:v>
                </c:pt>
              </c:numCache>
            </c:numRef>
          </c:val>
          <c:smooth val="0"/>
          <c:extLst>
            <c:ext xmlns:c16="http://schemas.microsoft.com/office/drawing/2014/chart" uri="{C3380CC4-5D6E-409C-BE32-E72D297353CC}">
              <c16:uniqueId val="{00000000-CC2D-4115-BFBD-51BA54D4A49C}"/>
            </c:ext>
          </c:extLst>
        </c:ser>
        <c:ser>
          <c:idx val="1"/>
          <c:order val="1"/>
          <c:tx>
            <c:strRef>
              <c:f>Sheet1!$Y$4</c:f>
              <c:strCache>
                <c:ptCount val="1"/>
                <c:pt idx="0">
                  <c:v>F</c:v>
                </c:pt>
              </c:strCache>
            </c:strRef>
          </c:tx>
          <c:cat>
            <c:strRef>
              <c:f>Sheet1!$W$5:$W$7</c:f>
              <c:strCache>
                <c:ptCount val="3"/>
                <c:pt idx="0">
                  <c:v>A</c:v>
                </c:pt>
                <c:pt idx="1">
                  <c:v>B</c:v>
                </c:pt>
                <c:pt idx="2">
                  <c:v>C</c:v>
                </c:pt>
              </c:strCache>
            </c:strRef>
          </c:cat>
          <c:val>
            <c:numRef>
              <c:f>Sheet1!$Y$5:$Y$7</c:f>
              <c:numCache>
                <c:formatCode>General</c:formatCode>
                <c:ptCount val="3"/>
                <c:pt idx="0">
                  <c:v>1</c:v>
                </c:pt>
                <c:pt idx="1">
                  <c:v>2</c:v>
                </c:pt>
                <c:pt idx="2">
                  <c:v>3</c:v>
                </c:pt>
              </c:numCache>
            </c:numRef>
          </c:val>
          <c:smooth val="0"/>
          <c:extLst>
            <c:ext xmlns:c16="http://schemas.microsoft.com/office/drawing/2014/chart" uri="{C3380CC4-5D6E-409C-BE32-E72D297353CC}">
              <c16:uniqueId val="{00000001-CC2D-4115-BFBD-51BA54D4A49C}"/>
            </c:ext>
          </c:extLst>
        </c:ser>
        <c:dLbls>
          <c:showLegendKey val="0"/>
          <c:showVal val="0"/>
          <c:showCatName val="0"/>
          <c:showSerName val="0"/>
          <c:showPercent val="0"/>
          <c:showBubbleSize val="0"/>
        </c:dLbls>
        <c:marker val="1"/>
        <c:smooth val="0"/>
        <c:axId val="500049040"/>
        <c:axId val="500050216"/>
      </c:lineChart>
      <c:catAx>
        <c:axId val="500049040"/>
        <c:scaling>
          <c:orientation val="minMax"/>
        </c:scaling>
        <c:delete val="0"/>
        <c:axPos val="b"/>
        <c:numFmt formatCode="General" sourceLinked="0"/>
        <c:majorTickMark val="out"/>
        <c:minorTickMark val="none"/>
        <c:tickLblPos val="nextTo"/>
        <c:crossAx val="500050216"/>
        <c:crosses val="autoZero"/>
        <c:auto val="1"/>
        <c:lblAlgn val="ctr"/>
        <c:lblOffset val="100"/>
        <c:noMultiLvlLbl val="0"/>
      </c:catAx>
      <c:valAx>
        <c:axId val="500050216"/>
        <c:scaling>
          <c:orientation val="minMax"/>
        </c:scaling>
        <c:delete val="0"/>
        <c:axPos val="l"/>
        <c:numFmt formatCode="General" sourceLinked="1"/>
        <c:majorTickMark val="out"/>
        <c:minorTickMark val="none"/>
        <c:tickLblPos val="nextTo"/>
        <c:crossAx val="500049040"/>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mean depression-white males</a:t>
            </a:r>
          </a:p>
        </c:rich>
      </c:tx>
      <c:overlay val="1"/>
    </c:title>
    <c:autoTitleDeleted val="0"/>
    <c:plotArea>
      <c:layout>
        <c:manualLayout>
          <c:layoutTarget val="inner"/>
          <c:xMode val="edge"/>
          <c:yMode val="edge"/>
          <c:x val="9.6317717479559653E-2"/>
          <c:y val="0.10506856738444235"/>
          <c:w val="0.85842840688079458"/>
          <c:h val="0.76138753648160395"/>
        </c:manualLayout>
      </c:layout>
      <c:lineChart>
        <c:grouping val="standard"/>
        <c:varyColors val="0"/>
        <c:ser>
          <c:idx val="0"/>
          <c:order val="0"/>
          <c:tx>
            <c:strRef>
              <c:f>Sheet1!$AA$3</c:f>
              <c:strCache>
                <c:ptCount val="1"/>
                <c:pt idx="0">
                  <c:v>no HS</c:v>
                </c:pt>
              </c:strCache>
            </c:strRef>
          </c:tx>
          <c:spPr>
            <a:ln>
              <a:prstDash val="sysDash"/>
            </a:ln>
          </c:spPr>
          <c:cat>
            <c:strRef>
              <c:f>Sheet1!$Z$4:$Z$8</c:f>
              <c:strCache>
                <c:ptCount val="5"/>
                <c:pt idx="0">
                  <c:v>labor</c:v>
                </c:pt>
                <c:pt idx="1">
                  <c:v>office</c:v>
                </c:pt>
                <c:pt idx="2">
                  <c:v>manager</c:v>
                </c:pt>
                <c:pt idx="3">
                  <c:v>scientist</c:v>
                </c:pt>
                <c:pt idx="4">
                  <c:v>health</c:v>
                </c:pt>
              </c:strCache>
            </c:strRef>
          </c:cat>
          <c:val>
            <c:numRef>
              <c:f>Sheet1!$AA$4:$AA$8</c:f>
              <c:numCache>
                <c:formatCode>0.00</c:formatCode>
                <c:ptCount val="5"/>
                <c:pt idx="0">
                  <c:v>11.338268723636546</c:v>
                </c:pt>
                <c:pt idx="1">
                  <c:v>12.126287169089926</c:v>
                </c:pt>
                <c:pt idx="2">
                  <c:v>9.0401343547369368</c:v>
                </c:pt>
                <c:pt idx="3">
                  <c:v>6.6849122771615983</c:v>
                </c:pt>
                <c:pt idx="4">
                  <c:v>9.0089746034773022</c:v>
                </c:pt>
              </c:numCache>
            </c:numRef>
          </c:val>
          <c:smooth val="0"/>
          <c:extLst>
            <c:ext xmlns:c16="http://schemas.microsoft.com/office/drawing/2014/chart" uri="{C3380CC4-5D6E-409C-BE32-E72D297353CC}">
              <c16:uniqueId val="{00000000-83B0-4DD1-B91D-51BF3E93F38F}"/>
            </c:ext>
          </c:extLst>
        </c:ser>
        <c:ser>
          <c:idx val="1"/>
          <c:order val="1"/>
          <c:tx>
            <c:strRef>
              <c:f>Sheet1!$AB$3</c:f>
              <c:strCache>
                <c:ptCount val="1"/>
                <c:pt idx="0">
                  <c:v>HS</c:v>
                </c:pt>
              </c:strCache>
            </c:strRef>
          </c:tx>
          <c:cat>
            <c:strRef>
              <c:f>Sheet1!$Z$4:$Z$8</c:f>
              <c:strCache>
                <c:ptCount val="5"/>
                <c:pt idx="0">
                  <c:v>labor</c:v>
                </c:pt>
                <c:pt idx="1">
                  <c:v>office</c:v>
                </c:pt>
                <c:pt idx="2">
                  <c:v>manager</c:v>
                </c:pt>
                <c:pt idx="3">
                  <c:v>scientist</c:v>
                </c:pt>
                <c:pt idx="4">
                  <c:v>health</c:v>
                </c:pt>
              </c:strCache>
            </c:strRef>
          </c:cat>
          <c:val>
            <c:numRef>
              <c:f>Sheet1!$AB$4:$AB$8</c:f>
              <c:numCache>
                <c:formatCode>0.00</c:formatCode>
                <c:ptCount val="5"/>
                <c:pt idx="0">
                  <c:v>12.645099365876737</c:v>
                </c:pt>
                <c:pt idx="1">
                  <c:v>11.475732220447213</c:v>
                </c:pt>
                <c:pt idx="2">
                  <c:v>10.411048522649354</c:v>
                </c:pt>
                <c:pt idx="3">
                  <c:v>8.9887192057760092</c:v>
                </c:pt>
                <c:pt idx="4">
                  <c:v>10.007696772108782</c:v>
                </c:pt>
              </c:numCache>
            </c:numRef>
          </c:val>
          <c:smooth val="0"/>
          <c:extLst>
            <c:ext xmlns:c16="http://schemas.microsoft.com/office/drawing/2014/chart" uri="{C3380CC4-5D6E-409C-BE32-E72D297353CC}">
              <c16:uniqueId val="{00000001-83B0-4DD1-B91D-51BF3E93F38F}"/>
            </c:ext>
          </c:extLst>
        </c:ser>
        <c:ser>
          <c:idx val="2"/>
          <c:order val="2"/>
          <c:tx>
            <c:strRef>
              <c:f>Sheet1!$AC$3</c:f>
              <c:strCache>
                <c:ptCount val="1"/>
                <c:pt idx="0">
                  <c:v>BA</c:v>
                </c:pt>
              </c:strCache>
            </c:strRef>
          </c:tx>
          <c:spPr>
            <a:ln>
              <a:solidFill>
                <a:srgbClr val="00B050"/>
              </a:solidFill>
            </a:ln>
          </c:spPr>
          <c:marker>
            <c:spPr>
              <a:solidFill>
                <a:srgbClr val="00B050"/>
              </a:solidFill>
            </c:spPr>
          </c:marker>
          <c:cat>
            <c:strRef>
              <c:f>Sheet1!$Z$4:$Z$8</c:f>
              <c:strCache>
                <c:ptCount val="5"/>
                <c:pt idx="0">
                  <c:v>labor</c:v>
                </c:pt>
                <c:pt idx="1">
                  <c:v>office</c:v>
                </c:pt>
                <c:pt idx="2">
                  <c:v>manager</c:v>
                </c:pt>
                <c:pt idx="3">
                  <c:v>scientist</c:v>
                </c:pt>
                <c:pt idx="4">
                  <c:v>health</c:v>
                </c:pt>
              </c:strCache>
            </c:strRef>
          </c:cat>
          <c:val>
            <c:numRef>
              <c:f>Sheet1!$AC$4:$AC$8</c:f>
              <c:numCache>
                <c:formatCode>0.00</c:formatCode>
                <c:ptCount val="5"/>
                <c:pt idx="0">
                  <c:v>11.083508859862684</c:v>
                </c:pt>
                <c:pt idx="1">
                  <c:v>10.558151847602431</c:v>
                </c:pt>
                <c:pt idx="2">
                  <c:v>10.562812071753049</c:v>
                </c:pt>
                <c:pt idx="3">
                  <c:v>5.8246158643064101</c:v>
                </c:pt>
                <c:pt idx="4">
                  <c:v>10.815862231105259</c:v>
                </c:pt>
              </c:numCache>
            </c:numRef>
          </c:val>
          <c:smooth val="0"/>
          <c:extLst>
            <c:ext xmlns:c16="http://schemas.microsoft.com/office/drawing/2014/chart" uri="{C3380CC4-5D6E-409C-BE32-E72D297353CC}">
              <c16:uniqueId val="{00000002-83B0-4DD1-B91D-51BF3E93F38F}"/>
            </c:ext>
          </c:extLst>
        </c:ser>
        <c:ser>
          <c:idx val="3"/>
          <c:order val="3"/>
          <c:tx>
            <c:strRef>
              <c:f>Sheet1!$AD$3</c:f>
              <c:strCache>
                <c:ptCount val="1"/>
                <c:pt idx="0">
                  <c:v>MA</c:v>
                </c:pt>
              </c:strCache>
            </c:strRef>
          </c:tx>
          <c:cat>
            <c:strRef>
              <c:f>Sheet1!$Z$4:$Z$8</c:f>
              <c:strCache>
                <c:ptCount val="5"/>
                <c:pt idx="0">
                  <c:v>labor</c:v>
                </c:pt>
                <c:pt idx="1">
                  <c:v>office</c:v>
                </c:pt>
                <c:pt idx="2">
                  <c:v>manager</c:v>
                </c:pt>
                <c:pt idx="3">
                  <c:v>scientist</c:v>
                </c:pt>
                <c:pt idx="4">
                  <c:v>health</c:v>
                </c:pt>
              </c:strCache>
            </c:strRef>
          </c:cat>
          <c:val>
            <c:numRef>
              <c:f>Sheet1!$AD$4:$AD$8</c:f>
              <c:numCache>
                <c:formatCode>0.00</c:formatCode>
                <c:ptCount val="5"/>
                <c:pt idx="0">
                  <c:v>10.160888851002866</c:v>
                </c:pt>
                <c:pt idx="1">
                  <c:v>11.102282679414012</c:v>
                </c:pt>
                <c:pt idx="2">
                  <c:v>9.4821197096756773</c:v>
                </c:pt>
                <c:pt idx="3">
                  <c:v>6.4407943150467348</c:v>
                </c:pt>
                <c:pt idx="4">
                  <c:v>7.8394463825916922</c:v>
                </c:pt>
              </c:numCache>
            </c:numRef>
          </c:val>
          <c:smooth val="0"/>
          <c:extLst>
            <c:ext xmlns:c16="http://schemas.microsoft.com/office/drawing/2014/chart" uri="{C3380CC4-5D6E-409C-BE32-E72D297353CC}">
              <c16:uniqueId val="{00000003-83B0-4DD1-B91D-51BF3E93F38F}"/>
            </c:ext>
          </c:extLst>
        </c:ser>
        <c:ser>
          <c:idx val="4"/>
          <c:order val="4"/>
          <c:tx>
            <c:strRef>
              <c:f>Sheet1!$AE$3</c:f>
              <c:strCache>
                <c:ptCount val="1"/>
                <c:pt idx="0">
                  <c:v>PHD</c:v>
                </c:pt>
              </c:strCache>
            </c:strRef>
          </c:tx>
          <c:spPr>
            <a:ln>
              <a:solidFill>
                <a:srgbClr val="FF0000"/>
              </a:solidFill>
            </a:ln>
          </c:spPr>
          <c:marker>
            <c:spPr>
              <a:solidFill>
                <a:srgbClr val="FF0000"/>
              </a:solidFill>
            </c:spPr>
          </c:marker>
          <c:cat>
            <c:strRef>
              <c:f>Sheet1!$Z$4:$Z$8</c:f>
              <c:strCache>
                <c:ptCount val="5"/>
                <c:pt idx="0">
                  <c:v>labor</c:v>
                </c:pt>
                <c:pt idx="1">
                  <c:v>office</c:v>
                </c:pt>
                <c:pt idx="2">
                  <c:v>manager</c:v>
                </c:pt>
                <c:pt idx="3">
                  <c:v>scientist</c:v>
                </c:pt>
                <c:pt idx="4">
                  <c:v>health</c:v>
                </c:pt>
              </c:strCache>
            </c:strRef>
          </c:cat>
          <c:val>
            <c:numRef>
              <c:f>Sheet1!$AE$4:$AE$8</c:f>
              <c:numCache>
                <c:formatCode>0.00</c:formatCode>
                <c:ptCount val="5"/>
                <c:pt idx="0">
                  <c:v>8.5421676191521225</c:v>
                </c:pt>
                <c:pt idx="1">
                  <c:v>12.57367462772843</c:v>
                </c:pt>
                <c:pt idx="2">
                  <c:v>9.0196665665134592</c:v>
                </c:pt>
                <c:pt idx="3">
                  <c:v>5.6467714306678571</c:v>
                </c:pt>
                <c:pt idx="4">
                  <c:v>10.072181486846313</c:v>
                </c:pt>
              </c:numCache>
            </c:numRef>
          </c:val>
          <c:smooth val="0"/>
          <c:extLst>
            <c:ext xmlns:c16="http://schemas.microsoft.com/office/drawing/2014/chart" uri="{C3380CC4-5D6E-409C-BE32-E72D297353CC}">
              <c16:uniqueId val="{00000004-83B0-4DD1-B91D-51BF3E93F38F}"/>
            </c:ext>
          </c:extLst>
        </c:ser>
        <c:dLbls>
          <c:showLegendKey val="0"/>
          <c:showVal val="0"/>
          <c:showCatName val="0"/>
          <c:showSerName val="0"/>
          <c:showPercent val="0"/>
          <c:showBubbleSize val="0"/>
        </c:dLbls>
        <c:marker val="1"/>
        <c:smooth val="0"/>
        <c:axId val="500045120"/>
        <c:axId val="500046688"/>
      </c:lineChart>
      <c:catAx>
        <c:axId val="500045120"/>
        <c:scaling>
          <c:orientation val="minMax"/>
        </c:scaling>
        <c:delete val="0"/>
        <c:axPos val="b"/>
        <c:title>
          <c:tx>
            <c:rich>
              <a:bodyPr/>
              <a:lstStyle/>
              <a:p>
                <a:pPr>
                  <a:defRPr sz="1200"/>
                </a:pPr>
                <a:r>
                  <a:rPr lang="en-US" sz="1200"/>
                  <a:t>occupation</a:t>
                </a:r>
              </a:p>
            </c:rich>
          </c:tx>
          <c:overlay val="0"/>
        </c:title>
        <c:numFmt formatCode="General" sourceLinked="1"/>
        <c:majorTickMark val="out"/>
        <c:minorTickMark val="none"/>
        <c:tickLblPos val="nextTo"/>
        <c:txPr>
          <a:bodyPr/>
          <a:lstStyle/>
          <a:p>
            <a:pPr>
              <a:defRPr sz="1200"/>
            </a:pPr>
            <a:endParaRPr lang="en-US"/>
          </a:p>
        </c:txPr>
        <c:crossAx val="500046688"/>
        <c:crosses val="autoZero"/>
        <c:auto val="1"/>
        <c:lblAlgn val="ctr"/>
        <c:lblOffset val="100"/>
        <c:noMultiLvlLbl val="0"/>
      </c:catAx>
      <c:valAx>
        <c:axId val="500046688"/>
        <c:scaling>
          <c:orientation val="minMax"/>
          <c:min val="4"/>
        </c:scaling>
        <c:delete val="0"/>
        <c:axPos val="l"/>
        <c:numFmt formatCode="0.0" sourceLinked="0"/>
        <c:majorTickMark val="out"/>
        <c:minorTickMark val="none"/>
        <c:tickLblPos val="nextTo"/>
        <c:crossAx val="500045120"/>
        <c:crosses val="autoZero"/>
        <c:crossBetween val="between"/>
      </c:valAx>
      <c:spPr>
        <a:noFill/>
      </c:spPr>
    </c:plotArea>
    <c:legend>
      <c:legendPos val="r"/>
      <c:layout>
        <c:manualLayout>
          <c:xMode val="edge"/>
          <c:yMode val="edge"/>
          <c:x val="0.15814346947638738"/>
          <c:y val="0.78087551556055501"/>
          <c:w val="0.76559753771785721"/>
          <c:h val="7.1363758101665842E-2"/>
        </c:manualLayout>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mean depression</a:t>
            </a:r>
            <a:r>
              <a:rPr lang="en-US" baseline="0"/>
              <a:t> by gender</a:t>
            </a:r>
            <a:endParaRPr lang="en-US"/>
          </a:p>
        </c:rich>
      </c:tx>
      <c:overlay val="0"/>
    </c:title>
    <c:autoTitleDeleted val="0"/>
    <c:plotArea>
      <c:layout>
        <c:manualLayout>
          <c:layoutTarget val="inner"/>
          <c:xMode val="edge"/>
          <c:yMode val="edge"/>
          <c:x val="0.11360322884167781"/>
          <c:y val="0.19768518518518519"/>
          <c:w val="0.83922695983756745"/>
          <c:h val="0.70179753572470105"/>
        </c:manualLayout>
      </c:layout>
      <c:barChart>
        <c:barDir val="col"/>
        <c:grouping val="clustered"/>
        <c:varyColors val="0"/>
        <c:ser>
          <c:idx val="0"/>
          <c:order val="0"/>
          <c:tx>
            <c:strRef>
              <c:f>Sheet1!$C$24</c:f>
              <c:strCache>
                <c:ptCount val="1"/>
                <c:pt idx="0">
                  <c:v>mean</c:v>
                </c:pt>
              </c:strCache>
            </c:strRef>
          </c:tx>
          <c:spPr>
            <a:solidFill>
              <a:srgbClr val="0070C0"/>
            </a:solidFill>
          </c:spPr>
          <c:invertIfNegative val="0"/>
          <c:cat>
            <c:strRef>
              <c:f>Sheet1!$B$25:$B$26</c:f>
              <c:strCache>
                <c:ptCount val="2"/>
                <c:pt idx="0">
                  <c:v>F</c:v>
                </c:pt>
                <c:pt idx="1">
                  <c:v>M</c:v>
                </c:pt>
              </c:strCache>
            </c:strRef>
          </c:cat>
          <c:val>
            <c:numRef>
              <c:f>Sheet1!$C$25:$C$26</c:f>
              <c:numCache>
                <c:formatCode>0.00</c:formatCode>
                <c:ptCount val="2"/>
                <c:pt idx="0">
                  <c:v>10.421843600000001</c:v>
                </c:pt>
                <c:pt idx="1">
                  <c:v>8.1442948000000008</c:v>
                </c:pt>
              </c:numCache>
            </c:numRef>
          </c:val>
          <c:extLst>
            <c:ext xmlns:c16="http://schemas.microsoft.com/office/drawing/2014/chart" uri="{C3380CC4-5D6E-409C-BE32-E72D297353CC}">
              <c16:uniqueId val="{00000000-A398-449E-BDBA-7818C6F95055}"/>
            </c:ext>
          </c:extLst>
        </c:ser>
        <c:dLbls>
          <c:showLegendKey val="0"/>
          <c:showVal val="0"/>
          <c:showCatName val="0"/>
          <c:showSerName val="0"/>
          <c:showPercent val="0"/>
          <c:showBubbleSize val="0"/>
        </c:dLbls>
        <c:gapWidth val="150"/>
        <c:axId val="410457328"/>
        <c:axId val="410454976"/>
      </c:barChart>
      <c:catAx>
        <c:axId val="410457328"/>
        <c:scaling>
          <c:orientation val="minMax"/>
        </c:scaling>
        <c:delete val="0"/>
        <c:axPos val="b"/>
        <c:numFmt formatCode="General" sourceLinked="1"/>
        <c:majorTickMark val="out"/>
        <c:minorTickMark val="none"/>
        <c:tickLblPos val="nextTo"/>
        <c:crossAx val="410454976"/>
        <c:crosses val="autoZero"/>
        <c:auto val="1"/>
        <c:lblAlgn val="ctr"/>
        <c:lblOffset val="100"/>
        <c:noMultiLvlLbl val="0"/>
      </c:catAx>
      <c:valAx>
        <c:axId val="410454976"/>
        <c:scaling>
          <c:orientation val="minMax"/>
        </c:scaling>
        <c:delete val="0"/>
        <c:axPos val="l"/>
        <c:numFmt formatCode="0.00" sourceLinked="1"/>
        <c:majorTickMark val="out"/>
        <c:minorTickMark val="none"/>
        <c:tickLblPos val="nextTo"/>
        <c:crossAx val="410457328"/>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mean depression by race/ethnic</a:t>
            </a:r>
          </a:p>
        </c:rich>
      </c:tx>
      <c:layout>
        <c:manualLayout>
          <c:xMode val="edge"/>
          <c:yMode val="edge"/>
          <c:x val="0.15160303075323131"/>
          <c:y val="5.7189671144048174E-2"/>
        </c:manualLayout>
      </c:layout>
      <c:overlay val="0"/>
    </c:title>
    <c:autoTitleDeleted val="0"/>
    <c:plotArea>
      <c:layout>
        <c:manualLayout>
          <c:layoutTarget val="inner"/>
          <c:xMode val="edge"/>
          <c:yMode val="edge"/>
          <c:x val="0.1104585747536275"/>
          <c:y val="0.12252161494519068"/>
          <c:w val="0.85798381452318462"/>
          <c:h val="0.70179753572470105"/>
        </c:manualLayout>
      </c:layout>
      <c:lineChart>
        <c:grouping val="standard"/>
        <c:varyColors val="0"/>
        <c:ser>
          <c:idx val="0"/>
          <c:order val="0"/>
          <c:tx>
            <c:strRef>
              <c:f>Sheet1!$C$28</c:f>
              <c:strCache>
                <c:ptCount val="1"/>
                <c:pt idx="0">
                  <c:v>mean</c:v>
                </c:pt>
              </c:strCache>
            </c:strRef>
          </c:tx>
          <c:spPr>
            <a:ln>
              <a:solidFill>
                <a:srgbClr val="0070C0"/>
              </a:solidFill>
            </a:ln>
          </c:spPr>
          <c:marker>
            <c:spPr>
              <a:solidFill>
                <a:srgbClr val="0070C0"/>
              </a:solidFill>
            </c:spPr>
          </c:marker>
          <c:cat>
            <c:strRef>
              <c:f>Sheet1!$B$29:$B$32</c:f>
              <c:strCache>
                <c:ptCount val="4"/>
                <c:pt idx="0">
                  <c:v>A</c:v>
                </c:pt>
                <c:pt idx="1">
                  <c:v>B</c:v>
                </c:pt>
                <c:pt idx="2">
                  <c:v>H</c:v>
                </c:pt>
                <c:pt idx="3">
                  <c:v>W</c:v>
                </c:pt>
              </c:strCache>
            </c:strRef>
          </c:cat>
          <c:val>
            <c:numRef>
              <c:f>Sheet1!$C$29:$C$32</c:f>
              <c:numCache>
                <c:formatCode>0.00</c:formatCode>
                <c:ptCount val="4"/>
                <c:pt idx="0">
                  <c:v>8.7675640000000001</c:v>
                </c:pt>
                <c:pt idx="1">
                  <c:v>10.0248916</c:v>
                </c:pt>
                <c:pt idx="2">
                  <c:v>9.7571083000000005</c:v>
                </c:pt>
                <c:pt idx="3">
                  <c:v>8.5827129000000006</c:v>
                </c:pt>
              </c:numCache>
            </c:numRef>
          </c:val>
          <c:smooth val="0"/>
          <c:extLst>
            <c:ext xmlns:c16="http://schemas.microsoft.com/office/drawing/2014/chart" uri="{C3380CC4-5D6E-409C-BE32-E72D297353CC}">
              <c16:uniqueId val="{00000000-09EA-4A06-B773-B3ECF6B46E4B}"/>
            </c:ext>
          </c:extLst>
        </c:ser>
        <c:dLbls>
          <c:showLegendKey val="0"/>
          <c:showVal val="0"/>
          <c:showCatName val="0"/>
          <c:showSerName val="0"/>
          <c:showPercent val="0"/>
          <c:showBubbleSize val="0"/>
        </c:dLbls>
        <c:marker val="1"/>
        <c:smooth val="0"/>
        <c:axId val="410451056"/>
        <c:axId val="410453408"/>
      </c:lineChart>
      <c:catAx>
        <c:axId val="410451056"/>
        <c:scaling>
          <c:orientation val="minMax"/>
        </c:scaling>
        <c:delete val="0"/>
        <c:axPos val="b"/>
        <c:numFmt formatCode="General" sourceLinked="1"/>
        <c:majorTickMark val="out"/>
        <c:minorTickMark val="none"/>
        <c:tickLblPos val="nextTo"/>
        <c:crossAx val="410453408"/>
        <c:crosses val="autoZero"/>
        <c:auto val="1"/>
        <c:lblAlgn val="ctr"/>
        <c:lblOffset val="100"/>
        <c:noMultiLvlLbl val="0"/>
      </c:catAx>
      <c:valAx>
        <c:axId val="410453408"/>
        <c:scaling>
          <c:orientation val="minMax"/>
        </c:scaling>
        <c:delete val="0"/>
        <c:axPos val="l"/>
        <c:numFmt formatCode="0.00" sourceLinked="1"/>
        <c:majorTickMark val="out"/>
        <c:minorTickMark val="none"/>
        <c:tickLblPos val="nextTo"/>
        <c:crossAx val="410451056"/>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mean depression by education</a:t>
            </a:r>
          </a:p>
        </c:rich>
      </c:tx>
      <c:overlay val="0"/>
    </c:title>
    <c:autoTitleDeleted val="0"/>
    <c:plotArea>
      <c:layout>
        <c:manualLayout>
          <c:layoutTarget val="inner"/>
          <c:xMode val="edge"/>
          <c:yMode val="edge"/>
          <c:x val="0.10161351706036745"/>
          <c:y val="0.13461832895888015"/>
          <c:w val="0.86227537182852143"/>
          <c:h val="0.77254994167395741"/>
        </c:manualLayout>
      </c:layout>
      <c:lineChart>
        <c:grouping val="standard"/>
        <c:varyColors val="0"/>
        <c:ser>
          <c:idx val="0"/>
          <c:order val="0"/>
          <c:tx>
            <c:strRef>
              <c:f>Sheet1!$C$35</c:f>
              <c:strCache>
                <c:ptCount val="1"/>
                <c:pt idx="0">
                  <c:v>mean</c:v>
                </c:pt>
              </c:strCache>
            </c:strRef>
          </c:tx>
          <c:spPr>
            <a:ln>
              <a:solidFill>
                <a:srgbClr val="0070C0"/>
              </a:solidFill>
            </a:ln>
          </c:spPr>
          <c:marker>
            <c:spPr>
              <a:solidFill>
                <a:srgbClr val="0070C0"/>
              </a:solidFill>
              <a:ln>
                <a:solidFill>
                  <a:srgbClr val="0070C0"/>
                </a:solidFill>
              </a:ln>
            </c:spPr>
          </c:marker>
          <c:cat>
            <c:strRef>
              <c:f>Sheet1!$B$36:$B$40</c:f>
              <c:strCache>
                <c:ptCount val="5"/>
                <c:pt idx="0">
                  <c:v>no HS</c:v>
                </c:pt>
                <c:pt idx="1">
                  <c:v>HS</c:v>
                </c:pt>
                <c:pt idx="2">
                  <c:v>BA</c:v>
                </c:pt>
                <c:pt idx="3">
                  <c:v>MA</c:v>
                </c:pt>
                <c:pt idx="4">
                  <c:v>PhD</c:v>
                </c:pt>
              </c:strCache>
            </c:strRef>
          </c:cat>
          <c:val>
            <c:numRef>
              <c:f>Sheet1!$C$36:$C$40</c:f>
              <c:numCache>
                <c:formatCode>0.00</c:formatCode>
                <c:ptCount val="5"/>
                <c:pt idx="0">
                  <c:v>9.9249451400000002</c:v>
                </c:pt>
                <c:pt idx="1">
                  <c:v>9.5804684000000009</c:v>
                </c:pt>
                <c:pt idx="2">
                  <c:v>9.1903857200000001</c:v>
                </c:pt>
                <c:pt idx="3">
                  <c:v>8.8038862800000004</c:v>
                </c:pt>
                <c:pt idx="4">
                  <c:v>8.9156604099999992</c:v>
                </c:pt>
              </c:numCache>
            </c:numRef>
          </c:val>
          <c:smooth val="0"/>
          <c:extLst>
            <c:ext xmlns:c16="http://schemas.microsoft.com/office/drawing/2014/chart" uri="{C3380CC4-5D6E-409C-BE32-E72D297353CC}">
              <c16:uniqueId val="{00000000-26B7-4A5F-AAF4-4A79503AD25F}"/>
            </c:ext>
          </c:extLst>
        </c:ser>
        <c:dLbls>
          <c:showLegendKey val="0"/>
          <c:showVal val="0"/>
          <c:showCatName val="0"/>
          <c:showSerName val="0"/>
          <c:showPercent val="0"/>
          <c:showBubbleSize val="0"/>
        </c:dLbls>
        <c:marker val="1"/>
        <c:smooth val="0"/>
        <c:axId val="502680456"/>
        <c:axId val="502681632"/>
      </c:lineChart>
      <c:catAx>
        <c:axId val="502680456"/>
        <c:scaling>
          <c:orientation val="minMax"/>
        </c:scaling>
        <c:delete val="0"/>
        <c:axPos val="b"/>
        <c:numFmt formatCode="General" sourceLinked="1"/>
        <c:majorTickMark val="out"/>
        <c:minorTickMark val="none"/>
        <c:tickLblPos val="nextTo"/>
        <c:crossAx val="502681632"/>
        <c:crosses val="autoZero"/>
        <c:auto val="1"/>
        <c:lblAlgn val="ctr"/>
        <c:lblOffset val="100"/>
        <c:noMultiLvlLbl val="0"/>
      </c:catAx>
      <c:valAx>
        <c:axId val="502681632"/>
        <c:scaling>
          <c:orientation val="minMax"/>
        </c:scaling>
        <c:delete val="0"/>
        <c:axPos val="l"/>
        <c:numFmt formatCode="0.00" sourceLinked="1"/>
        <c:majorTickMark val="out"/>
        <c:minorTickMark val="none"/>
        <c:tickLblPos val="nextTo"/>
        <c:crossAx val="502680456"/>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mean depression by occupation</a:t>
            </a:r>
          </a:p>
        </c:rich>
      </c:tx>
      <c:layout>
        <c:manualLayout>
          <c:xMode val="edge"/>
          <c:yMode val="edge"/>
          <c:x val="0.21349888956188168"/>
          <c:y val="5.5555555555555552E-2"/>
        </c:manualLayout>
      </c:layout>
      <c:overlay val="0"/>
    </c:title>
    <c:autoTitleDeleted val="0"/>
    <c:plotArea>
      <c:layout>
        <c:manualLayout>
          <c:layoutTarget val="inner"/>
          <c:xMode val="edge"/>
          <c:yMode val="edge"/>
          <c:x val="0.12860841913991519"/>
          <c:y val="0.11296296296296295"/>
          <c:w val="0.83613517060367459"/>
          <c:h val="0.777260498687664"/>
        </c:manualLayout>
      </c:layout>
      <c:lineChart>
        <c:grouping val="standard"/>
        <c:varyColors val="0"/>
        <c:ser>
          <c:idx val="0"/>
          <c:order val="0"/>
          <c:tx>
            <c:strRef>
              <c:f>Sheet1!$C$42</c:f>
              <c:strCache>
                <c:ptCount val="1"/>
                <c:pt idx="0">
                  <c:v>mean</c:v>
                </c:pt>
              </c:strCache>
            </c:strRef>
          </c:tx>
          <c:spPr>
            <a:ln>
              <a:solidFill>
                <a:srgbClr val="0070C0"/>
              </a:solidFill>
            </a:ln>
          </c:spPr>
          <c:marker>
            <c:spPr>
              <a:solidFill>
                <a:srgbClr val="0070C0"/>
              </a:solidFill>
            </c:spPr>
          </c:marker>
          <c:cat>
            <c:strRef>
              <c:f>Sheet1!$B$43:$B$47</c:f>
              <c:strCache>
                <c:ptCount val="5"/>
                <c:pt idx="0">
                  <c:v>Labor</c:v>
                </c:pt>
                <c:pt idx="1">
                  <c:v>Office</c:v>
                </c:pt>
                <c:pt idx="2">
                  <c:v>Manager</c:v>
                </c:pt>
                <c:pt idx="3">
                  <c:v>Scientist</c:v>
                </c:pt>
                <c:pt idx="4">
                  <c:v>Health</c:v>
                </c:pt>
              </c:strCache>
            </c:strRef>
          </c:cat>
          <c:val>
            <c:numRef>
              <c:f>Sheet1!$C$43:$C$47</c:f>
              <c:numCache>
                <c:formatCode>0.00</c:formatCode>
                <c:ptCount val="5"/>
                <c:pt idx="0">
                  <c:v>11.0059153</c:v>
                </c:pt>
                <c:pt idx="1">
                  <c:v>10.7384947</c:v>
                </c:pt>
                <c:pt idx="2">
                  <c:v>9.1818407999999998</c:v>
                </c:pt>
                <c:pt idx="3">
                  <c:v>6.5340476000000001</c:v>
                </c:pt>
                <c:pt idx="4">
                  <c:v>8.9550474999999992</c:v>
                </c:pt>
              </c:numCache>
            </c:numRef>
          </c:val>
          <c:smooth val="0"/>
          <c:extLst>
            <c:ext xmlns:c16="http://schemas.microsoft.com/office/drawing/2014/chart" uri="{C3380CC4-5D6E-409C-BE32-E72D297353CC}">
              <c16:uniqueId val="{00000000-2B93-45DA-BEA4-B8ABCC518F22}"/>
            </c:ext>
          </c:extLst>
        </c:ser>
        <c:dLbls>
          <c:showLegendKey val="0"/>
          <c:showVal val="0"/>
          <c:showCatName val="0"/>
          <c:showSerName val="0"/>
          <c:showPercent val="0"/>
          <c:showBubbleSize val="0"/>
        </c:dLbls>
        <c:marker val="1"/>
        <c:smooth val="0"/>
        <c:axId val="502671832"/>
        <c:axId val="508849352"/>
      </c:lineChart>
      <c:catAx>
        <c:axId val="502671832"/>
        <c:scaling>
          <c:orientation val="minMax"/>
        </c:scaling>
        <c:delete val="0"/>
        <c:axPos val="b"/>
        <c:numFmt formatCode="General" sourceLinked="1"/>
        <c:majorTickMark val="out"/>
        <c:minorTickMark val="none"/>
        <c:tickLblPos val="nextTo"/>
        <c:crossAx val="508849352"/>
        <c:crosses val="autoZero"/>
        <c:auto val="1"/>
        <c:lblAlgn val="ctr"/>
        <c:lblOffset val="100"/>
        <c:noMultiLvlLbl val="0"/>
      </c:catAx>
      <c:valAx>
        <c:axId val="508849352"/>
        <c:scaling>
          <c:orientation val="minMax"/>
        </c:scaling>
        <c:delete val="0"/>
        <c:axPos val="l"/>
        <c:numFmt formatCode="0.00" sourceLinked="1"/>
        <c:majorTickMark val="out"/>
        <c:minorTickMark val="none"/>
        <c:tickLblPos val="nextTo"/>
        <c:crossAx val="5026718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mean</a:t>
            </a:r>
            <a:r>
              <a:rPr lang="en-US" b="1" baseline="0"/>
              <a:t> serum glucose (mg/dl) by drug &amp; gender</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617964421114027E-2"/>
          <c:y val="0.16862646267776385"/>
          <c:w val="0.89019685039370078"/>
          <c:h val="0.67516951006124237"/>
        </c:manualLayout>
      </c:layout>
      <c:lineChart>
        <c:grouping val="standard"/>
        <c:varyColors val="0"/>
        <c:ser>
          <c:idx val="1"/>
          <c:order val="0"/>
          <c:tx>
            <c:strRef>
              <c:f>Sheet1!$C$3</c:f>
              <c:strCache>
                <c:ptCount val="1"/>
                <c:pt idx="0">
                  <c:v>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fixedVal"/>
            <c:noEndCap val="0"/>
            <c:val val="12"/>
            <c:spPr>
              <a:noFill/>
              <a:ln w="9525" cap="flat" cmpd="sng" algn="ctr">
                <a:solidFill>
                  <a:schemeClr val="tx1">
                    <a:lumMod val="65000"/>
                    <a:lumOff val="35000"/>
                  </a:schemeClr>
                </a:solidFill>
                <a:round/>
              </a:ln>
              <a:effectLst/>
            </c:spPr>
          </c:errBars>
          <c:cat>
            <c:strRef>
              <c:f>Sheet1!$A$4:$A$7</c:f>
              <c:strCache>
                <c:ptCount val="4"/>
                <c:pt idx="0">
                  <c:v>A</c:v>
                </c:pt>
                <c:pt idx="1">
                  <c:v>B</c:v>
                </c:pt>
                <c:pt idx="2">
                  <c:v>C</c:v>
                </c:pt>
                <c:pt idx="3">
                  <c:v>D</c:v>
                </c:pt>
              </c:strCache>
            </c:strRef>
          </c:cat>
          <c:val>
            <c:numRef>
              <c:f>Sheet1!$C$4:$C$7</c:f>
              <c:numCache>
                <c:formatCode>General</c:formatCode>
                <c:ptCount val="4"/>
                <c:pt idx="0">
                  <c:v>20</c:v>
                </c:pt>
                <c:pt idx="1">
                  <c:v>130</c:v>
                </c:pt>
                <c:pt idx="2">
                  <c:v>150</c:v>
                </c:pt>
                <c:pt idx="3">
                  <c:v>130</c:v>
                </c:pt>
              </c:numCache>
            </c:numRef>
          </c:val>
          <c:smooth val="0"/>
          <c:extLst>
            <c:ext xmlns:c16="http://schemas.microsoft.com/office/drawing/2014/chart" uri="{C3380CC4-5D6E-409C-BE32-E72D297353CC}">
              <c16:uniqueId val="{00000000-C71A-4FA8-B0F7-9B6BC4BEF014}"/>
            </c:ext>
          </c:extLst>
        </c:ser>
        <c:ser>
          <c:idx val="0"/>
          <c:order val="1"/>
          <c:tx>
            <c:strRef>
              <c:f>Sheet1!$B$3</c:f>
              <c:strCache>
                <c:ptCount val="1"/>
                <c:pt idx="0">
                  <c:v>M</c:v>
                </c:pt>
              </c:strCache>
            </c:strRef>
          </c:tx>
          <c:spPr>
            <a:ln w="28575" cap="rnd">
              <a:solidFill>
                <a:srgbClr val="FF0000"/>
              </a:solidFill>
              <a:round/>
            </a:ln>
            <a:effectLst/>
          </c:spPr>
          <c:marker>
            <c:symbol val="circle"/>
            <c:size val="5"/>
            <c:spPr>
              <a:solidFill>
                <a:srgbClr val="FF0000"/>
              </a:solidFill>
              <a:ln w="9525">
                <a:solidFill>
                  <a:schemeClr val="accent1"/>
                </a:solidFill>
              </a:ln>
              <a:effectLst/>
            </c:spPr>
          </c:marker>
          <c:errBars>
            <c:errDir val="y"/>
            <c:errBarType val="both"/>
            <c:errValType val="fixedVal"/>
            <c:noEndCap val="0"/>
            <c:val val="8"/>
            <c:spPr>
              <a:noFill/>
              <a:ln w="9525" cap="flat" cmpd="sng" algn="ctr">
                <a:solidFill>
                  <a:srgbClr val="FF0000"/>
                </a:solidFill>
                <a:round/>
              </a:ln>
              <a:effectLst/>
            </c:spPr>
          </c:errBars>
          <c:cat>
            <c:strRef>
              <c:f>Sheet1!$A$4:$A$7</c:f>
              <c:strCache>
                <c:ptCount val="4"/>
                <c:pt idx="0">
                  <c:v>A</c:v>
                </c:pt>
                <c:pt idx="1">
                  <c:v>B</c:v>
                </c:pt>
                <c:pt idx="2">
                  <c:v>C</c:v>
                </c:pt>
                <c:pt idx="3">
                  <c:v>D</c:v>
                </c:pt>
              </c:strCache>
            </c:strRef>
          </c:cat>
          <c:val>
            <c:numRef>
              <c:f>Sheet1!$B$4:$B$7</c:f>
              <c:numCache>
                <c:formatCode>General</c:formatCode>
                <c:ptCount val="4"/>
                <c:pt idx="0">
                  <c:v>40</c:v>
                </c:pt>
                <c:pt idx="1">
                  <c:v>60</c:v>
                </c:pt>
                <c:pt idx="2">
                  <c:v>90</c:v>
                </c:pt>
                <c:pt idx="3">
                  <c:v>110</c:v>
                </c:pt>
              </c:numCache>
            </c:numRef>
          </c:val>
          <c:smooth val="0"/>
          <c:extLst>
            <c:ext xmlns:c16="http://schemas.microsoft.com/office/drawing/2014/chart" uri="{C3380CC4-5D6E-409C-BE32-E72D297353CC}">
              <c16:uniqueId val="{00000001-C71A-4FA8-B0F7-9B6BC4BEF014}"/>
            </c:ext>
          </c:extLst>
        </c:ser>
        <c:dLbls>
          <c:showLegendKey val="0"/>
          <c:showVal val="0"/>
          <c:showCatName val="0"/>
          <c:showSerName val="0"/>
          <c:showPercent val="0"/>
          <c:showBubbleSize val="0"/>
        </c:dLbls>
        <c:marker val="1"/>
        <c:smooth val="0"/>
        <c:axId val="505708896"/>
        <c:axId val="505709288"/>
      </c:lineChart>
      <c:catAx>
        <c:axId val="5057088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Drug</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709288"/>
        <c:crosses val="autoZero"/>
        <c:auto val="1"/>
        <c:lblAlgn val="ctr"/>
        <c:lblOffset val="100"/>
        <c:noMultiLvlLbl val="0"/>
      </c:catAx>
      <c:valAx>
        <c:axId val="505709288"/>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708896"/>
        <c:crosses val="autoZero"/>
        <c:crossBetween val="between"/>
      </c:valAx>
      <c:spPr>
        <a:noFill/>
        <a:ln>
          <a:noFill/>
        </a:ln>
        <a:effectLst/>
      </c:spPr>
    </c:plotArea>
    <c:legend>
      <c:legendPos val="b"/>
      <c:layout>
        <c:manualLayout>
          <c:xMode val="edge"/>
          <c:yMode val="edge"/>
          <c:x val="0.11417213473315835"/>
          <c:y val="0.22280037911927672"/>
          <c:w val="8.7705113249732666E-2"/>
          <c:h val="0.184607073152297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25964809954313"/>
          <c:y val="0.10288506556505213"/>
          <c:w val="0.85862101408178271"/>
          <c:h val="0.68917802422590024"/>
        </c:manualLayout>
      </c:layout>
      <c:lineChart>
        <c:grouping val="standard"/>
        <c:varyColors val="0"/>
        <c:ser>
          <c:idx val="0"/>
          <c:order val="0"/>
          <c:tx>
            <c:v>ignores trend</c:v>
          </c:tx>
          <c:val>
            <c:numRef>
              <c:f>Sheet1!$C$13:$E$13</c:f>
              <c:numCache>
                <c:formatCode>0.0</c:formatCode>
                <c:ptCount val="3"/>
                <c:pt idx="0">
                  <c:v>15.833333333333334</c:v>
                </c:pt>
                <c:pt idx="1">
                  <c:v>17.833333333333332</c:v>
                </c:pt>
                <c:pt idx="2">
                  <c:v>14</c:v>
                </c:pt>
              </c:numCache>
            </c:numRef>
          </c:val>
          <c:smooth val="0"/>
          <c:extLst>
            <c:ext xmlns:c16="http://schemas.microsoft.com/office/drawing/2014/chart" uri="{C3380CC4-5D6E-409C-BE32-E72D297353CC}">
              <c16:uniqueId val="{00000000-2176-461B-B6AE-D275C7AA8CE0}"/>
            </c:ext>
          </c:extLst>
        </c:ser>
        <c:ser>
          <c:idx val="1"/>
          <c:order val="1"/>
          <c:tx>
            <c:v>adjust for trend</c:v>
          </c:tx>
          <c:spPr>
            <a:ln>
              <a:prstDash val="sysDot"/>
            </a:ln>
          </c:spPr>
          <c:val>
            <c:numRef>
              <c:f>Sheet1!$C$14:$E$14</c:f>
              <c:numCache>
                <c:formatCode>0.0</c:formatCode>
                <c:ptCount val="3"/>
                <c:pt idx="0">
                  <c:v>15.833333333333334</c:v>
                </c:pt>
                <c:pt idx="1">
                  <c:v>17.833333333333332</c:v>
                </c:pt>
                <c:pt idx="2">
                  <c:v>20.833333333333332</c:v>
                </c:pt>
              </c:numCache>
            </c:numRef>
          </c:val>
          <c:smooth val="0"/>
          <c:extLst>
            <c:ext xmlns:c16="http://schemas.microsoft.com/office/drawing/2014/chart" uri="{C3380CC4-5D6E-409C-BE32-E72D297353CC}">
              <c16:uniqueId val="{00000001-2176-461B-B6AE-D275C7AA8CE0}"/>
            </c:ext>
          </c:extLst>
        </c:ser>
        <c:dLbls>
          <c:showLegendKey val="0"/>
          <c:showVal val="0"/>
          <c:showCatName val="0"/>
          <c:showSerName val="0"/>
          <c:showPercent val="0"/>
          <c:showBubbleSize val="0"/>
        </c:dLbls>
        <c:marker val="1"/>
        <c:smooth val="0"/>
        <c:axId val="508843472"/>
        <c:axId val="416382752"/>
      </c:lineChart>
      <c:catAx>
        <c:axId val="508843472"/>
        <c:scaling>
          <c:orientation val="minMax"/>
        </c:scaling>
        <c:delete val="0"/>
        <c:axPos val="b"/>
        <c:title>
          <c:tx>
            <c:rich>
              <a:bodyPr/>
              <a:lstStyle/>
              <a:p>
                <a:pPr>
                  <a:defRPr sz="1200"/>
                </a:pPr>
                <a:r>
                  <a:rPr lang="en-US" sz="1200"/>
                  <a:t>time</a:t>
                </a:r>
              </a:p>
            </c:rich>
          </c:tx>
          <c:overlay val="0"/>
        </c:title>
        <c:majorTickMark val="out"/>
        <c:minorTickMark val="none"/>
        <c:tickLblPos val="nextTo"/>
        <c:crossAx val="416382752"/>
        <c:crosses val="autoZero"/>
        <c:auto val="1"/>
        <c:lblAlgn val="ctr"/>
        <c:lblOffset val="100"/>
        <c:noMultiLvlLbl val="0"/>
      </c:catAx>
      <c:valAx>
        <c:axId val="416382752"/>
        <c:scaling>
          <c:orientation val="minMax"/>
        </c:scaling>
        <c:delete val="0"/>
        <c:axPos val="l"/>
        <c:title>
          <c:tx>
            <c:rich>
              <a:bodyPr rot="-5400000" vert="horz"/>
              <a:lstStyle/>
              <a:p>
                <a:pPr>
                  <a:defRPr sz="1200"/>
                </a:pPr>
                <a:r>
                  <a:rPr lang="en-US" sz="1200"/>
                  <a:t>mean</a:t>
                </a:r>
              </a:p>
            </c:rich>
          </c:tx>
          <c:overlay val="0"/>
        </c:title>
        <c:numFmt formatCode="0.0" sourceLinked="1"/>
        <c:majorTickMark val="out"/>
        <c:minorTickMark val="none"/>
        <c:tickLblPos val="nextTo"/>
        <c:crossAx val="508843472"/>
        <c:crosses val="autoZero"/>
        <c:crossBetween val="between"/>
      </c:valAx>
    </c:plotArea>
    <c:legend>
      <c:legendPos val="r"/>
      <c:layout>
        <c:manualLayout>
          <c:xMode val="edge"/>
          <c:yMode val="edge"/>
          <c:x val="0.55483838825702347"/>
          <c:y val="0.52276428988043167"/>
          <c:w val="0.33074584426946624"/>
          <c:h val="0.16743420129594519"/>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704615480377"/>
          <c:y val="7.4548702245552628E-2"/>
          <c:w val="0.82686813357816447"/>
          <c:h val="0.8326195683872849"/>
        </c:manualLayout>
      </c:layout>
      <c:scatterChart>
        <c:scatterStyle val="lineMarker"/>
        <c:varyColors val="0"/>
        <c:ser>
          <c:idx val="0"/>
          <c:order val="0"/>
          <c:tx>
            <c:v>Priticin</c:v>
          </c:tx>
          <c:spPr>
            <a:ln w="28575">
              <a:noFill/>
            </a:ln>
          </c:spPr>
          <c:marker>
            <c:symbol val="diamond"/>
            <c:size val="10"/>
            <c:spPr>
              <a:solidFill>
                <a:srgbClr val="FF0000"/>
              </a:solidFill>
            </c:spPr>
          </c:marker>
          <c:xVal>
            <c:numRef>
              <c:f>'[wt loss data-priticin vs ucla.xls]datout'!$C$3:$C$22</c:f>
              <c:numCache>
                <c:formatCode>General</c:formatCode>
                <c:ptCount val="20"/>
                <c:pt idx="0">
                  <c:v>1.0091500989568252</c:v>
                </c:pt>
                <c:pt idx="1">
                  <c:v>0.96466497969734899</c:v>
                </c:pt>
                <c:pt idx="2">
                  <c:v>0.95677625263662858</c:v>
                </c:pt>
                <c:pt idx="3">
                  <c:v>0.99447788961194172</c:v>
                </c:pt>
                <c:pt idx="4">
                  <c:v>1.0356226134205397</c:v>
                </c:pt>
                <c:pt idx="5">
                  <c:v>1.0172965055756111</c:v>
                </c:pt>
                <c:pt idx="6">
                  <c:v>1.0133288942282177</c:v>
                </c:pt>
                <c:pt idx="7">
                  <c:v>0.9801626964304806</c:v>
                </c:pt>
                <c:pt idx="8">
                  <c:v>1.0122775330729352</c:v>
                </c:pt>
                <c:pt idx="9">
                  <c:v>0.95285274517050311</c:v>
                </c:pt>
                <c:pt idx="10">
                  <c:v>1.0269385170166159</c:v>
                </c:pt>
                <c:pt idx="11">
                  <c:v>1.0463838073678748</c:v>
                </c:pt>
                <c:pt idx="12">
                  <c:v>1.0357613346435059</c:v>
                </c:pt>
                <c:pt idx="13">
                  <c:v>0.96864463519585253</c:v>
                </c:pt>
                <c:pt idx="14">
                  <c:v>1.0212155977668125</c:v>
                </c:pt>
                <c:pt idx="15">
                  <c:v>1.0497301387827263</c:v>
                </c:pt>
                <c:pt idx="16">
                  <c:v>0.98978569654622983</c:v>
                </c:pt>
                <c:pt idx="17">
                  <c:v>0.96728289657994815</c:v>
                </c:pt>
                <c:pt idx="18">
                  <c:v>1.0445265775286836</c:v>
                </c:pt>
                <c:pt idx="19">
                  <c:v>0.96522904471550852</c:v>
                </c:pt>
              </c:numCache>
            </c:numRef>
          </c:xVal>
          <c:yVal>
            <c:numRef>
              <c:f>'[wt loss data-priticin vs ucla.xls]datout'!$D$3:$D$22</c:f>
              <c:numCache>
                <c:formatCode>General</c:formatCode>
                <c:ptCount val="20"/>
                <c:pt idx="0">
                  <c:v>4.51691130062743</c:v>
                </c:pt>
                <c:pt idx="1">
                  <c:v>5.2522745105440203</c:v>
                </c:pt>
                <c:pt idx="2">
                  <c:v>5.7462010633524399</c:v>
                </c:pt>
                <c:pt idx="3">
                  <c:v>3.6715664063817099</c:v>
                </c:pt>
                <c:pt idx="4">
                  <c:v>3.3173658015685499</c:v>
                </c:pt>
                <c:pt idx="5">
                  <c:v>5.3024898514984704</c:v>
                </c:pt>
                <c:pt idx="6">
                  <c:v>3.9362355588700702</c:v>
                </c:pt>
                <c:pt idx="7">
                  <c:v>6.8046467163500299</c:v>
                </c:pt>
                <c:pt idx="8">
                  <c:v>5.2107336800934796</c:v>
                </c:pt>
                <c:pt idx="9">
                  <c:v>5.0474134776008404</c:v>
                </c:pt>
                <c:pt idx="10">
                  <c:v>6.19733440326437</c:v>
                </c:pt>
                <c:pt idx="11">
                  <c:v>6.6647908404576004</c:v>
                </c:pt>
                <c:pt idx="12">
                  <c:v>3.3802019134902102</c:v>
                </c:pt>
                <c:pt idx="13">
                  <c:v>5.2698858743041503</c:v>
                </c:pt>
                <c:pt idx="14">
                  <c:v>4.5533975474039003</c:v>
                </c:pt>
                <c:pt idx="15">
                  <c:v>4.3438290277438503</c:v>
                </c:pt>
                <c:pt idx="16">
                  <c:v>4.6740701336600301</c:v>
                </c:pt>
                <c:pt idx="17">
                  <c:v>7.1091065176466799</c:v>
                </c:pt>
                <c:pt idx="18">
                  <c:v>4.4492095925077004</c:v>
                </c:pt>
                <c:pt idx="19">
                  <c:v>5.2809392042301297</c:v>
                </c:pt>
              </c:numCache>
            </c:numRef>
          </c:yVal>
          <c:smooth val="0"/>
          <c:extLst>
            <c:ext xmlns:c16="http://schemas.microsoft.com/office/drawing/2014/chart" uri="{C3380CC4-5D6E-409C-BE32-E72D297353CC}">
              <c16:uniqueId val="{00000000-544F-461F-AA5B-C0134301D074}"/>
            </c:ext>
          </c:extLst>
        </c:ser>
        <c:ser>
          <c:idx val="1"/>
          <c:order val="1"/>
          <c:tx>
            <c:v>UCLA</c:v>
          </c:tx>
          <c:spPr>
            <a:ln w="28575">
              <a:noFill/>
            </a:ln>
          </c:spPr>
          <c:marker>
            <c:symbol val="circle"/>
            <c:size val="10"/>
          </c:marker>
          <c:xVal>
            <c:numRef>
              <c:f>'[wt loss data-priticin vs ucla.xls]datout'!$C$25:$C$44</c:f>
              <c:numCache>
                <c:formatCode>General</c:formatCode>
                <c:ptCount val="20"/>
                <c:pt idx="0">
                  <c:v>2.0464808735101307</c:v>
                </c:pt>
                <c:pt idx="1">
                  <c:v>1.9682511644558032</c:v>
                </c:pt>
                <c:pt idx="2">
                  <c:v>1.954738792294245</c:v>
                </c:pt>
                <c:pt idx="3">
                  <c:v>2.0380537670888463</c:v>
                </c:pt>
                <c:pt idx="4">
                  <c:v>1.9671488879257646</c:v>
                </c:pt>
                <c:pt idx="5">
                  <c:v>1.9893343966939134</c:v>
                </c:pt>
                <c:pt idx="6">
                  <c:v>2.0349816848288174</c:v>
                </c:pt>
                <c:pt idx="7">
                  <c:v>2.0462235637953587</c:v>
                </c:pt>
                <c:pt idx="8">
                  <c:v>2.0445015587535069</c:v>
                </c:pt>
                <c:pt idx="9">
                  <c:v>2.0451811728393134</c:v>
                </c:pt>
                <c:pt idx="10">
                  <c:v>2.0318436786864096</c:v>
                </c:pt>
                <c:pt idx="11">
                  <c:v>1.9847668068798403</c:v>
                </c:pt>
                <c:pt idx="12">
                  <c:v>2.0212909937707844</c:v>
                </c:pt>
                <c:pt idx="13">
                  <c:v>2.0068971558886135</c:v>
                </c:pt>
                <c:pt idx="14">
                  <c:v>2.0416840415059303</c:v>
                </c:pt>
                <c:pt idx="15">
                  <c:v>1.9599534285435849</c:v>
                </c:pt>
                <c:pt idx="16">
                  <c:v>2.0475764165174191</c:v>
                </c:pt>
                <c:pt idx="17">
                  <c:v>2.0191693030755995</c:v>
                </c:pt>
                <c:pt idx="18">
                  <c:v>1.9790930936100914</c:v>
                </c:pt>
                <c:pt idx="19">
                  <c:v>1.9784290725104177</c:v>
                </c:pt>
              </c:numCache>
            </c:numRef>
          </c:xVal>
          <c:yVal>
            <c:numRef>
              <c:f>'[wt loss data-priticin vs ucla.xls]datout'!$D$25:$D$44</c:f>
              <c:numCache>
                <c:formatCode>General</c:formatCode>
                <c:ptCount val="20"/>
                <c:pt idx="0">
                  <c:v>9.5192409999999992</c:v>
                </c:pt>
                <c:pt idx="1">
                  <c:v>8.9806109421883402</c:v>
                </c:pt>
                <c:pt idx="2">
                  <c:v>7.2155702951883001</c:v>
                </c:pt>
                <c:pt idx="3">
                  <c:v>8.7310439909991597</c:v>
                </c:pt>
                <c:pt idx="4">
                  <c:v>8.2384556792246695</c:v>
                </c:pt>
                <c:pt idx="5">
                  <c:v>9.3130109638083205</c:v>
                </c:pt>
                <c:pt idx="6">
                  <c:v>7.7091736420894295</c:v>
                </c:pt>
                <c:pt idx="7">
                  <c:v>8.1423123284527907</c:v>
                </c:pt>
                <c:pt idx="8">
                  <c:v>9.5043592258881002</c:v>
                </c:pt>
                <c:pt idx="9">
                  <c:v>8.3449560865257499</c:v>
                </c:pt>
                <c:pt idx="10">
                  <c:v>10.3077789464714</c:v>
                </c:pt>
                <c:pt idx="11">
                  <c:v>10.819241</c:v>
                </c:pt>
                <c:pt idx="12">
                  <c:v>8.5324362572899606</c:v>
                </c:pt>
                <c:pt idx="13">
                  <c:v>9.5790812521492494</c:v>
                </c:pt>
                <c:pt idx="14">
                  <c:v>8.4437212038215801</c:v>
                </c:pt>
                <c:pt idx="15">
                  <c:v>9.0656772630625806</c:v>
                </c:pt>
                <c:pt idx="16">
                  <c:v>8.9875648624710198</c:v>
                </c:pt>
                <c:pt idx="17">
                  <c:v>9.2554085878063805</c:v>
                </c:pt>
                <c:pt idx="18">
                  <c:v>9.8192409999999999</c:v>
                </c:pt>
                <c:pt idx="19">
                  <c:v>9.4911180913190591</c:v>
                </c:pt>
              </c:numCache>
            </c:numRef>
          </c:yVal>
          <c:smooth val="0"/>
          <c:extLst>
            <c:ext xmlns:c16="http://schemas.microsoft.com/office/drawing/2014/chart" uri="{C3380CC4-5D6E-409C-BE32-E72D297353CC}">
              <c16:uniqueId val="{00000001-544F-461F-AA5B-C0134301D074}"/>
            </c:ext>
          </c:extLst>
        </c:ser>
        <c:ser>
          <c:idx val="2"/>
          <c:order val="2"/>
          <c:tx>
            <c:strRef>
              <c:f>'[wt loss data-priticin vs ucla.xls]datout'!$I$8</c:f>
              <c:strCache>
                <c:ptCount val="1"/>
                <c:pt idx="0">
                  <c:v>y</c:v>
                </c:pt>
              </c:strCache>
            </c:strRef>
          </c:tx>
          <c:spPr>
            <a:ln w="38100">
              <a:solidFill>
                <a:schemeClr val="accent1"/>
              </a:solidFill>
            </a:ln>
          </c:spPr>
          <c:marker>
            <c:symbol val="none"/>
          </c:marker>
          <c:xVal>
            <c:numRef>
              <c:f>'[wt loss data-priticin vs ucla.xls]datout'!$H$9:$H$10</c:f>
              <c:numCache>
                <c:formatCode>General</c:formatCode>
                <c:ptCount val="2"/>
                <c:pt idx="0">
                  <c:v>0.5</c:v>
                </c:pt>
                <c:pt idx="1">
                  <c:v>1.5</c:v>
                </c:pt>
              </c:numCache>
            </c:numRef>
          </c:xVal>
          <c:yVal>
            <c:numRef>
              <c:f>'[wt loss data-priticin vs ucla.xls]datout'!$I$9:$I$10</c:f>
              <c:numCache>
                <c:formatCode>General</c:formatCode>
                <c:ptCount val="2"/>
                <c:pt idx="0">
                  <c:v>5</c:v>
                </c:pt>
                <c:pt idx="1">
                  <c:v>5</c:v>
                </c:pt>
              </c:numCache>
            </c:numRef>
          </c:yVal>
          <c:smooth val="0"/>
          <c:extLst>
            <c:ext xmlns:c16="http://schemas.microsoft.com/office/drawing/2014/chart" uri="{C3380CC4-5D6E-409C-BE32-E72D297353CC}">
              <c16:uniqueId val="{00000002-544F-461F-AA5B-C0134301D074}"/>
            </c:ext>
          </c:extLst>
        </c:ser>
        <c:ser>
          <c:idx val="3"/>
          <c:order val="3"/>
          <c:tx>
            <c:strRef>
              <c:f>'[wt loss data-priticin vs ucla.xls]datout'!$I$12</c:f>
              <c:strCache>
                <c:ptCount val="1"/>
                <c:pt idx="0">
                  <c:v>y</c:v>
                </c:pt>
              </c:strCache>
            </c:strRef>
          </c:tx>
          <c:spPr>
            <a:ln w="38100">
              <a:solidFill>
                <a:srgbClr val="FF0000"/>
              </a:solidFill>
            </a:ln>
          </c:spPr>
          <c:marker>
            <c:symbol val="none"/>
          </c:marker>
          <c:xVal>
            <c:numRef>
              <c:f>'[wt loss data-priticin vs ucla.xls]datout'!$H$13:$H$14</c:f>
              <c:numCache>
                <c:formatCode>General</c:formatCode>
                <c:ptCount val="2"/>
                <c:pt idx="0">
                  <c:v>1.5</c:v>
                </c:pt>
                <c:pt idx="1">
                  <c:v>2.5</c:v>
                </c:pt>
              </c:numCache>
            </c:numRef>
          </c:xVal>
          <c:yVal>
            <c:numRef>
              <c:f>'[wt loss data-priticin vs ucla.xls]datout'!$I$13:$I$14</c:f>
              <c:numCache>
                <c:formatCode>General</c:formatCode>
                <c:ptCount val="2"/>
                <c:pt idx="0">
                  <c:v>9</c:v>
                </c:pt>
                <c:pt idx="1">
                  <c:v>9</c:v>
                </c:pt>
              </c:numCache>
            </c:numRef>
          </c:yVal>
          <c:smooth val="0"/>
          <c:extLst>
            <c:ext xmlns:c16="http://schemas.microsoft.com/office/drawing/2014/chart" uri="{C3380CC4-5D6E-409C-BE32-E72D297353CC}">
              <c16:uniqueId val="{00000003-544F-461F-AA5B-C0134301D074}"/>
            </c:ext>
          </c:extLst>
        </c:ser>
        <c:dLbls>
          <c:showLegendKey val="0"/>
          <c:showVal val="0"/>
          <c:showCatName val="0"/>
          <c:showSerName val="0"/>
          <c:showPercent val="0"/>
          <c:showBubbleSize val="0"/>
        </c:dLbls>
        <c:axId val="505675264"/>
        <c:axId val="505678400"/>
      </c:scatterChart>
      <c:valAx>
        <c:axId val="505675264"/>
        <c:scaling>
          <c:orientation val="minMax"/>
          <c:max val="3"/>
          <c:min val="0"/>
        </c:scaling>
        <c:delete val="0"/>
        <c:axPos val="b"/>
        <c:numFmt formatCode="#,##0" sourceLinked="0"/>
        <c:majorTickMark val="out"/>
        <c:minorTickMark val="none"/>
        <c:tickLblPos val="nextTo"/>
        <c:txPr>
          <a:bodyPr rot="0" vert="horz"/>
          <a:lstStyle/>
          <a:p>
            <a:pPr>
              <a:defRPr sz="600" b="0" i="0" u="none" strike="noStrike" baseline="0">
                <a:solidFill>
                  <a:srgbClr val="000000"/>
                </a:solidFill>
                <a:latin typeface="Calibri"/>
                <a:ea typeface="Calibri"/>
                <a:cs typeface="Calibri"/>
              </a:defRPr>
            </a:pPr>
            <a:endParaRPr lang="en-US"/>
          </a:p>
        </c:txPr>
        <c:crossAx val="505678400"/>
        <c:crosses val="autoZero"/>
        <c:crossBetween val="midCat"/>
        <c:majorUnit val="3"/>
      </c:valAx>
      <c:valAx>
        <c:axId val="505678400"/>
        <c:scaling>
          <c:orientation val="minMax"/>
        </c:scaling>
        <c:delete val="0"/>
        <c:axPos val="l"/>
        <c:numFmt formatCode="General" sourceLinked="1"/>
        <c:majorTickMark val="out"/>
        <c:minorTickMark val="none"/>
        <c:tickLblPos val="nextTo"/>
        <c:txPr>
          <a:bodyPr/>
          <a:lstStyle/>
          <a:p>
            <a:pPr>
              <a:defRPr sz="1200"/>
            </a:pPr>
            <a:endParaRPr lang="en-US"/>
          </a:p>
        </c:txPr>
        <c:crossAx val="505675264"/>
        <c:crosses val="autoZero"/>
        <c:crossBetween val="midCat"/>
      </c:valAx>
    </c:plotArea>
    <c:legend>
      <c:legendPos val="r"/>
      <c:legendEntry>
        <c:idx val="2"/>
        <c:delete val="1"/>
      </c:legendEntry>
      <c:legendEntry>
        <c:idx val="3"/>
        <c:delete val="1"/>
      </c:legendEntry>
      <c:layout>
        <c:manualLayout>
          <c:xMode val="edge"/>
          <c:yMode val="edge"/>
          <c:x val="0.18060238696578026"/>
          <c:y val="0.10642931811174029"/>
          <c:w val="0.17348962511761501"/>
          <c:h val="0.19357895449315254"/>
        </c:manualLayout>
      </c:layout>
      <c:overlay val="0"/>
      <c:txPr>
        <a:bodyPr/>
        <a:lstStyle/>
        <a:p>
          <a:pPr>
            <a:defRPr sz="1600"/>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55626380035827E-2"/>
          <c:y val="6.6620126092485868E-2"/>
          <c:w val="0.89320022497187856"/>
          <c:h val="0.86447384798549654"/>
        </c:manualLayout>
      </c:layout>
      <c:scatterChart>
        <c:scatterStyle val="lineMarker"/>
        <c:varyColors val="0"/>
        <c:ser>
          <c:idx val="0"/>
          <c:order val="0"/>
          <c:tx>
            <c:v>Priticin</c:v>
          </c:tx>
          <c:spPr>
            <a:ln w="28575">
              <a:noFill/>
            </a:ln>
          </c:spPr>
          <c:marker>
            <c:symbol val="diamond"/>
            <c:size val="9"/>
            <c:spPr>
              <a:solidFill>
                <a:srgbClr val="FF0000"/>
              </a:solidFill>
            </c:spPr>
          </c:marker>
          <c:xVal>
            <c:numRef>
              <c:f>'[wt loss data-priticin vs ucla.xls]datout'!$C$3:$C$22</c:f>
              <c:numCache>
                <c:formatCode>General</c:formatCode>
                <c:ptCount val="20"/>
                <c:pt idx="0">
                  <c:v>1.0091500989568252</c:v>
                </c:pt>
                <c:pt idx="1">
                  <c:v>0.96466497969734899</c:v>
                </c:pt>
                <c:pt idx="2">
                  <c:v>0.95677625263662858</c:v>
                </c:pt>
                <c:pt idx="3">
                  <c:v>0.99447788961194172</c:v>
                </c:pt>
                <c:pt idx="4">
                  <c:v>1.0356226134205397</c:v>
                </c:pt>
                <c:pt idx="5">
                  <c:v>1.0172965055756111</c:v>
                </c:pt>
                <c:pt idx="6">
                  <c:v>1.0133288942282177</c:v>
                </c:pt>
                <c:pt idx="7">
                  <c:v>0.9801626964304806</c:v>
                </c:pt>
                <c:pt idx="8">
                  <c:v>1.0122775330729352</c:v>
                </c:pt>
                <c:pt idx="9">
                  <c:v>0.95285274517050311</c:v>
                </c:pt>
                <c:pt idx="10">
                  <c:v>1.0269385170166159</c:v>
                </c:pt>
                <c:pt idx="11">
                  <c:v>1.0463838073678748</c:v>
                </c:pt>
                <c:pt idx="12">
                  <c:v>1.0357613346435059</c:v>
                </c:pt>
                <c:pt idx="13">
                  <c:v>0.96864463519585253</c:v>
                </c:pt>
                <c:pt idx="14">
                  <c:v>1.0212155977668125</c:v>
                </c:pt>
                <c:pt idx="15">
                  <c:v>1.0497301387827263</c:v>
                </c:pt>
                <c:pt idx="16">
                  <c:v>0.98978569654622983</c:v>
                </c:pt>
                <c:pt idx="17">
                  <c:v>0.96728289657994815</c:v>
                </c:pt>
                <c:pt idx="18">
                  <c:v>1.0445265775286836</c:v>
                </c:pt>
                <c:pt idx="19">
                  <c:v>0.96522904471550852</c:v>
                </c:pt>
              </c:numCache>
            </c:numRef>
          </c:xVal>
          <c:yVal>
            <c:numRef>
              <c:f>'[wt loss data-priticin vs ucla.xls]datout'!$F$3:$F$22</c:f>
              <c:numCache>
                <c:formatCode>General</c:formatCode>
                <c:ptCount val="20"/>
                <c:pt idx="0">
                  <c:v>17.2665522</c:v>
                </c:pt>
                <c:pt idx="1">
                  <c:v>-3.1948210420000001</c:v>
                </c:pt>
                <c:pt idx="2">
                  <c:v>0.56296460200000009</c:v>
                </c:pt>
                <c:pt idx="3">
                  <c:v>4.210177442</c:v>
                </c:pt>
                <c:pt idx="4">
                  <c:v>-10.677344986</c:v>
                </c:pt>
                <c:pt idx="5">
                  <c:v>-13.368843099999999</c:v>
                </c:pt>
                <c:pt idx="6">
                  <c:v>30.165877859999998</c:v>
                </c:pt>
                <c:pt idx="7">
                  <c:v>18.694352770000002</c:v>
                </c:pt>
                <c:pt idx="8">
                  <c:v>-1.2926413659999998</c:v>
                </c:pt>
                <c:pt idx="9">
                  <c:v>9.0303397600000004</c:v>
                </c:pt>
                <c:pt idx="10">
                  <c:v>-4.3987317629999998</c:v>
                </c:pt>
                <c:pt idx="11">
                  <c:v>2.8967773330000002</c:v>
                </c:pt>
                <c:pt idx="12">
                  <c:v>2.3081943279999999</c:v>
                </c:pt>
                <c:pt idx="13">
                  <c:v>15.4302882</c:v>
                </c:pt>
                <c:pt idx="14">
                  <c:v>-2.2465427879999997</c:v>
                </c:pt>
                <c:pt idx="15">
                  <c:v>1.4349492240000004</c:v>
                </c:pt>
                <c:pt idx="16">
                  <c:v>2.9249476750000003</c:v>
                </c:pt>
                <c:pt idx="17">
                  <c:v>12.057955670000002</c:v>
                </c:pt>
                <c:pt idx="18">
                  <c:v>6.2156008990000009</c:v>
                </c:pt>
                <c:pt idx="19">
                  <c:v>11.979925049999999</c:v>
                </c:pt>
              </c:numCache>
            </c:numRef>
          </c:yVal>
          <c:smooth val="0"/>
          <c:extLst>
            <c:ext xmlns:c16="http://schemas.microsoft.com/office/drawing/2014/chart" uri="{C3380CC4-5D6E-409C-BE32-E72D297353CC}">
              <c16:uniqueId val="{00000000-B1C0-46B9-B591-573246544D71}"/>
            </c:ext>
          </c:extLst>
        </c:ser>
        <c:ser>
          <c:idx val="1"/>
          <c:order val="1"/>
          <c:tx>
            <c:v>UCLA</c:v>
          </c:tx>
          <c:spPr>
            <a:ln w="28575">
              <a:noFill/>
            </a:ln>
          </c:spPr>
          <c:xVal>
            <c:numRef>
              <c:f>'[wt loss data-priticin vs ucla.xls]datout'!$C$25:$C$44</c:f>
              <c:numCache>
                <c:formatCode>General</c:formatCode>
                <c:ptCount val="20"/>
                <c:pt idx="0">
                  <c:v>2.0464808735101307</c:v>
                </c:pt>
                <c:pt idx="1">
                  <c:v>1.9682511644558032</c:v>
                </c:pt>
                <c:pt idx="2">
                  <c:v>1.954738792294245</c:v>
                </c:pt>
                <c:pt idx="3">
                  <c:v>2.0380537670888463</c:v>
                </c:pt>
                <c:pt idx="4">
                  <c:v>1.9671488879257646</c:v>
                </c:pt>
                <c:pt idx="5">
                  <c:v>1.9893343966939134</c:v>
                </c:pt>
                <c:pt idx="6">
                  <c:v>2.0349816848288174</c:v>
                </c:pt>
                <c:pt idx="7">
                  <c:v>2.0462235637953587</c:v>
                </c:pt>
                <c:pt idx="8">
                  <c:v>2.0445015587535069</c:v>
                </c:pt>
                <c:pt idx="9">
                  <c:v>2.0451811728393134</c:v>
                </c:pt>
                <c:pt idx="10">
                  <c:v>2.0318436786864096</c:v>
                </c:pt>
                <c:pt idx="11">
                  <c:v>1.9847668068798403</c:v>
                </c:pt>
                <c:pt idx="12">
                  <c:v>2.0212909937707844</c:v>
                </c:pt>
                <c:pt idx="13">
                  <c:v>2.0068971558886135</c:v>
                </c:pt>
                <c:pt idx="14">
                  <c:v>2.0416840415059303</c:v>
                </c:pt>
                <c:pt idx="15">
                  <c:v>1.9599534285435849</c:v>
                </c:pt>
                <c:pt idx="16">
                  <c:v>2.0475764165174191</c:v>
                </c:pt>
                <c:pt idx="17">
                  <c:v>2.0191693030755995</c:v>
                </c:pt>
                <c:pt idx="18">
                  <c:v>1.9790930936100914</c:v>
                </c:pt>
                <c:pt idx="19">
                  <c:v>1.9784290725104177</c:v>
                </c:pt>
              </c:numCache>
            </c:numRef>
          </c:xVal>
          <c:yVal>
            <c:numRef>
              <c:f>'[wt loss data-priticin vs ucla.xls]datout'!$F$25:$F$44</c:f>
              <c:numCache>
                <c:formatCode>General</c:formatCode>
                <c:ptCount val="20"/>
                <c:pt idx="0">
                  <c:v>12.4601411</c:v>
                </c:pt>
                <c:pt idx="1">
                  <c:v>7.7840952760000004</c:v>
                </c:pt>
                <c:pt idx="2">
                  <c:v>13.661705749999999</c:v>
                </c:pt>
                <c:pt idx="3">
                  <c:v>19.594392380000002</c:v>
                </c:pt>
                <c:pt idx="4">
                  <c:v>10.128028526</c:v>
                </c:pt>
                <c:pt idx="5">
                  <c:v>4.2905988370000001</c:v>
                </c:pt>
                <c:pt idx="6">
                  <c:v>11.802287789999999</c:v>
                </c:pt>
                <c:pt idx="7">
                  <c:v>5.8367106250000003</c:v>
                </c:pt>
                <c:pt idx="8">
                  <c:v>14.980920510000001</c:v>
                </c:pt>
                <c:pt idx="9">
                  <c:v>-6.1581768779999999</c:v>
                </c:pt>
                <c:pt idx="10">
                  <c:v>-12.029665120000001</c:v>
                </c:pt>
                <c:pt idx="11">
                  <c:v>28.977336399999999</c:v>
                </c:pt>
                <c:pt idx="12">
                  <c:v>26.783262260000001</c:v>
                </c:pt>
                <c:pt idx="13">
                  <c:v>-8.1905767859999994</c:v>
                </c:pt>
                <c:pt idx="14">
                  <c:v>1.694386341</c:v>
                </c:pt>
                <c:pt idx="15">
                  <c:v>0.29597835400000005</c:v>
                </c:pt>
                <c:pt idx="16">
                  <c:v>3.0057491350000003</c:v>
                </c:pt>
                <c:pt idx="17">
                  <c:v>24.615109189999998</c:v>
                </c:pt>
                <c:pt idx="18">
                  <c:v>6.1430902989999998</c:v>
                </c:pt>
                <c:pt idx="19">
                  <c:v>14.32463473</c:v>
                </c:pt>
              </c:numCache>
            </c:numRef>
          </c:yVal>
          <c:smooth val="0"/>
          <c:extLst>
            <c:ext xmlns:c16="http://schemas.microsoft.com/office/drawing/2014/chart" uri="{C3380CC4-5D6E-409C-BE32-E72D297353CC}">
              <c16:uniqueId val="{00000001-B1C0-46B9-B591-573246544D71}"/>
            </c:ext>
          </c:extLst>
        </c:ser>
        <c:ser>
          <c:idx val="2"/>
          <c:order val="2"/>
          <c:tx>
            <c:strRef>
              <c:f>'[wt loss data-priticin vs ucla.xls]datout'!$I$8</c:f>
              <c:strCache>
                <c:ptCount val="1"/>
                <c:pt idx="0">
                  <c:v>y</c:v>
                </c:pt>
              </c:strCache>
            </c:strRef>
          </c:tx>
          <c:spPr>
            <a:ln w="28575">
              <a:solidFill>
                <a:srgbClr val="0070C0"/>
              </a:solidFill>
            </a:ln>
          </c:spPr>
          <c:marker>
            <c:symbol val="none"/>
          </c:marker>
          <c:xVal>
            <c:numRef>
              <c:f>'[wt loss data-priticin vs ucla.xls]datout'!$H$9:$H$10</c:f>
              <c:numCache>
                <c:formatCode>General</c:formatCode>
                <c:ptCount val="2"/>
                <c:pt idx="0">
                  <c:v>0.5</c:v>
                </c:pt>
                <c:pt idx="1">
                  <c:v>1.5</c:v>
                </c:pt>
              </c:numCache>
            </c:numRef>
          </c:xVal>
          <c:yVal>
            <c:numRef>
              <c:f>'[wt loss data-priticin vs ucla.xls]datout'!$I$9:$I$10</c:f>
              <c:numCache>
                <c:formatCode>General</c:formatCode>
                <c:ptCount val="2"/>
                <c:pt idx="0">
                  <c:v>5</c:v>
                </c:pt>
                <c:pt idx="1">
                  <c:v>5</c:v>
                </c:pt>
              </c:numCache>
            </c:numRef>
          </c:yVal>
          <c:smooth val="0"/>
          <c:extLst>
            <c:ext xmlns:c16="http://schemas.microsoft.com/office/drawing/2014/chart" uri="{C3380CC4-5D6E-409C-BE32-E72D297353CC}">
              <c16:uniqueId val="{00000002-B1C0-46B9-B591-573246544D71}"/>
            </c:ext>
          </c:extLst>
        </c:ser>
        <c:ser>
          <c:idx val="3"/>
          <c:order val="3"/>
          <c:tx>
            <c:strRef>
              <c:f>'[wt loss data-priticin vs ucla.xls]datout'!$I$12</c:f>
              <c:strCache>
                <c:ptCount val="1"/>
                <c:pt idx="0">
                  <c:v>y</c:v>
                </c:pt>
              </c:strCache>
            </c:strRef>
          </c:tx>
          <c:spPr>
            <a:ln w="28575">
              <a:solidFill>
                <a:srgbClr val="FF0000"/>
              </a:solidFill>
            </a:ln>
          </c:spPr>
          <c:marker>
            <c:symbol val="none"/>
          </c:marker>
          <c:xVal>
            <c:numRef>
              <c:f>'[wt loss data-priticin vs ucla.xls]datout'!$H$13:$H$14</c:f>
              <c:numCache>
                <c:formatCode>General</c:formatCode>
                <c:ptCount val="2"/>
                <c:pt idx="0">
                  <c:v>1.5</c:v>
                </c:pt>
                <c:pt idx="1">
                  <c:v>2.5</c:v>
                </c:pt>
              </c:numCache>
            </c:numRef>
          </c:xVal>
          <c:yVal>
            <c:numRef>
              <c:f>'[wt loss data-priticin vs ucla.xls]datout'!$I$13:$I$14</c:f>
              <c:numCache>
                <c:formatCode>General</c:formatCode>
                <c:ptCount val="2"/>
                <c:pt idx="0">
                  <c:v>9</c:v>
                </c:pt>
                <c:pt idx="1">
                  <c:v>9</c:v>
                </c:pt>
              </c:numCache>
            </c:numRef>
          </c:yVal>
          <c:smooth val="0"/>
          <c:extLst>
            <c:ext xmlns:c16="http://schemas.microsoft.com/office/drawing/2014/chart" uri="{C3380CC4-5D6E-409C-BE32-E72D297353CC}">
              <c16:uniqueId val="{00000003-B1C0-46B9-B591-573246544D71}"/>
            </c:ext>
          </c:extLst>
        </c:ser>
        <c:dLbls>
          <c:showLegendKey val="0"/>
          <c:showVal val="0"/>
          <c:showCatName val="0"/>
          <c:showSerName val="0"/>
          <c:showPercent val="0"/>
          <c:showBubbleSize val="0"/>
        </c:dLbls>
        <c:axId val="505678792"/>
        <c:axId val="505676440"/>
      </c:scatterChart>
      <c:valAx>
        <c:axId val="505678792"/>
        <c:scaling>
          <c:orientation val="minMax"/>
          <c:max val="3"/>
          <c:min val="0"/>
        </c:scaling>
        <c:delete val="0"/>
        <c:axPos val="b"/>
        <c:numFmt formatCode="General" sourceLinked="1"/>
        <c:majorTickMark val="out"/>
        <c:minorTickMark val="none"/>
        <c:tickLblPos val="nextTo"/>
        <c:txPr>
          <a:bodyPr/>
          <a:lstStyle/>
          <a:p>
            <a:pPr>
              <a:defRPr sz="600"/>
            </a:pPr>
            <a:endParaRPr lang="en-US"/>
          </a:p>
        </c:txPr>
        <c:crossAx val="505676440"/>
        <c:crossesAt val="-20"/>
        <c:crossBetween val="midCat"/>
        <c:majorUnit val="3"/>
      </c:valAx>
      <c:valAx>
        <c:axId val="505676440"/>
        <c:scaling>
          <c:orientation val="minMax"/>
        </c:scaling>
        <c:delete val="0"/>
        <c:axPos val="l"/>
        <c:numFmt formatCode="General" sourceLinked="1"/>
        <c:majorTickMark val="out"/>
        <c:minorTickMark val="none"/>
        <c:tickLblPos val="nextTo"/>
        <c:crossAx val="505678792"/>
        <c:crosses val="autoZero"/>
        <c:crossBetween val="midCat"/>
      </c:valAx>
    </c:plotArea>
    <c:legend>
      <c:legendPos val="r"/>
      <c:legendEntry>
        <c:idx val="2"/>
        <c:delete val="1"/>
      </c:legendEntry>
      <c:legendEntry>
        <c:idx val="3"/>
        <c:delete val="1"/>
      </c:legendEntry>
      <c:layout>
        <c:manualLayout>
          <c:xMode val="edge"/>
          <c:yMode val="edge"/>
          <c:x val="0.11809648793900762"/>
          <c:y val="0.17646829554031068"/>
          <c:w val="0.17059276681323926"/>
          <c:h val="0.17412127607760369"/>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dirty="0"/>
              <a:t>F distribution</a:t>
            </a:r>
          </a:p>
          <a:p>
            <a:pPr>
              <a:defRPr/>
            </a:pPr>
            <a:r>
              <a:rPr lang="en-US" b="0" dirty="0"/>
              <a:t>df1=</a:t>
            </a:r>
            <a:r>
              <a:rPr lang="en-US" b="0" dirty="0" err="1"/>
              <a:t>num</a:t>
            </a:r>
            <a:r>
              <a:rPr lang="en-US" b="0" dirty="0"/>
              <a:t> groups-1</a:t>
            </a:r>
          </a:p>
          <a:p>
            <a:pPr>
              <a:defRPr/>
            </a:pPr>
            <a:r>
              <a:rPr lang="en-US" b="0" dirty="0"/>
              <a:t>df2=total n - </a:t>
            </a:r>
            <a:r>
              <a:rPr lang="en-US" b="0" dirty="0" err="1"/>
              <a:t>num</a:t>
            </a:r>
            <a:r>
              <a:rPr lang="en-US" b="0" dirty="0"/>
              <a:t> groups</a:t>
            </a:r>
          </a:p>
        </c:rich>
      </c:tx>
      <c:overlay val="1"/>
    </c:title>
    <c:autoTitleDeleted val="0"/>
    <c:plotArea>
      <c:layout>
        <c:manualLayout>
          <c:layoutTarget val="inner"/>
          <c:xMode val="edge"/>
          <c:yMode val="edge"/>
          <c:x val="9.314337013356358E-2"/>
          <c:y val="3.3759082800278589E-2"/>
          <c:w val="0.8579746852792226"/>
          <c:h val="0.81706193821138651"/>
        </c:manualLayout>
      </c:layout>
      <c:scatterChart>
        <c:scatterStyle val="lineMarker"/>
        <c:varyColors val="0"/>
        <c:ser>
          <c:idx val="0"/>
          <c:order val="0"/>
          <c:tx>
            <c:strRef>
              <c:f>Sheet1!$B$5</c:f>
              <c:strCache>
                <c:ptCount val="1"/>
                <c:pt idx="0">
                  <c:v>3 groups</c:v>
                </c:pt>
              </c:strCache>
            </c:strRef>
          </c:tx>
          <c:spPr>
            <a:ln>
              <a:solidFill>
                <a:srgbClr val="FF0000"/>
              </a:solidFill>
            </a:ln>
          </c:spPr>
          <c:marker>
            <c:symbol val="none"/>
          </c:marker>
          <c:xVal>
            <c:numRef>
              <c:f>Sheet1!$A$6:$A$170</c:f>
              <c:numCache>
                <c:formatCode>0.0</c:formatCode>
                <c:ptCount val="165"/>
                <c:pt idx="0">
                  <c:v>0</c:v>
                </c:pt>
                <c:pt idx="1">
                  <c:v>0.1</c:v>
                </c:pt>
                <c:pt idx="2">
                  <c:v>0.2</c:v>
                </c:pt>
                <c:pt idx="3">
                  <c:v>0.3</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pt idx="41">
                  <c:v>4.1000000000000014</c:v>
                </c:pt>
                <c:pt idx="42">
                  <c:v>4.2000000000000011</c:v>
                </c:pt>
                <c:pt idx="43">
                  <c:v>4.3000000000000007</c:v>
                </c:pt>
                <c:pt idx="44">
                  <c:v>4.4000000000000004</c:v>
                </c:pt>
                <c:pt idx="45">
                  <c:v>4.5</c:v>
                </c:pt>
                <c:pt idx="46">
                  <c:v>4.5999999999999996</c:v>
                </c:pt>
                <c:pt idx="47">
                  <c:v>4.6999999999999993</c:v>
                </c:pt>
                <c:pt idx="48">
                  <c:v>4.7999999999999989</c:v>
                </c:pt>
                <c:pt idx="49">
                  <c:v>4.8999999999999986</c:v>
                </c:pt>
                <c:pt idx="50">
                  <c:v>4.9999999999999982</c:v>
                </c:pt>
                <c:pt idx="51">
                  <c:v>5.0999999999999979</c:v>
                </c:pt>
                <c:pt idx="52">
                  <c:v>5.1999999999999975</c:v>
                </c:pt>
                <c:pt idx="53">
                  <c:v>5.2999999999999972</c:v>
                </c:pt>
                <c:pt idx="54">
                  <c:v>5.3999999999999968</c:v>
                </c:pt>
                <c:pt idx="55">
                  <c:v>5.4999999999999964</c:v>
                </c:pt>
                <c:pt idx="56">
                  <c:v>5.5999999999999961</c:v>
                </c:pt>
                <c:pt idx="57">
                  <c:v>5.6999999999999957</c:v>
                </c:pt>
                <c:pt idx="58">
                  <c:v>5.7999999999999954</c:v>
                </c:pt>
                <c:pt idx="59">
                  <c:v>5.899999999999995</c:v>
                </c:pt>
                <c:pt idx="60">
                  <c:v>5.9999999999999947</c:v>
                </c:pt>
                <c:pt idx="61">
                  <c:v>6.0999999999999943</c:v>
                </c:pt>
                <c:pt idx="62">
                  <c:v>6.199999999999994</c:v>
                </c:pt>
                <c:pt idx="63">
                  <c:v>6.2999999999999936</c:v>
                </c:pt>
                <c:pt idx="64">
                  <c:v>6.3999999999999932</c:v>
                </c:pt>
                <c:pt idx="65">
                  <c:v>6.4999999999999929</c:v>
                </c:pt>
                <c:pt idx="66">
                  <c:v>6.5999999999999925</c:v>
                </c:pt>
                <c:pt idx="67">
                  <c:v>6.6999999999999922</c:v>
                </c:pt>
                <c:pt idx="68">
                  <c:v>6.7999999999999918</c:v>
                </c:pt>
                <c:pt idx="69">
                  <c:v>6.8999999999999915</c:v>
                </c:pt>
                <c:pt idx="70">
                  <c:v>6.9999999999999911</c:v>
                </c:pt>
                <c:pt idx="71">
                  <c:v>7.0999999999999908</c:v>
                </c:pt>
                <c:pt idx="72">
                  <c:v>7.1999999999999904</c:v>
                </c:pt>
                <c:pt idx="73">
                  <c:v>7.2999999999999901</c:v>
                </c:pt>
                <c:pt idx="74">
                  <c:v>7.3999999999999897</c:v>
                </c:pt>
                <c:pt idx="75">
                  <c:v>7.4999999999999893</c:v>
                </c:pt>
                <c:pt idx="76">
                  <c:v>7.599999999999989</c:v>
                </c:pt>
                <c:pt idx="77">
                  <c:v>7.6999999999999886</c:v>
                </c:pt>
                <c:pt idx="78">
                  <c:v>7.7999999999999883</c:v>
                </c:pt>
                <c:pt idx="79">
                  <c:v>7.8999999999999879</c:v>
                </c:pt>
                <c:pt idx="80">
                  <c:v>7.9999999999999876</c:v>
                </c:pt>
                <c:pt idx="81">
                  <c:v>8.0999999999999872</c:v>
                </c:pt>
                <c:pt idx="82">
                  <c:v>8.1999999999999869</c:v>
                </c:pt>
                <c:pt idx="83">
                  <c:v>8.2999999999999865</c:v>
                </c:pt>
                <c:pt idx="84">
                  <c:v>8.3999999999999861</c:v>
                </c:pt>
                <c:pt idx="85">
                  <c:v>8.4999999999999858</c:v>
                </c:pt>
                <c:pt idx="86">
                  <c:v>8.5999999999999854</c:v>
                </c:pt>
                <c:pt idx="87">
                  <c:v>8.6999999999999851</c:v>
                </c:pt>
                <c:pt idx="88">
                  <c:v>8.7999999999999847</c:v>
                </c:pt>
                <c:pt idx="89">
                  <c:v>8.8999999999999844</c:v>
                </c:pt>
                <c:pt idx="90">
                  <c:v>8.999999999999984</c:v>
                </c:pt>
                <c:pt idx="91">
                  <c:v>9.0999999999999837</c:v>
                </c:pt>
                <c:pt idx="92">
                  <c:v>9.1999999999999833</c:v>
                </c:pt>
                <c:pt idx="93">
                  <c:v>9.2999999999999829</c:v>
                </c:pt>
                <c:pt idx="94">
                  <c:v>9.3999999999999826</c:v>
                </c:pt>
                <c:pt idx="95">
                  <c:v>9.4999999999999822</c:v>
                </c:pt>
                <c:pt idx="96">
                  <c:v>9.5999999999999819</c:v>
                </c:pt>
                <c:pt idx="97">
                  <c:v>9.6999999999999815</c:v>
                </c:pt>
                <c:pt idx="98">
                  <c:v>9.7999999999999812</c:v>
                </c:pt>
                <c:pt idx="99">
                  <c:v>9.8999999999999808</c:v>
                </c:pt>
                <c:pt idx="100">
                  <c:v>9.9999999999999805</c:v>
                </c:pt>
                <c:pt idx="101">
                  <c:v>10.09999999999998</c:v>
                </c:pt>
                <c:pt idx="102">
                  <c:v>10.19999999999998</c:v>
                </c:pt>
                <c:pt idx="103">
                  <c:v>10.299999999999979</c:v>
                </c:pt>
                <c:pt idx="104">
                  <c:v>10.399999999999979</c:v>
                </c:pt>
                <c:pt idx="105">
                  <c:v>10.499999999999979</c:v>
                </c:pt>
                <c:pt idx="106">
                  <c:v>10.599999999999978</c:v>
                </c:pt>
                <c:pt idx="107">
                  <c:v>10.699999999999978</c:v>
                </c:pt>
                <c:pt idx="108">
                  <c:v>10.799999999999978</c:v>
                </c:pt>
                <c:pt idx="109">
                  <c:v>10.899999999999977</c:v>
                </c:pt>
                <c:pt idx="110">
                  <c:v>10.999999999999977</c:v>
                </c:pt>
                <c:pt idx="111">
                  <c:v>11.099999999999977</c:v>
                </c:pt>
                <c:pt idx="112">
                  <c:v>11.199999999999976</c:v>
                </c:pt>
                <c:pt idx="113">
                  <c:v>11.299999999999976</c:v>
                </c:pt>
                <c:pt idx="114">
                  <c:v>11.399999999999975</c:v>
                </c:pt>
                <c:pt idx="115">
                  <c:v>11.499999999999975</c:v>
                </c:pt>
                <c:pt idx="116">
                  <c:v>11.599999999999975</c:v>
                </c:pt>
                <c:pt idx="117">
                  <c:v>11.699999999999974</c:v>
                </c:pt>
                <c:pt idx="118">
                  <c:v>11.799999999999974</c:v>
                </c:pt>
                <c:pt idx="119">
                  <c:v>11.899999999999974</c:v>
                </c:pt>
                <c:pt idx="120">
                  <c:v>11.999999999999973</c:v>
                </c:pt>
                <c:pt idx="121">
                  <c:v>12.099999999999973</c:v>
                </c:pt>
                <c:pt idx="122">
                  <c:v>12.199999999999973</c:v>
                </c:pt>
                <c:pt idx="123">
                  <c:v>12.299999999999972</c:v>
                </c:pt>
                <c:pt idx="124">
                  <c:v>12.399999999999972</c:v>
                </c:pt>
                <c:pt idx="125">
                  <c:v>12.499999999999972</c:v>
                </c:pt>
                <c:pt idx="126">
                  <c:v>12.599999999999971</c:v>
                </c:pt>
                <c:pt idx="127">
                  <c:v>12.699999999999971</c:v>
                </c:pt>
                <c:pt idx="128">
                  <c:v>12.799999999999971</c:v>
                </c:pt>
                <c:pt idx="129">
                  <c:v>12.89999999999997</c:v>
                </c:pt>
                <c:pt idx="130">
                  <c:v>12.99999999999997</c:v>
                </c:pt>
                <c:pt idx="131">
                  <c:v>13.099999999999969</c:v>
                </c:pt>
                <c:pt idx="132">
                  <c:v>13.199999999999969</c:v>
                </c:pt>
                <c:pt idx="133">
                  <c:v>13.299999999999969</c:v>
                </c:pt>
                <c:pt idx="134">
                  <c:v>13.399999999999968</c:v>
                </c:pt>
                <c:pt idx="135">
                  <c:v>13.499999999999968</c:v>
                </c:pt>
                <c:pt idx="136">
                  <c:v>13.599999999999968</c:v>
                </c:pt>
                <c:pt idx="137">
                  <c:v>13.699999999999967</c:v>
                </c:pt>
                <c:pt idx="138">
                  <c:v>13.799999999999967</c:v>
                </c:pt>
                <c:pt idx="139">
                  <c:v>13.899999999999967</c:v>
                </c:pt>
                <c:pt idx="140">
                  <c:v>13.999999999999966</c:v>
                </c:pt>
                <c:pt idx="141">
                  <c:v>14.099999999999966</c:v>
                </c:pt>
                <c:pt idx="142">
                  <c:v>14.199999999999966</c:v>
                </c:pt>
                <c:pt idx="143">
                  <c:v>14.299999999999965</c:v>
                </c:pt>
                <c:pt idx="144">
                  <c:v>14.399999999999965</c:v>
                </c:pt>
                <c:pt idx="145">
                  <c:v>14.499999999999964</c:v>
                </c:pt>
                <c:pt idx="146">
                  <c:v>14.599999999999964</c:v>
                </c:pt>
                <c:pt idx="147">
                  <c:v>14.699999999999964</c:v>
                </c:pt>
                <c:pt idx="148">
                  <c:v>14.799999999999963</c:v>
                </c:pt>
                <c:pt idx="149">
                  <c:v>14.899999999999963</c:v>
                </c:pt>
                <c:pt idx="150">
                  <c:v>14.999999999999963</c:v>
                </c:pt>
                <c:pt idx="151">
                  <c:v>15.099999999999962</c:v>
                </c:pt>
                <c:pt idx="152">
                  <c:v>15.199999999999962</c:v>
                </c:pt>
                <c:pt idx="153">
                  <c:v>15.299999999999962</c:v>
                </c:pt>
                <c:pt idx="154">
                  <c:v>15.399999999999961</c:v>
                </c:pt>
                <c:pt idx="155">
                  <c:v>15.499999999999961</c:v>
                </c:pt>
                <c:pt idx="156">
                  <c:v>15.599999999999961</c:v>
                </c:pt>
                <c:pt idx="157">
                  <c:v>15.69999999999996</c:v>
                </c:pt>
                <c:pt idx="158">
                  <c:v>15.79999999999996</c:v>
                </c:pt>
                <c:pt idx="159">
                  <c:v>15.899999999999959</c:v>
                </c:pt>
                <c:pt idx="160">
                  <c:v>15.999999999999959</c:v>
                </c:pt>
                <c:pt idx="161">
                  <c:v>16.099999999999959</c:v>
                </c:pt>
                <c:pt idx="162">
                  <c:v>16.19999999999996</c:v>
                </c:pt>
                <c:pt idx="163">
                  <c:v>16.299999999999962</c:v>
                </c:pt>
                <c:pt idx="164">
                  <c:v>16.399999999999963</c:v>
                </c:pt>
              </c:numCache>
            </c:numRef>
          </c:xVal>
          <c:yVal>
            <c:numRef>
              <c:f>Sheet1!$B$6:$B$170</c:f>
              <c:numCache>
                <c:formatCode>0.00</c:formatCode>
                <c:ptCount val="165"/>
                <c:pt idx="0">
                  <c:v>1</c:v>
                </c:pt>
                <c:pt idx="1">
                  <c:v>0.9012701311454111</c:v>
                </c:pt>
                <c:pt idx="2">
                  <c:v>0.81263756335285442</c:v>
                </c:pt>
                <c:pt idx="3">
                  <c:v>0.73303414183253923</c:v>
                </c:pt>
                <c:pt idx="4">
                  <c:v>0.66150843196063902</c:v>
                </c:pt>
                <c:pt idx="5">
                  <c:v>0.59721256118823041</c:v>
                </c:pt>
                <c:pt idx="6">
                  <c:v>0.53939058944927931</c:v>
                </c:pt>
                <c:pt idx="7">
                  <c:v>0.48736822530538731</c:v>
                </c:pt>
                <c:pt idx="8">
                  <c:v>0.44054372753544119</c:v>
                </c:pt>
                <c:pt idx="9">
                  <c:v>0.3983798515106956</c:v>
                </c:pt>
                <c:pt idx="10">
                  <c:v>0.36039671685801827</c:v>
                </c:pt>
                <c:pt idx="11">
                  <c:v>0.32616548792506711</c:v>
                </c:pt>
                <c:pt idx="12">
                  <c:v>0.2953027716977622</c:v>
                </c:pt>
                <c:pt idx="13">
                  <c:v>0.26746564932283901</c:v>
                </c:pt>
                <c:pt idx="14">
                  <c:v>0.24234726746513999</c:v>
                </c:pt>
                <c:pt idx="15">
                  <c:v>0.2196729245620016</c:v>
                </c:pt>
                <c:pt idx="16">
                  <c:v>0.1991965947832636</c:v>
                </c:pt>
                <c:pt idx="17">
                  <c:v>0.18069783930228897</c:v>
                </c:pt>
                <c:pt idx="18">
                  <c:v>0.16397906045033128</c:v>
                </c:pt>
                <c:pt idx="19">
                  <c:v>0.14886305956765095</c:v>
                </c:pt>
                <c:pt idx="20">
                  <c:v>0.13519086397060714</c:v>
                </c:pt>
                <c:pt idx="21">
                  <c:v>0.12281979250356356</c:v>
                </c:pt>
                <c:pt idx="22">
                  <c:v>0.11162173270680524</c:v>
                </c:pt>
                <c:pt idx="23">
                  <c:v>0.10148160576694461</c:v>
                </c:pt>
                <c:pt idx="24">
                  <c:v>9.2295998177064173E-2</c:v>
                </c:pt>
                <c:pt idx="25">
                  <c:v>8.3971941466018413E-2</c:v>
                </c:pt>
                <c:pt idx="26">
                  <c:v>7.642582350005532E-2</c:v>
                </c:pt>
                <c:pt idx="27">
                  <c:v>6.9582416750325143E-2</c:v>
                </c:pt>
                <c:pt idx="28">
                  <c:v>6.3374010587663593E-2</c:v>
                </c:pt>
                <c:pt idx="29">
                  <c:v>5.7739636138168002E-2</c:v>
                </c:pt>
                <c:pt idx="30">
                  <c:v>5.2624373533100323E-2</c:v>
                </c:pt>
                <c:pt idx="31">
                  <c:v>4.7978732535215424E-2</c:v>
                </c:pt>
                <c:pt idx="32">
                  <c:v>4.3758098538831426E-2</c:v>
                </c:pt>
                <c:pt idx="33">
                  <c:v>3.9922236838735387E-2</c:v>
                </c:pt>
                <c:pt idx="34">
                  <c:v>3.6434848857291417E-2</c:v>
                </c:pt>
                <c:pt idx="35">
                  <c:v>3.3263174722147536E-2</c:v>
                </c:pt>
                <c:pt idx="36">
                  <c:v>3.0377637209478982E-2</c:v>
                </c:pt>
                <c:pt idx="37">
                  <c:v>2.7751522619225224E-2</c:v>
                </c:pt>
                <c:pt idx="38">
                  <c:v>2.5360694637588332E-2</c:v>
                </c:pt>
                <c:pt idx="39">
                  <c:v>2.3183337675489437E-2</c:v>
                </c:pt>
                <c:pt idx="40">
                  <c:v>2.1199726556164988E-2</c:v>
                </c:pt>
                <c:pt idx="41">
                  <c:v>1.9392019766302258E-2</c:v>
                </c:pt>
                <c:pt idx="42">
                  <c:v>1.7744073788064047E-2</c:v>
                </c:pt>
                <c:pt idx="43">
                  <c:v>1.6241276298440729E-2</c:v>
                </c:pt>
                <c:pt idx="44">
                  <c:v>1.4870396261481476E-2</c:v>
                </c:pt>
                <c:pt idx="45">
                  <c:v>1.3619449151523823E-2</c:v>
                </c:pt>
                <c:pt idx="46">
                  <c:v>1.2477575734586891E-2</c:v>
                </c:pt>
                <c:pt idx="47">
                  <c:v>1.1434933003293386E-2</c:v>
                </c:pt>
                <c:pt idx="48">
                  <c:v>1.0482596010396125E-2</c:v>
                </c:pt>
                <c:pt idx="49">
                  <c:v>9.6124694792973676E-3</c:v>
                </c:pt>
                <c:pt idx="50">
                  <c:v>8.8172081887039309E-3</c:v>
                </c:pt>
                <c:pt idx="51">
                  <c:v>8.0901452343929738E-3</c:v>
                </c:pt>
                <c:pt idx="52">
                  <c:v>7.4252273654167294E-3</c:v>
                </c:pt>
                <c:pt idx="53">
                  <c:v>6.8169566762252111E-3</c:v>
                </c:pt>
                <c:pt idx="54">
                  <c:v>6.2603380112701964E-3</c:v>
                </c:pt>
                <c:pt idx="55">
                  <c:v>5.7508315056723014E-3</c:v>
                </c:pt>
                <c:pt idx="56">
                  <c:v>5.2843097453766554E-3</c:v>
                </c:pt>
                <c:pt idx="57">
                  <c:v>4.8570190836801945E-3</c:v>
                </c:pt>
                <c:pt idx="58">
                  <c:v>4.4655446987847021E-3</c:v>
                </c:pt>
                <c:pt idx="59">
                  <c:v>4.1067790197351515E-3</c:v>
                </c:pt>
                <c:pt idx="60">
                  <c:v>3.777893186295738E-3</c:v>
                </c:pt>
                <c:pt idx="61">
                  <c:v>3.4763112424838947E-3</c:v>
                </c:pt>
                <c:pt idx="62">
                  <c:v>3.1996867940632169E-3</c:v>
                </c:pt>
                <c:pt idx="63">
                  <c:v>2.9458818876746508E-3</c:v>
                </c:pt>
                <c:pt idx="64">
                  <c:v>2.7129478938073695E-3</c:v>
                </c:pt>
                <c:pt idx="65">
                  <c:v>2.4991081977812765E-3</c:v>
                </c:pt>
                <c:pt idx="66">
                  <c:v>2.302742522605697E-3</c:v>
                </c:pt>
                <c:pt idx="67">
                  <c:v>2.1223727252353592E-3</c:v>
                </c:pt>
                <c:pt idx="68">
                  <c:v>1.9566499235820801E-3</c:v>
                </c:pt>
                <c:pt idx="69">
                  <c:v>1.804342825850523E-3</c:v>
                </c:pt>
                <c:pt idx="70">
                  <c:v>1.6643271465214726E-3</c:v>
                </c:pt>
                <c:pt idx="71">
                  <c:v>1.5355760047584027E-3</c:v>
                </c:pt>
                <c:pt idx="72">
                  <c:v>1.4171512113003019E-3</c:v>
                </c:pt>
                <c:pt idx="73">
                  <c:v>1.3081953591466524E-3</c:v>
                </c:pt>
                <c:pt idx="74">
                  <c:v>1.2079246416486975E-3</c:v>
                </c:pt>
                <c:pt idx="75">
                  <c:v>1.1156223290912253E-3</c:v>
                </c:pt>
                <c:pt idx="76">
                  <c:v>1.0306328415683836E-3</c:v>
                </c:pt>
                <c:pt idx="77">
                  <c:v>9.5235636200255609E-4</c:v>
                </c:pt>
                <c:pt idx="78">
                  <c:v>8.8024393859690881E-4</c:v>
                </c:pt>
                <c:pt idx="79">
                  <c:v>8.1379303091142061E-4</c:v>
                </c:pt>
                <c:pt idx="80">
                  <c:v>7.5254345816500848E-4</c:v>
                </c:pt>
                <c:pt idx="81">
                  <c:v>6.9607371234186688E-4</c:v>
                </c:pt>
                <c:pt idx="82">
                  <c:v>6.4399760226334563E-4</c:v>
                </c:pt>
                <c:pt idx="83">
                  <c:v>5.9596119801698995E-4</c:v>
                </c:pt>
                <c:pt idx="84">
                  <c:v>5.5164004804767971E-4</c:v>
                </c:pt>
                <c:pt idx="85">
                  <c:v>5.1073664384399366E-4</c:v>
                </c:pt>
                <c:pt idx="86">
                  <c:v>4.729781095247135E-4</c:v>
                </c:pt>
                <c:pt idx="87">
                  <c:v>4.3811409577132791E-4</c:v>
                </c:pt>
                <c:pt idx="88">
                  <c:v>4.0591485948582361E-4</c:v>
                </c:pt>
                <c:pt idx="89">
                  <c:v>3.7616951229937787E-4</c:v>
                </c:pt>
                <c:pt idx="90">
                  <c:v>3.4868442263549728E-4</c:v>
                </c:pt>
                <c:pt idx="91">
                  <c:v>3.2328175745742672E-4</c:v>
                </c:pt>
                <c:pt idx="92">
                  <c:v>2.997981511191222E-4</c:v>
                </c:pt>
                <c:pt idx="93">
                  <c:v>2.780834899053062E-4</c:v>
                </c:pt>
                <c:pt idx="94">
                  <c:v>2.5799980190121125E-4</c:v>
                </c:pt>
                <c:pt idx="95">
                  <c:v>2.3942024278737062E-4</c:v>
                </c:pt>
                <c:pt idx="96">
                  <c:v>2.2222816901914657E-4</c:v>
                </c:pt>
                <c:pt idx="97">
                  <c:v>2.0631629063328673E-4</c:v>
                </c:pt>
                <c:pt idx="98">
                  <c:v>1.9158589663268138E-4</c:v>
                </c:pt>
                <c:pt idx="99">
                  <c:v>1.7794614654276819E-4</c:v>
                </c:pt>
                <c:pt idx="100">
                  <c:v>1.6531342231511045E-4</c:v>
                </c:pt>
                <c:pt idx="101">
                  <c:v>1.5361073528138552E-4</c:v>
                </c:pt>
                <c:pt idx="102">
                  <c:v>1.4276718333955835E-4</c:v>
                </c:pt>
                <c:pt idx="103">
                  <c:v>1.3271745398809578E-4</c:v>
                </c:pt>
                <c:pt idx="104">
                  <c:v>1.2340136921794193E-4</c:v>
                </c:pt>
                <c:pt idx="105">
                  <c:v>1.1476346862945589E-4</c:v>
                </c:pt>
                <c:pt idx="106">
                  <c:v>1.0675262746605314E-4</c:v>
                </c:pt>
                <c:pt idx="107">
                  <c:v>9.9321706551026081E-5</c:v>
                </c:pt>
                <c:pt idx="108">
                  <c:v>9.2427231381740998E-5</c:v>
                </c:pt>
                <c:pt idx="109">
                  <c:v>8.6029097878676354E-5</c:v>
                </c:pt>
                <c:pt idx="110">
                  <c:v>8.0090302507869612E-5</c:v>
                </c:pt>
                <c:pt idx="111">
                  <c:v>7.4576694696353379E-5</c:v>
                </c:pt>
                <c:pt idx="112">
                  <c:v>6.9456749642959613E-5</c:v>
                </c:pt>
                <c:pt idx="113">
                  <c:v>6.4701359793148606E-5</c:v>
                </c:pt>
                <c:pt idx="114">
                  <c:v>6.0283643397821632E-5</c:v>
                </c:pt>
                <c:pt idx="115">
                  <c:v>5.617876871376919E-5</c:v>
                </c:pt>
                <c:pt idx="116">
                  <c:v>5.236379252876895E-5</c:v>
                </c:pt>
                <c:pt idx="117">
                  <c:v>4.8817511808494881E-5</c:v>
                </c:pt>
                <c:pt idx="118">
                  <c:v>4.5520327366382115E-5</c:v>
                </c:pt>
                <c:pt idx="119">
                  <c:v>4.2454118552317435E-5</c:v>
                </c:pt>
                <c:pt idx="120">
                  <c:v>3.9602128042366828E-5</c:v>
                </c:pt>
                <c:pt idx="121">
                  <c:v>3.6948855890443567E-5</c:v>
                </c:pt>
                <c:pt idx="122">
                  <c:v>3.447996207458299E-5</c:v>
                </c:pt>
                <c:pt idx="123">
                  <c:v>3.2182176835936801E-5</c:v>
                </c:pt>
                <c:pt idx="124">
                  <c:v>3.0043218168304738E-5</c:v>
                </c:pt>
                <c:pt idx="125">
                  <c:v>2.8051715870504852E-5</c:v>
                </c:pt>
                <c:pt idx="126">
                  <c:v>2.6197141623610571E-5</c:v>
                </c:pt>
                <c:pt idx="127">
                  <c:v>2.4469744600485347E-5</c:v>
                </c:pt>
                <c:pt idx="128">
                  <c:v>2.2860492156503608E-5</c:v>
                </c:pt>
                <c:pt idx="129">
                  <c:v>2.1361015188218126E-5</c:v>
                </c:pt>
                <c:pt idx="130">
                  <c:v>1.9963557781334875E-5</c:v>
                </c:pt>
                <c:pt idx="131">
                  <c:v>1.8660930800976376E-5</c:v>
                </c:pt>
                <c:pt idx="132">
                  <c:v>1.7446469106120155E-5</c:v>
                </c:pt>
                <c:pt idx="133">
                  <c:v>1.6313992096526382E-5</c:v>
                </c:pt>
                <c:pt idx="134">
                  <c:v>1.5257767324639766E-5</c:v>
                </c:pt>
                <c:pt idx="135">
                  <c:v>1.4272476927059922E-5</c:v>
                </c:pt>
                <c:pt idx="136">
                  <c:v>1.3353186650404956E-5</c:v>
                </c:pt>
                <c:pt idx="137">
                  <c:v>1.2495317264908875E-5</c:v>
                </c:pt>
                <c:pt idx="138">
                  <c:v>1.169461817604065E-5</c:v>
                </c:pt>
                <c:pt idx="139">
                  <c:v>1.0947143059954232E-5</c:v>
                </c:pt>
                <c:pt idx="140">
                  <c:v>1.0249227362790353E-5</c:v>
                </c:pt>
                <c:pt idx="141">
                  <c:v>9.5974675168722274E-6</c:v>
                </c:pt>
                <c:pt idx="142">
                  <c:v>8.9887017387679677E-6</c:v>
                </c:pt>
                <c:pt idx="143">
                  <c:v>8.4199922851254444E-6</c:v>
                </c:pt>
                <c:pt idx="144">
                  <c:v>7.8886090522103136E-6</c:v>
                </c:pt>
                <c:pt idx="145">
                  <c:v>7.3920144142668837E-6</c:v>
                </c:pt>
                <c:pt idx="146">
                  <c:v>6.9278492042517756E-6</c:v>
                </c:pt>
                <c:pt idx="147">
                  <c:v>6.4939197482210619E-6</c:v>
                </c:pt>
                <c:pt idx="148">
                  <c:v>6.0881858717473224E-6</c:v>
                </c:pt>
                <c:pt idx="149">
                  <c:v>5.7087498032528E-6</c:v>
                </c:pt>
                <c:pt idx="150">
                  <c:v>5.3538459051222127E-6</c:v>
                </c:pt>
                <c:pt idx="151">
                  <c:v>5.0218311689458702E-6</c:v>
                </c:pt>
                <c:pt idx="152">
                  <c:v>4.7111764162831723E-6</c:v>
                </c:pt>
                <c:pt idx="153">
                  <c:v>4.4204581509657703E-6</c:v>
                </c:pt>
                <c:pt idx="154">
                  <c:v>4.1483510132121284E-6</c:v>
                </c:pt>
                <c:pt idx="155">
                  <c:v>3.8936207897338484E-6</c:v>
                </c:pt>
                <c:pt idx="156">
                  <c:v>3.6551179376061788E-6</c:v>
                </c:pt>
                <c:pt idx="157">
                  <c:v>3.4317715829774349E-6</c:v>
                </c:pt>
                <c:pt idx="158">
                  <c:v>3.2225839587292703E-6</c:v>
                </c:pt>
                <c:pt idx="159">
                  <c:v>3.0266252479925402E-6</c:v>
                </c:pt>
                <c:pt idx="160">
                  <c:v>2.8430288029930472E-6</c:v>
                </c:pt>
                <c:pt idx="161">
                  <c:v>2.6709867110655956E-6</c:v>
                </c:pt>
                <c:pt idx="162">
                  <c:v>2.5097456818509787E-6</c:v>
                </c:pt>
                <c:pt idx="163">
                  <c:v>2.3586032316929027E-6</c:v>
                </c:pt>
                <c:pt idx="164">
                  <c:v>2.2169041430963616E-6</c:v>
                </c:pt>
              </c:numCache>
            </c:numRef>
          </c:yVal>
          <c:smooth val="0"/>
          <c:extLst>
            <c:ext xmlns:c16="http://schemas.microsoft.com/office/drawing/2014/chart" uri="{C3380CC4-5D6E-409C-BE32-E72D297353CC}">
              <c16:uniqueId val="{00000000-240B-4AA8-A797-8A091AE08531}"/>
            </c:ext>
          </c:extLst>
        </c:ser>
        <c:ser>
          <c:idx val="1"/>
          <c:order val="1"/>
          <c:tx>
            <c:strRef>
              <c:f>Sheet1!$C$5</c:f>
              <c:strCache>
                <c:ptCount val="1"/>
                <c:pt idx="0">
                  <c:v>4 groups</c:v>
                </c:pt>
              </c:strCache>
            </c:strRef>
          </c:tx>
          <c:marker>
            <c:symbol val="none"/>
          </c:marker>
          <c:xVal>
            <c:numRef>
              <c:f>Sheet1!$A$6:$A$170</c:f>
              <c:numCache>
                <c:formatCode>0.0</c:formatCode>
                <c:ptCount val="165"/>
                <c:pt idx="0">
                  <c:v>0</c:v>
                </c:pt>
                <c:pt idx="1">
                  <c:v>0.1</c:v>
                </c:pt>
                <c:pt idx="2">
                  <c:v>0.2</c:v>
                </c:pt>
                <c:pt idx="3">
                  <c:v>0.3</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pt idx="41">
                  <c:v>4.1000000000000014</c:v>
                </c:pt>
                <c:pt idx="42">
                  <c:v>4.2000000000000011</c:v>
                </c:pt>
                <c:pt idx="43">
                  <c:v>4.3000000000000007</c:v>
                </c:pt>
                <c:pt idx="44">
                  <c:v>4.4000000000000004</c:v>
                </c:pt>
                <c:pt idx="45">
                  <c:v>4.5</c:v>
                </c:pt>
                <c:pt idx="46">
                  <c:v>4.5999999999999996</c:v>
                </c:pt>
                <c:pt idx="47">
                  <c:v>4.6999999999999993</c:v>
                </c:pt>
                <c:pt idx="48">
                  <c:v>4.7999999999999989</c:v>
                </c:pt>
                <c:pt idx="49">
                  <c:v>4.8999999999999986</c:v>
                </c:pt>
                <c:pt idx="50">
                  <c:v>4.9999999999999982</c:v>
                </c:pt>
                <c:pt idx="51">
                  <c:v>5.0999999999999979</c:v>
                </c:pt>
                <c:pt idx="52">
                  <c:v>5.1999999999999975</c:v>
                </c:pt>
                <c:pt idx="53">
                  <c:v>5.2999999999999972</c:v>
                </c:pt>
                <c:pt idx="54">
                  <c:v>5.3999999999999968</c:v>
                </c:pt>
                <c:pt idx="55">
                  <c:v>5.4999999999999964</c:v>
                </c:pt>
                <c:pt idx="56">
                  <c:v>5.5999999999999961</c:v>
                </c:pt>
                <c:pt idx="57">
                  <c:v>5.6999999999999957</c:v>
                </c:pt>
                <c:pt idx="58">
                  <c:v>5.7999999999999954</c:v>
                </c:pt>
                <c:pt idx="59">
                  <c:v>5.899999999999995</c:v>
                </c:pt>
                <c:pt idx="60">
                  <c:v>5.9999999999999947</c:v>
                </c:pt>
                <c:pt idx="61">
                  <c:v>6.0999999999999943</c:v>
                </c:pt>
                <c:pt idx="62">
                  <c:v>6.199999999999994</c:v>
                </c:pt>
                <c:pt idx="63">
                  <c:v>6.2999999999999936</c:v>
                </c:pt>
                <c:pt idx="64">
                  <c:v>6.3999999999999932</c:v>
                </c:pt>
                <c:pt idx="65">
                  <c:v>6.4999999999999929</c:v>
                </c:pt>
                <c:pt idx="66">
                  <c:v>6.5999999999999925</c:v>
                </c:pt>
                <c:pt idx="67">
                  <c:v>6.6999999999999922</c:v>
                </c:pt>
                <c:pt idx="68">
                  <c:v>6.7999999999999918</c:v>
                </c:pt>
                <c:pt idx="69">
                  <c:v>6.8999999999999915</c:v>
                </c:pt>
                <c:pt idx="70">
                  <c:v>6.9999999999999911</c:v>
                </c:pt>
                <c:pt idx="71">
                  <c:v>7.0999999999999908</c:v>
                </c:pt>
                <c:pt idx="72">
                  <c:v>7.1999999999999904</c:v>
                </c:pt>
                <c:pt idx="73">
                  <c:v>7.2999999999999901</c:v>
                </c:pt>
                <c:pt idx="74">
                  <c:v>7.3999999999999897</c:v>
                </c:pt>
                <c:pt idx="75">
                  <c:v>7.4999999999999893</c:v>
                </c:pt>
                <c:pt idx="76">
                  <c:v>7.599999999999989</c:v>
                </c:pt>
                <c:pt idx="77">
                  <c:v>7.6999999999999886</c:v>
                </c:pt>
                <c:pt idx="78">
                  <c:v>7.7999999999999883</c:v>
                </c:pt>
                <c:pt idx="79">
                  <c:v>7.8999999999999879</c:v>
                </c:pt>
                <c:pt idx="80">
                  <c:v>7.9999999999999876</c:v>
                </c:pt>
                <c:pt idx="81">
                  <c:v>8.0999999999999872</c:v>
                </c:pt>
                <c:pt idx="82">
                  <c:v>8.1999999999999869</c:v>
                </c:pt>
                <c:pt idx="83">
                  <c:v>8.2999999999999865</c:v>
                </c:pt>
                <c:pt idx="84">
                  <c:v>8.3999999999999861</c:v>
                </c:pt>
                <c:pt idx="85">
                  <c:v>8.4999999999999858</c:v>
                </c:pt>
                <c:pt idx="86">
                  <c:v>8.5999999999999854</c:v>
                </c:pt>
                <c:pt idx="87">
                  <c:v>8.6999999999999851</c:v>
                </c:pt>
                <c:pt idx="88">
                  <c:v>8.7999999999999847</c:v>
                </c:pt>
                <c:pt idx="89">
                  <c:v>8.8999999999999844</c:v>
                </c:pt>
                <c:pt idx="90">
                  <c:v>8.999999999999984</c:v>
                </c:pt>
                <c:pt idx="91">
                  <c:v>9.0999999999999837</c:v>
                </c:pt>
                <c:pt idx="92">
                  <c:v>9.1999999999999833</c:v>
                </c:pt>
                <c:pt idx="93">
                  <c:v>9.2999999999999829</c:v>
                </c:pt>
                <c:pt idx="94">
                  <c:v>9.3999999999999826</c:v>
                </c:pt>
                <c:pt idx="95">
                  <c:v>9.4999999999999822</c:v>
                </c:pt>
                <c:pt idx="96">
                  <c:v>9.5999999999999819</c:v>
                </c:pt>
                <c:pt idx="97">
                  <c:v>9.6999999999999815</c:v>
                </c:pt>
                <c:pt idx="98">
                  <c:v>9.7999999999999812</c:v>
                </c:pt>
                <c:pt idx="99">
                  <c:v>9.8999999999999808</c:v>
                </c:pt>
                <c:pt idx="100">
                  <c:v>9.9999999999999805</c:v>
                </c:pt>
                <c:pt idx="101">
                  <c:v>10.09999999999998</c:v>
                </c:pt>
                <c:pt idx="102">
                  <c:v>10.19999999999998</c:v>
                </c:pt>
                <c:pt idx="103">
                  <c:v>10.299999999999979</c:v>
                </c:pt>
                <c:pt idx="104">
                  <c:v>10.399999999999979</c:v>
                </c:pt>
                <c:pt idx="105">
                  <c:v>10.499999999999979</c:v>
                </c:pt>
                <c:pt idx="106">
                  <c:v>10.599999999999978</c:v>
                </c:pt>
                <c:pt idx="107">
                  <c:v>10.699999999999978</c:v>
                </c:pt>
                <c:pt idx="108">
                  <c:v>10.799999999999978</c:v>
                </c:pt>
                <c:pt idx="109">
                  <c:v>10.899999999999977</c:v>
                </c:pt>
                <c:pt idx="110">
                  <c:v>10.999999999999977</c:v>
                </c:pt>
                <c:pt idx="111">
                  <c:v>11.099999999999977</c:v>
                </c:pt>
                <c:pt idx="112">
                  <c:v>11.199999999999976</c:v>
                </c:pt>
                <c:pt idx="113">
                  <c:v>11.299999999999976</c:v>
                </c:pt>
                <c:pt idx="114">
                  <c:v>11.399999999999975</c:v>
                </c:pt>
                <c:pt idx="115">
                  <c:v>11.499999999999975</c:v>
                </c:pt>
                <c:pt idx="116">
                  <c:v>11.599999999999975</c:v>
                </c:pt>
                <c:pt idx="117">
                  <c:v>11.699999999999974</c:v>
                </c:pt>
                <c:pt idx="118">
                  <c:v>11.799999999999974</c:v>
                </c:pt>
                <c:pt idx="119">
                  <c:v>11.899999999999974</c:v>
                </c:pt>
                <c:pt idx="120">
                  <c:v>11.999999999999973</c:v>
                </c:pt>
                <c:pt idx="121">
                  <c:v>12.099999999999973</c:v>
                </c:pt>
                <c:pt idx="122">
                  <c:v>12.199999999999973</c:v>
                </c:pt>
                <c:pt idx="123">
                  <c:v>12.299999999999972</c:v>
                </c:pt>
                <c:pt idx="124">
                  <c:v>12.399999999999972</c:v>
                </c:pt>
                <c:pt idx="125">
                  <c:v>12.499999999999972</c:v>
                </c:pt>
                <c:pt idx="126">
                  <c:v>12.599999999999971</c:v>
                </c:pt>
                <c:pt idx="127">
                  <c:v>12.699999999999971</c:v>
                </c:pt>
                <c:pt idx="128">
                  <c:v>12.799999999999971</c:v>
                </c:pt>
                <c:pt idx="129">
                  <c:v>12.89999999999997</c:v>
                </c:pt>
                <c:pt idx="130">
                  <c:v>12.99999999999997</c:v>
                </c:pt>
                <c:pt idx="131">
                  <c:v>13.099999999999969</c:v>
                </c:pt>
                <c:pt idx="132">
                  <c:v>13.199999999999969</c:v>
                </c:pt>
                <c:pt idx="133">
                  <c:v>13.299999999999969</c:v>
                </c:pt>
                <c:pt idx="134">
                  <c:v>13.399999999999968</c:v>
                </c:pt>
                <c:pt idx="135">
                  <c:v>13.499999999999968</c:v>
                </c:pt>
                <c:pt idx="136">
                  <c:v>13.599999999999968</c:v>
                </c:pt>
                <c:pt idx="137">
                  <c:v>13.699999999999967</c:v>
                </c:pt>
                <c:pt idx="138">
                  <c:v>13.799999999999967</c:v>
                </c:pt>
                <c:pt idx="139">
                  <c:v>13.899999999999967</c:v>
                </c:pt>
                <c:pt idx="140">
                  <c:v>13.999999999999966</c:v>
                </c:pt>
                <c:pt idx="141">
                  <c:v>14.099999999999966</c:v>
                </c:pt>
                <c:pt idx="142">
                  <c:v>14.199999999999966</c:v>
                </c:pt>
                <c:pt idx="143">
                  <c:v>14.299999999999965</c:v>
                </c:pt>
                <c:pt idx="144">
                  <c:v>14.399999999999965</c:v>
                </c:pt>
                <c:pt idx="145">
                  <c:v>14.499999999999964</c:v>
                </c:pt>
                <c:pt idx="146">
                  <c:v>14.599999999999964</c:v>
                </c:pt>
                <c:pt idx="147">
                  <c:v>14.699999999999964</c:v>
                </c:pt>
                <c:pt idx="148">
                  <c:v>14.799999999999963</c:v>
                </c:pt>
                <c:pt idx="149">
                  <c:v>14.899999999999963</c:v>
                </c:pt>
                <c:pt idx="150">
                  <c:v>14.999999999999963</c:v>
                </c:pt>
                <c:pt idx="151">
                  <c:v>15.099999999999962</c:v>
                </c:pt>
                <c:pt idx="152">
                  <c:v>15.199999999999962</c:v>
                </c:pt>
                <c:pt idx="153">
                  <c:v>15.299999999999962</c:v>
                </c:pt>
                <c:pt idx="154">
                  <c:v>15.399999999999961</c:v>
                </c:pt>
                <c:pt idx="155">
                  <c:v>15.499999999999961</c:v>
                </c:pt>
                <c:pt idx="156">
                  <c:v>15.599999999999961</c:v>
                </c:pt>
                <c:pt idx="157">
                  <c:v>15.69999999999996</c:v>
                </c:pt>
                <c:pt idx="158">
                  <c:v>15.79999999999996</c:v>
                </c:pt>
                <c:pt idx="159">
                  <c:v>15.899999999999959</c:v>
                </c:pt>
                <c:pt idx="160">
                  <c:v>15.999999999999959</c:v>
                </c:pt>
                <c:pt idx="161">
                  <c:v>16.099999999999959</c:v>
                </c:pt>
                <c:pt idx="162">
                  <c:v>16.19999999999996</c:v>
                </c:pt>
                <c:pt idx="163">
                  <c:v>16.299999999999962</c:v>
                </c:pt>
                <c:pt idx="164">
                  <c:v>16.399999999999963</c:v>
                </c:pt>
              </c:numCache>
            </c:numRef>
          </c:xVal>
          <c:yVal>
            <c:numRef>
              <c:f>Sheet1!$C$6:$C$170</c:f>
              <c:numCache>
                <c:formatCode>0.00</c:formatCode>
                <c:ptCount val="165"/>
                <c:pt idx="0">
                  <c:v>0</c:v>
                </c:pt>
                <c:pt idx="1">
                  <c:v>0.56799348521012305</c:v>
                </c:pt>
                <c:pt idx="2">
                  <c:v>0.68582459029284493</c:v>
                </c:pt>
                <c:pt idx="3">
                  <c:v>0.71786811642289683</c:v>
                </c:pt>
                <c:pt idx="4">
                  <c:v>0.7091300879202197</c:v>
                </c:pt>
                <c:pt idx="5">
                  <c:v>0.67891188270438529</c:v>
                </c:pt>
                <c:pt idx="6">
                  <c:v>0.63745854632038956</c:v>
                </c:pt>
                <c:pt idx="7">
                  <c:v>0.59072260451587066</c:v>
                </c:pt>
                <c:pt idx="8">
                  <c:v>0.54230441897561188</c:v>
                </c:pt>
                <c:pt idx="9">
                  <c:v>0.49440563192150999</c:v>
                </c:pt>
                <c:pt idx="10">
                  <c:v>0.44835473899370165</c:v>
                </c:pt>
                <c:pt idx="11">
                  <c:v>0.40491940413165173</c:v>
                </c:pt>
                <c:pt idx="12">
                  <c:v>0.36450171406960297</c:v>
                </c:pt>
                <c:pt idx="13">
                  <c:v>0.32726456996259762</c:v>
                </c:pt>
                <c:pt idx="14">
                  <c:v>0.29321546086140454</c:v>
                </c:pt>
                <c:pt idx="15">
                  <c:v>0.26226285002313365</c:v>
                </c:pt>
                <c:pt idx="16">
                  <c:v>0.23425446127926713</c:v>
                </c:pt>
                <c:pt idx="17">
                  <c:v>0.2090033518606853</c:v>
                </c:pt>
                <c:pt idx="18">
                  <c:v>0.1863056178806636</c:v>
                </c:pt>
                <c:pt idx="19">
                  <c:v>0.16595230657771329</c:v>
                </c:pt>
                <c:pt idx="20">
                  <c:v>0.14773729080941159</c:v>
                </c:pt>
                <c:pt idx="21">
                  <c:v>0.13146232070139766</c:v>
                </c:pt>
                <c:pt idx="22">
                  <c:v>0.11694010272187108</c:v>
                </c:pt>
                <c:pt idx="23">
                  <c:v>0.10399600620124097</c:v>
                </c:pt>
                <c:pt idx="24">
                  <c:v>9.2468823127603114E-2</c:v>
                </c:pt>
                <c:pt idx="25">
                  <c:v>8.221088441518265E-2</c:v>
                </c:pt>
                <c:pt idx="26">
                  <c:v>7.3087748721700554E-2</c:v>
                </c:pt>
                <c:pt idx="27">
                  <c:v>6.4977617564423454E-2</c:v>
                </c:pt>
                <c:pt idx="28">
                  <c:v>5.7770585667461002E-2</c:v>
                </c:pt>
                <c:pt idx="29">
                  <c:v>5.1367803136246504E-2</c:v>
                </c:pt>
                <c:pt idx="30">
                  <c:v>4.568060268335989E-2</c:v>
                </c:pt>
                <c:pt idx="31">
                  <c:v>4.0629628237358731E-2</c:v>
                </c:pt>
                <c:pt idx="32">
                  <c:v>3.614398907901438E-2</c:v>
                </c:pt>
                <c:pt idx="33">
                  <c:v>3.2160454890896986E-2</c:v>
                </c:pt>
                <c:pt idx="34">
                  <c:v>2.8622700851957474E-2</c:v>
                </c:pt>
                <c:pt idx="35">
                  <c:v>2.5480607485099289E-2</c:v>
                </c:pt>
                <c:pt idx="36">
                  <c:v>2.2689616879863449E-2</c:v>
                </c:pt>
                <c:pt idx="37">
                  <c:v>2.0210144802379974E-2</c:v>
                </c:pt>
                <c:pt idx="38">
                  <c:v>1.8007046804275798E-2</c:v>
                </c:pt>
                <c:pt idx="39">
                  <c:v>1.6049135554865646E-2</c:v>
                </c:pt>
                <c:pt idx="40">
                  <c:v>1.4308746101803368E-2</c:v>
                </c:pt>
                <c:pt idx="41">
                  <c:v>1.2761345507608719E-2</c:v>
                </c:pt>
                <c:pt idx="42">
                  <c:v>1.1385183234458935E-2</c:v>
                </c:pt>
                <c:pt idx="43">
                  <c:v>1.0160978699619761E-2</c:v>
                </c:pt>
                <c:pt idx="44">
                  <c:v>9.0716425566921745E-3</c:v>
                </c:pt>
                <c:pt idx="45">
                  <c:v>8.1020284428244549E-3</c:v>
                </c:pt>
                <c:pt idx="46">
                  <c:v>7.2387121471241085E-3</c:v>
                </c:pt>
                <c:pt idx="47">
                  <c:v>6.4697953849924645E-3</c:v>
                </c:pt>
                <c:pt idx="48">
                  <c:v>5.7847315960121038E-3</c:v>
                </c:pt>
                <c:pt idx="49">
                  <c:v>5.1741714118196253E-3</c:v>
                </c:pt>
                <c:pt idx="50">
                  <c:v>4.6298256601264151E-3</c:v>
                </c:pt>
                <c:pt idx="51">
                  <c:v>4.1443439785908281E-3</c:v>
                </c:pt>
                <c:pt idx="52">
                  <c:v>3.7112073058237979E-3</c:v>
                </c:pt>
                <c:pt idx="53">
                  <c:v>3.3246326956038164E-3</c:v>
                </c:pt>
                <c:pt idx="54">
                  <c:v>2.9794890642391146E-3</c:v>
                </c:pt>
                <c:pt idx="55">
                  <c:v>2.6712226302481002E-3</c:v>
                </c:pt>
                <c:pt idx="56">
                  <c:v>2.3957909407449195E-3</c:v>
                </c:pt>
                <c:pt idx="57">
                  <c:v>2.1496045009115582E-3</c:v>
                </c:pt>
                <c:pt idx="58">
                  <c:v>1.92947513261384E-3</c:v>
                </c:pt>
                <c:pt idx="59">
                  <c:v>1.7325702865280434E-3</c:v>
                </c:pt>
                <c:pt idx="60">
                  <c:v>1.5563726200425959E-3</c:v>
                </c:pt>
                <c:pt idx="61">
                  <c:v>1.3986442316222666E-3</c:v>
                </c:pt>
                <c:pt idx="62">
                  <c:v>1.2573950121640132E-3</c:v>
                </c:pt>
                <c:pt idx="63">
                  <c:v>1.1308546359772751E-3</c:v>
                </c:pt>
                <c:pt idx="64">
                  <c:v>1.0174477691718799E-3</c:v>
                </c:pt>
                <c:pt idx="65">
                  <c:v>9.1577212215707582E-4</c:v>
                </c:pt>
                <c:pt idx="66">
                  <c:v>8.2457901630765768E-4</c:v>
                </c:pt>
                <c:pt idx="67">
                  <c:v>7.427561732408145E-4</c:v>
                </c:pt>
                <c:pt idx="68">
                  <c:v>6.6931246911433389E-4</c:v>
                </c:pt>
                <c:pt idx="69">
                  <c:v>6.0336442639616448E-4</c:v>
                </c:pt>
                <c:pt idx="70">
                  <c:v>5.4412424210718803E-4</c:v>
                </c:pt>
                <c:pt idx="71">
                  <c:v>4.9088917499984046E-4</c:v>
                </c:pt>
                <c:pt idx="72">
                  <c:v>4.430321348576081E-4</c:v>
                </c:pt>
                <c:pt idx="73">
                  <c:v>3.9999333539956486E-4</c:v>
                </c:pt>
                <c:pt idx="74">
                  <c:v>3.6127288843013745E-4</c:v>
                </c:pt>
                <c:pt idx="75">
                  <c:v>3.2642423113606788E-4</c:v>
                </c:pt>
                <c:pt idx="76">
                  <c:v>2.9504829102106956E-4</c:v>
                </c:pt>
                <c:pt idx="77">
                  <c:v>2.6678830407946442E-4</c:v>
                </c:pt>
                <c:pt idx="78">
                  <c:v>2.4132521161663746E-4</c:v>
                </c:pt>
                <c:pt idx="79">
                  <c:v>2.1837356977953099E-4</c:v>
                </c:pt>
                <c:pt idx="80">
                  <c:v>1.976779135001763E-4</c:v>
                </c:pt>
                <c:pt idx="81">
                  <c:v>1.7900952329916737E-4</c:v>
                </c:pt>
                <c:pt idx="82">
                  <c:v>1.6216354934950845E-4</c:v>
                </c:pt>
                <c:pt idx="83">
                  <c:v>1.4695645245790245E-4</c:v>
                </c:pt>
                <c:pt idx="84">
                  <c:v>1.3322372626231583E-4</c:v>
                </c:pt>
                <c:pt idx="85">
                  <c:v>1.2081786904432999E-4</c:v>
                </c:pt>
                <c:pt idx="86">
                  <c:v>1.0960657717618598E-4</c:v>
                </c:pt>
                <c:pt idx="87">
                  <c:v>9.9471135422100505E-5</c:v>
                </c:pt>
                <c:pt idx="88">
                  <c:v>9.0304982140919056E-5</c:v>
                </c:pt>
                <c:pt idx="89">
                  <c:v>8.2012429936506861E-5</c:v>
                </c:pt>
                <c:pt idx="90">
                  <c:v>7.4507524511902739E-5</c:v>
                </c:pt>
                <c:pt idx="91">
                  <c:v>6.7713026437332419E-5</c:v>
                </c:pt>
                <c:pt idx="92">
                  <c:v>6.1559502270647719E-5</c:v>
                </c:pt>
                <c:pt idx="93">
                  <c:v>5.5984512998083782E-5</c:v>
                </c:pt>
                <c:pt idx="94">
                  <c:v>5.0931889116734858E-5</c:v>
                </c:pt>
                <c:pt idx="95">
                  <c:v>4.6351082878343793E-5</c:v>
                </c:pt>
                <c:pt idx="96">
                  <c:v>4.2196589275070309E-5</c:v>
                </c:pt>
                <c:pt idx="97">
                  <c:v>3.842742828774082E-5</c:v>
                </c:pt>
                <c:pt idx="98">
                  <c:v>3.5006681749853609E-5</c:v>
                </c:pt>
                <c:pt idx="99">
                  <c:v>3.1901078918686688E-5</c:v>
                </c:pt>
                <c:pt idx="100">
                  <c:v>2.908062549923143E-5</c:v>
                </c:pt>
                <c:pt idx="101">
                  <c:v>2.6518271447007198E-5</c:v>
                </c:pt>
                <c:pt idx="102">
                  <c:v>2.4189613390650015E-5</c:v>
                </c:pt>
                <c:pt idx="103">
                  <c:v>2.2072627972043945E-5</c:v>
                </c:pt>
                <c:pt idx="104">
                  <c:v>2.0147432807328078E-5</c:v>
                </c:pt>
                <c:pt idx="105">
                  <c:v>1.83960721322599E-5</c:v>
                </c:pt>
                <c:pt idx="106">
                  <c:v>1.6802324515311276E-5</c:v>
                </c:pt>
                <c:pt idx="107">
                  <c:v>1.5351530306137347E-5</c:v>
                </c:pt>
                <c:pt idx="108">
                  <c:v>1.4030436739718657E-5</c:v>
                </c:pt>
                <c:pt idx="109">
                  <c:v>1.2827058841135138E-5</c:v>
                </c:pt>
                <c:pt idx="110">
                  <c:v>1.1730554475753338E-5</c:v>
                </c:pt>
                <c:pt idx="111">
                  <c:v>1.0731112067396056E-5</c:v>
                </c:pt>
                <c:pt idx="112">
                  <c:v>9.8198496653059733E-6</c:v>
                </c:pt>
                <c:pt idx="113">
                  <c:v>8.9887241816026118E-6</c:v>
                </c:pt>
                <c:pt idx="114">
                  <c:v>8.2304497464131486E-6</c:v>
                </c:pt>
                <c:pt idx="115">
                  <c:v>7.5384242396512252E-6</c:v>
                </c:pt>
                <c:pt idx="116">
                  <c:v>6.9066631580581232E-6</c:v>
                </c:pt>
                <c:pt idx="117">
                  <c:v>6.329740064947144E-6</c:v>
                </c:pt>
                <c:pt idx="118">
                  <c:v>5.8027329493165611E-6</c:v>
                </c:pt>
                <c:pt idx="119">
                  <c:v>5.3211758916728481E-6</c:v>
                </c:pt>
                <c:pt idx="120">
                  <c:v>4.8810154969813646E-6</c:v>
                </c:pt>
                <c:pt idx="121">
                  <c:v>4.4785716114720686E-6</c:v>
                </c:pt>
                <c:pt idx="122">
                  <c:v>4.1105018903141803E-6</c:v>
                </c:pt>
                <c:pt idx="123">
                  <c:v>3.7737698280988144E-6</c:v>
                </c:pt>
                <c:pt idx="124">
                  <c:v>3.4656159042127006E-6</c:v>
                </c:pt>
                <c:pt idx="125">
                  <c:v>3.1835315310753345E-6</c:v>
                </c:pt>
                <c:pt idx="126">
                  <c:v>2.9252355253038231E-6</c:v>
                </c:pt>
                <c:pt idx="127">
                  <c:v>2.6886528505777938E-6</c:v>
                </c:pt>
                <c:pt idx="128">
                  <c:v>2.4718954066657273E-6</c:v>
                </c:pt>
                <c:pt idx="129">
                  <c:v>2.2732446620693399E-6</c:v>
                </c:pt>
                <c:pt idx="130">
                  <c:v>2.0911359483332102E-6</c:v>
                </c:pt>
                <c:pt idx="131">
                  <c:v>1.9241442525103758E-6</c:v>
                </c:pt>
                <c:pt idx="132">
                  <c:v>1.7709713608007895E-6</c:v>
                </c:pt>
                <c:pt idx="133">
                  <c:v>1.6304342211917789E-6</c:v>
                </c:pt>
                <c:pt idx="134">
                  <c:v>1.5014544062109579E-6</c:v>
                </c:pt>
                <c:pt idx="135">
                  <c:v>1.3830485688139185E-6</c:v>
                </c:pt>
                <c:pt idx="136">
                  <c:v>1.2743197951164231E-6</c:v>
                </c:pt>
                <c:pt idx="137">
                  <c:v>1.1744497672724665E-6</c:v>
                </c:pt>
                <c:pt idx="138">
                  <c:v>1.0826916584113148E-6</c:v>
                </c:pt>
                <c:pt idx="139">
                  <c:v>9.9836368927982955E-7</c:v>
                </c:pt>
                <c:pt idx="140">
                  <c:v>9.2084328318428327E-7</c:v>
                </c:pt>
                <c:pt idx="141">
                  <c:v>8.4956176206918806E-7</c:v>
                </c:pt>
                <c:pt idx="142">
                  <c:v>7.8399953218300414E-7</c:v>
                </c:pt>
                <c:pt idx="143">
                  <c:v>7.2368171282769973E-7</c:v>
                </c:pt>
                <c:pt idx="144">
                  <c:v>6.6817416622843738E-7</c:v>
                </c:pt>
                <c:pt idx="145">
                  <c:v>6.1707989064473722E-7</c:v>
                </c:pt>
                <c:pt idx="146">
                  <c:v>5.7003574252071986E-7</c:v>
                </c:pt>
                <c:pt idx="147">
                  <c:v>5.267094567824998E-7</c:v>
                </c:pt>
                <c:pt idx="148">
                  <c:v>4.8679693737190998E-7</c:v>
                </c:pt>
                <c:pt idx="149">
                  <c:v>4.5001979279168463E-7</c:v>
                </c:pt>
                <c:pt idx="150">
                  <c:v>4.1612309385779132E-7</c:v>
                </c:pt>
                <c:pt idx="151">
                  <c:v>3.8487333303647557E-7</c:v>
                </c:pt>
                <c:pt idx="152">
                  <c:v>3.5605656671136718E-7</c:v>
                </c:pt>
                <c:pt idx="153">
                  <c:v>3.29476723500691E-7</c:v>
                </c:pt>
                <c:pt idx="154">
                  <c:v>3.0495406334617941E-7</c:v>
                </c:pt>
                <c:pt idx="155">
                  <c:v>2.8232377354057979E-7</c:v>
                </c:pt>
                <c:pt idx="156">
                  <c:v>2.6143468916571013E-7</c:v>
                </c:pt>
                <c:pt idx="157">
                  <c:v>2.4214812659147777E-7</c:v>
                </c:pt>
                <c:pt idx="158">
                  <c:v>2.2433681975097511E-7</c:v>
                </c:pt>
                <c:pt idx="159">
                  <c:v>2.078839498688305E-7</c:v>
                </c:pt>
                <c:pt idx="160">
                  <c:v>1.9268226018968662E-7</c:v>
                </c:pt>
                <c:pt idx="161">
                  <c:v>1.7863324803986911E-7</c:v>
                </c:pt>
                <c:pt idx="162">
                  <c:v>1.6564642726665766E-7</c:v>
                </c:pt>
                <c:pt idx="163">
                  <c:v>1.5363865474284433E-7</c:v>
                </c:pt>
                <c:pt idx="164">
                  <c:v>1.4253351520657504E-7</c:v>
                </c:pt>
              </c:numCache>
            </c:numRef>
          </c:yVal>
          <c:smooth val="0"/>
          <c:extLst>
            <c:ext xmlns:c16="http://schemas.microsoft.com/office/drawing/2014/chart" uri="{C3380CC4-5D6E-409C-BE32-E72D297353CC}">
              <c16:uniqueId val="{00000001-240B-4AA8-A797-8A091AE08531}"/>
            </c:ext>
          </c:extLst>
        </c:ser>
        <c:ser>
          <c:idx val="2"/>
          <c:order val="2"/>
          <c:tx>
            <c:strRef>
              <c:f>Sheet1!$D$5</c:f>
              <c:strCache>
                <c:ptCount val="1"/>
                <c:pt idx="0">
                  <c:v>5 groups</c:v>
                </c:pt>
              </c:strCache>
            </c:strRef>
          </c:tx>
          <c:spPr>
            <a:ln>
              <a:solidFill>
                <a:srgbClr val="00B050"/>
              </a:solidFill>
            </a:ln>
          </c:spPr>
          <c:marker>
            <c:symbol val="none"/>
          </c:marker>
          <c:xVal>
            <c:numRef>
              <c:f>Sheet1!$A$6:$A$170</c:f>
              <c:numCache>
                <c:formatCode>0.0</c:formatCode>
                <c:ptCount val="165"/>
                <c:pt idx="0">
                  <c:v>0</c:v>
                </c:pt>
                <c:pt idx="1">
                  <c:v>0.1</c:v>
                </c:pt>
                <c:pt idx="2">
                  <c:v>0.2</c:v>
                </c:pt>
                <c:pt idx="3">
                  <c:v>0.3</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pt idx="41">
                  <c:v>4.1000000000000014</c:v>
                </c:pt>
                <c:pt idx="42">
                  <c:v>4.2000000000000011</c:v>
                </c:pt>
                <c:pt idx="43">
                  <c:v>4.3000000000000007</c:v>
                </c:pt>
                <c:pt idx="44">
                  <c:v>4.4000000000000004</c:v>
                </c:pt>
                <c:pt idx="45">
                  <c:v>4.5</c:v>
                </c:pt>
                <c:pt idx="46">
                  <c:v>4.5999999999999996</c:v>
                </c:pt>
                <c:pt idx="47">
                  <c:v>4.6999999999999993</c:v>
                </c:pt>
                <c:pt idx="48">
                  <c:v>4.7999999999999989</c:v>
                </c:pt>
                <c:pt idx="49">
                  <c:v>4.8999999999999986</c:v>
                </c:pt>
                <c:pt idx="50">
                  <c:v>4.9999999999999982</c:v>
                </c:pt>
                <c:pt idx="51">
                  <c:v>5.0999999999999979</c:v>
                </c:pt>
                <c:pt idx="52">
                  <c:v>5.1999999999999975</c:v>
                </c:pt>
                <c:pt idx="53">
                  <c:v>5.2999999999999972</c:v>
                </c:pt>
                <c:pt idx="54">
                  <c:v>5.3999999999999968</c:v>
                </c:pt>
                <c:pt idx="55">
                  <c:v>5.4999999999999964</c:v>
                </c:pt>
                <c:pt idx="56">
                  <c:v>5.5999999999999961</c:v>
                </c:pt>
                <c:pt idx="57">
                  <c:v>5.6999999999999957</c:v>
                </c:pt>
                <c:pt idx="58">
                  <c:v>5.7999999999999954</c:v>
                </c:pt>
                <c:pt idx="59">
                  <c:v>5.899999999999995</c:v>
                </c:pt>
                <c:pt idx="60">
                  <c:v>5.9999999999999947</c:v>
                </c:pt>
                <c:pt idx="61">
                  <c:v>6.0999999999999943</c:v>
                </c:pt>
                <c:pt idx="62">
                  <c:v>6.199999999999994</c:v>
                </c:pt>
                <c:pt idx="63">
                  <c:v>6.2999999999999936</c:v>
                </c:pt>
                <c:pt idx="64">
                  <c:v>6.3999999999999932</c:v>
                </c:pt>
                <c:pt idx="65">
                  <c:v>6.4999999999999929</c:v>
                </c:pt>
                <c:pt idx="66">
                  <c:v>6.5999999999999925</c:v>
                </c:pt>
                <c:pt idx="67">
                  <c:v>6.6999999999999922</c:v>
                </c:pt>
                <c:pt idx="68">
                  <c:v>6.7999999999999918</c:v>
                </c:pt>
                <c:pt idx="69">
                  <c:v>6.8999999999999915</c:v>
                </c:pt>
                <c:pt idx="70">
                  <c:v>6.9999999999999911</c:v>
                </c:pt>
                <c:pt idx="71">
                  <c:v>7.0999999999999908</c:v>
                </c:pt>
                <c:pt idx="72">
                  <c:v>7.1999999999999904</c:v>
                </c:pt>
                <c:pt idx="73">
                  <c:v>7.2999999999999901</c:v>
                </c:pt>
                <c:pt idx="74">
                  <c:v>7.3999999999999897</c:v>
                </c:pt>
                <c:pt idx="75">
                  <c:v>7.4999999999999893</c:v>
                </c:pt>
                <c:pt idx="76">
                  <c:v>7.599999999999989</c:v>
                </c:pt>
                <c:pt idx="77">
                  <c:v>7.6999999999999886</c:v>
                </c:pt>
                <c:pt idx="78">
                  <c:v>7.7999999999999883</c:v>
                </c:pt>
                <c:pt idx="79">
                  <c:v>7.8999999999999879</c:v>
                </c:pt>
                <c:pt idx="80">
                  <c:v>7.9999999999999876</c:v>
                </c:pt>
                <c:pt idx="81">
                  <c:v>8.0999999999999872</c:v>
                </c:pt>
                <c:pt idx="82">
                  <c:v>8.1999999999999869</c:v>
                </c:pt>
                <c:pt idx="83">
                  <c:v>8.2999999999999865</c:v>
                </c:pt>
                <c:pt idx="84">
                  <c:v>8.3999999999999861</c:v>
                </c:pt>
                <c:pt idx="85">
                  <c:v>8.4999999999999858</c:v>
                </c:pt>
                <c:pt idx="86">
                  <c:v>8.5999999999999854</c:v>
                </c:pt>
                <c:pt idx="87">
                  <c:v>8.6999999999999851</c:v>
                </c:pt>
                <c:pt idx="88">
                  <c:v>8.7999999999999847</c:v>
                </c:pt>
                <c:pt idx="89">
                  <c:v>8.8999999999999844</c:v>
                </c:pt>
                <c:pt idx="90">
                  <c:v>8.999999999999984</c:v>
                </c:pt>
                <c:pt idx="91">
                  <c:v>9.0999999999999837</c:v>
                </c:pt>
                <c:pt idx="92">
                  <c:v>9.1999999999999833</c:v>
                </c:pt>
                <c:pt idx="93">
                  <c:v>9.2999999999999829</c:v>
                </c:pt>
                <c:pt idx="94">
                  <c:v>9.3999999999999826</c:v>
                </c:pt>
                <c:pt idx="95">
                  <c:v>9.4999999999999822</c:v>
                </c:pt>
                <c:pt idx="96">
                  <c:v>9.5999999999999819</c:v>
                </c:pt>
                <c:pt idx="97">
                  <c:v>9.6999999999999815</c:v>
                </c:pt>
                <c:pt idx="98">
                  <c:v>9.7999999999999812</c:v>
                </c:pt>
                <c:pt idx="99">
                  <c:v>9.8999999999999808</c:v>
                </c:pt>
                <c:pt idx="100">
                  <c:v>9.9999999999999805</c:v>
                </c:pt>
                <c:pt idx="101">
                  <c:v>10.09999999999998</c:v>
                </c:pt>
                <c:pt idx="102">
                  <c:v>10.19999999999998</c:v>
                </c:pt>
                <c:pt idx="103">
                  <c:v>10.299999999999979</c:v>
                </c:pt>
                <c:pt idx="104">
                  <c:v>10.399999999999979</c:v>
                </c:pt>
                <c:pt idx="105">
                  <c:v>10.499999999999979</c:v>
                </c:pt>
                <c:pt idx="106">
                  <c:v>10.599999999999978</c:v>
                </c:pt>
                <c:pt idx="107">
                  <c:v>10.699999999999978</c:v>
                </c:pt>
                <c:pt idx="108">
                  <c:v>10.799999999999978</c:v>
                </c:pt>
                <c:pt idx="109">
                  <c:v>10.899999999999977</c:v>
                </c:pt>
                <c:pt idx="110">
                  <c:v>10.999999999999977</c:v>
                </c:pt>
                <c:pt idx="111">
                  <c:v>11.099999999999977</c:v>
                </c:pt>
                <c:pt idx="112">
                  <c:v>11.199999999999976</c:v>
                </c:pt>
                <c:pt idx="113">
                  <c:v>11.299999999999976</c:v>
                </c:pt>
                <c:pt idx="114">
                  <c:v>11.399999999999975</c:v>
                </c:pt>
                <c:pt idx="115">
                  <c:v>11.499999999999975</c:v>
                </c:pt>
                <c:pt idx="116">
                  <c:v>11.599999999999975</c:v>
                </c:pt>
                <c:pt idx="117">
                  <c:v>11.699999999999974</c:v>
                </c:pt>
                <c:pt idx="118">
                  <c:v>11.799999999999974</c:v>
                </c:pt>
                <c:pt idx="119">
                  <c:v>11.899999999999974</c:v>
                </c:pt>
                <c:pt idx="120">
                  <c:v>11.999999999999973</c:v>
                </c:pt>
                <c:pt idx="121">
                  <c:v>12.099999999999973</c:v>
                </c:pt>
                <c:pt idx="122">
                  <c:v>12.199999999999973</c:v>
                </c:pt>
                <c:pt idx="123">
                  <c:v>12.299999999999972</c:v>
                </c:pt>
                <c:pt idx="124">
                  <c:v>12.399999999999972</c:v>
                </c:pt>
                <c:pt idx="125">
                  <c:v>12.499999999999972</c:v>
                </c:pt>
                <c:pt idx="126">
                  <c:v>12.599999999999971</c:v>
                </c:pt>
                <c:pt idx="127">
                  <c:v>12.699999999999971</c:v>
                </c:pt>
                <c:pt idx="128">
                  <c:v>12.799999999999971</c:v>
                </c:pt>
                <c:pt idx="129">
                  <c:v>12.89999999999997</c:v>
                </c:pt>
                <c:pt idx="130">
                  <c:v>12.99999999999997</c:v>
                </c:pt>
                <c:pt idx="131">
                  <c:v>13.099999999999969</c:v>
                </c:pt>
                <c:pt idx="132">
                  <c:v>13.199999999999969</c:v>
                </c:pt>
                <c:pt idx="133">
                  <c:v>13.299999999999969</c:v>
                </c:pt>
                <c:pt idx="134">
                  <c:v>13.399999999999968</c:v>
                </c:pt>
                <c:pt idx="135">
                  <c:v>13.499999999999968</c:v>
                </c:pt>
                <c:pt idx="136">
                  <c:v>13.599999999999968</c:v>
                </c:pt>
                <c:pt idx="137">
                  <c:v>13.699999999999967</c:v>
                </c:pt>
                <c:pt idx="138">
                  <c:v>13.799999999999967</c:v>
                </c:pt>
                <c:pt idx="139">
                  <c:v>13.899999999999967</c:v>
                </c:pt>
                <c:pt idx="140">
                  <c:v>13.999999999999966</c:v>
                </c:pt>
                <c:pt idx="141">
                  <c:v>14.099999999999966</c:v>
                </c:pt>
                <c:pt idx="142">
                  <c:v>14.199999999999966</c:v>
                </c:pt>
                <c:pt idx="143">
                  <c:v>14.299999999999965</c:v>
                </c:pt>
                <c:pt idx="144">
                  <c:v>14.399999999999965</c:v>
                </c:pt>
                <c:pt idx="145">
                  <c:v>14.499999999999964</c:v>
                </c:pt>
                <c:pt idx="146">
                  <c:v>14.599999999999964</c:v>
                </c:pt>
                <c:pt idx="147">
                  <c:v>14.699999999999964</c:v>
                </c:pt>
                <c:pt idx="148">
                  <c:v>14.799999999999963</c:v>
                </c:pt>
                <c:pt idx="149">
                  <c:v>14.899999999999963</c:v>
                </c:pt>
                <c:pt idx="150">
                  <c:v>14.999999999999963</c:v>
                </c:pt>
                <c:pt idx="151">
                  <c:v>15.099999999999962</c:v>
                </c:pt>
                <c:pt idx="152">
                  <c:v>15.199999999999962</c:v>
                </c:pt>
                <c:pt idx="153">
                  <c:v>15.299999999999962</c:v>
                </c:pt>
                <c:pt idx="154">
                  <c:v>15.399999999999961</c:v>
                </c:pt>
                <c:pt idx="155">
                  <c:v>15.499999999999961</c:v>
                </c:pt>
                <c:pt idx="156">
                  <c:v>15.599999999999961</c:v>
                </c:pt>
                <c:pt idx="157">
                  <c:v>15.69999999999996</c:v>
                </c:pt>
                <c:pt idx="158">
                  <c:v>15.79999999999996</c:v>
                </c:pt>
                <c:pt idx="159">
                  <c:v>15.899999999999959</c:v>
                </c:pt>
                <c:pt idx="160">
                  <c:v>15.999999999999959</c:v>
                </c:pt>
                <c:pt idx="161">
                  <c:v>16.099999999999959</c:v>
                </c:pt>
                <c:pt idx="162">
                  <c:v>16.19999999999996</c:v>
                </c:pt>
                <c:pt idx="163">
                  <c:v>16.299999999999962</c:v>
                </c:pt>
                <c:pt idx="164">
                  <c:v>16.399999999999963</c:v>
                </c:pt>
              </c:numCache>
            </c:numRef>
          </c:xVal>
          <c:yVal>
            <c:numRef>
              <c:f>Sheet1!$D$6:$D$170</c:f>
              <c:numCache>
                <c:formatCode>0.00</c:formatCode>
                <c:ptCount val="165"/>
                <c:pt idx="0">
                  <c:v>0</c:v>
                </c:pt>
                <c:pt idx="1">
                  <c:v>0.33615507725932836</c:v>
                </c:pt>
                <c:pt idx="2">
                  <c:v>0.54246641801607409</c:v>
                </c:pt>
                <c:pt idx="3">
                  <c:v>0.6577494262542114</c:v>
                </c:pt>
                <c:pt idx="4">
                  <c:v>0.71019132384547834</c:v>
                </c:pt>
                <c:pt idx="5">
                  <c:v>0.72015877857104482</c:v>
                </c:pt>
                <c:pt idx="6">
                  <c:v>0.70227369005416984</c:v>
                </c:pt>
                <c:pt idx="7">
                  <c:v>0.66694754612530915</c:v>
                </c:pt>
                <c:pt idx="8">
                  <c:v>0.62151498891281376</c:v>
                </c:pt>
                <c:pt idx="9">
                  <c:v>0.57107057891230517</c:v>
                </c:pt>
                <c:pt idx="10">
                  <c:v>0.5190857188269703</c:v>
                </c:pt>
                <c:pt idx="11">
                  <c:v>0.46786274342390971</c:v>
                </c:pt>
                <c:pt idx="12">
                  <c:v>0.41886842910654115</c:v>
                </c:pt>
                <c:pt idx="13">
                  <c:v>0.37297825862602857</c:v>
                </c:pt>
                <c:pt idx="14">
                  <c:v>0.33065468767838685</c:v>
                </c:pt>
                <c:pt idx="15">
                  <c:v>0.29207666241311014</c:v>
                </c:pt>
                <c:pt idx="16">
                  <c:v>0.25723318620197277</c:v>
                </c:pt>
                <c:pt idx="17">
                  <c:v>0.22599042926824564</c:v>
                </c:pt>
                <c:pt idx="18">
                  <c:v>0.19813941973110999</c:v>
                </c:pt>
                <c:pt idx="19">
                  <c:v>0.17342953022024915</c:v>
                </c:pt>
                <c:pt idx="20">
                  <c:v>0.15159161826665576</c:v>
                </c:pt>
                <c:pt idx="21">
                  <c:v>0.13235367094452841</c:v>
                </c:pt>
                <c:pt idx="22">
                  <c:v>0.11545105550214566</c:v>
                </c:pt>
                <c:pt idx="23">
                  <c:v>0.10063292169980255</c:v>
                </c:pt>
                <c:pt idx="24">
                  <c:v>8.7665888994810495E-2</c:v>
                </c:pt>
                <c:pt idx="25">
                  <c:v>7.6335845913639552E-2</c:v>
                </c:pt>
                <c:pt idx="26">
                  <c:v>6.6448462631650787E-2</c:v>
                </c:pt>
                <c:pt idx="27">
                  <c:v>5.782885060609394E-2</c:v>
                </c:pt>
                <c:pt idx="28">
                  <c:v>5.0320679923067622E-2</c:v>
                </c:pt>
                <c:pt idx="29">
                  <c:v>4.3784974526783156E-2</c:v>
                </c:pt>
                <c:pt idx="30">
                  <c:v>3.8098739277501716E-2</c:v>
                </c:pt>
                <c:pt idx="31">
                  <c:v>3.3153524554562885E-2</c:v>
                </c:pt>
                <c:pt idx="32">
                  <c:v>2.8853999204084536E-2</c:v>
                </c:pt>
                <c:pt idx="33">
                  <c:v>2.5116577542021901E-2</c:v>
                </c:pt>
                <c:pt idx="34">
                  <c:v>2.1868128268331996E-2</c:v>
                </c:pt>
                <c:pt idx="35">
                  <c:v>1.9044780598302134E-2</c:v>
                </c:pt>
                <c:pt idx="36">
                  <c:v>1.6590834240641634E-2</c:v>
                </c:pt>
                <c:pt idx="37">
                  <c:v>1.4457773987330775E-2</c:v>
                </c:pt>
                <c:pt idx="38">
                  <c:v>1.2603385842569152E-2</c:v>
                </c:pt>
                <c:pt idx="39">
                  <c:v>1.0990969228652269E-2</c:v>
                </c:pt>
                <c:pt idx="40">
                  <c:v>9.5886384398521964E-3</c:v>
                </c:pt>
                <c:pt idx="41">
                  <c:v>8.3687058601200331E-3</c:v>
                </c:pt>
                <c:pt idx="42">
                  <c:v>7.3071392900989039E-3</c:v>
                </c:pt>
                <c:pt idx="43">
                  <c:v>6.3830858797161256E-3</c:v>
                </c:pt>
                <c:pt idx="44">
                  <c:v>5.5784555170476828E-3</c:v>
                </c:pt>
                <c:pt idx="45">
                  <c:v>4.8775569988836346E-3</c:v>
                </c:pt>
                <c:pt idx="46">
                  <c:v>4.2667808451675605E-3</c:v>
                </c:pt>
                <c:pt idx="47">
                  <c:v>3.7343231782011217E-3</c:v>
                </c:pt>
                <c:pt idx="48">
                  <c:v>3.2699456414031058E-3</c:v>
                </c:pt>
                <c:pt idx="49">
                  <c:v>2.8647668642292254E-3</c:v>
                </c:pt>
                <c:pt idx="50">
                  <c:v>2.5110814791192764E-3</c:v>
                </c:pt>
                <c:pt idx="51">
                  <c:v>2.2022031573435789E-3</c:v>
                </c:pt>
                <c:pt idx="52">
                  <c:v>1.9323285509709558E-3</c:v>
                </c:pt>
                <c:pt idx="53">
                  <c:v>1.6964194077080106E-3</c:v>
                </c:pt>
                <c:pt idx="54">
                  <c:v>1.4901004653526304E-3</c:v>
                </c:pt>
                <c:pt idx="55">
                  <c:v>1.3095710352543266E-3</c:v>
                </c:pt>
                <c:pt idx="56">
                  <c:v>1.1515284521870493E-3</c:v>
                </c:pt>
                <c:pt idx="57">
                  <c:v>1.0131018043618473E-3</c:v>
                </c:pt>
                <c:pt idx="58">
                  <c:v>8.9179456494033812E-4</c:v>
                </c:pt>
                <c:pt idx="59">
                  <c:v>7.8543492829121072E-4</c:v>
                </c:pt>
                <c:pt idx="60">
                  <c:v>6.9213281315342473E-4</c:v>
                </c:pt>
                <c:pt idx="61">
                  <c:v>6.1024263343393431E-4</c:v>
                </c:pt>
                <c:pt idx="62">
                  <c:v>5.3833105796512041E-4</c:v>
                </c:pt>
                <c:pt idx="63">
                  <c:v>4.7514908534770385E-4</c:v>
                </c:pt>
                <c:pt idx="64">
                  <c:v>4.1960785096099189E-4</c:v>
                </c:pt>
                <c:pt idx="65">
                  <c:v>3.707576620774612E-4</c:v>
                </c:pt>
                <c:pt idx="66">
                  <c:v>3.2776982532105737E-4</c:v>
                </c:pt>
                <c:pt idx="67">
                  <c:v>2.8992088982575549E-4</c:v>
                </c:pt>
                <c:pt idx="68">
                  <c:v>2.5657898058648179E-4</c:v>
                </c:pt>
                <c:pt idx="69">
                  <c:v>2.2719194070365374E-4</c:v>
                </c:pt>
                <c:pt idx="70">
                  <c:v>2.0127703942833837E-4</c:v>
                </c:pt>
                <c:pt idx="71">
                  <c:v>1.7841203592214015E-4</c:v>
                </c:pt>
                <c:pt idx="72">
                  <c:v>1.5822741715536498E-4</c:v>
                </c:pt>
                <c:pt idx="73">
                  <c:v>1.4039965298752634E-4</c:v>
                </c:pt>
                <c:pt idx="74">
                  <c:v>1.2464533273437911E-4</c:v>
                </c:pt>
                <c:pt idx="75">
                  <c:v>1.1071606588325911E-4</c:v>
                </c:pt>
                <c:pt idx="76">
                  <c:v>9.8394045469983485E-5</c:v>
                </c:pt>
                <c:pt idx="77">
                  <c:v>8.748818631882876E-5</c:v>
                </c:pt>
                <c:pt idx="78">
                  <c:v>7.7830762168509354E-5</c:v>
                </c:pt>
                <c:pt idx="79">
                  <c:v>6.9274475917553929E-5</c:v>
                </c:pt>
                <c:pt idx="80">
                  <c:v>6.1689906043045832E-5</c:v>
                </c:pt>
                <c:pt idx="81">
                  <c:v>5.4963279868047196E-5</c:v>
                </c:pt>
                <c:pt idx="82">
                  <c:v>4.8994530939643649E-5</c:v>
                </c:pt>
                <c:pt idx="83">
                  <c:v>4.3695603473360484E-5</c:v>
                </c:pt>
                <c:pt idx="84">
                  <c:v>3.8988971743026256E-5</c:v>
                </c:pt>
                <c:pt idx="85">
                  <c:v>3.4806346553497716E-5</c:v>
                </c:pt>
                <c:pt idx="86">
                  <c:v>3.1087544617970732E-5</c:v>
                </c:pt>
                <c:pt idx="87">
                  <c:v>2.7779499850283532E-5</c:v>
                </c:pt>
                <c:pt idx="88">
                  <c:v>2.4835398343292781E-5</c:v>
                </c:pt>
                <c:pt idx="89">
                  <c:v>2.2213921195352481E-5</c:v>
                </c:pt>
                <c:pt idx="90">
                  <c:v>1.9878581418423997E-5</c:v>
                </c:pt>
                <c:pt idx="91">
                  <c:v>1.7797142956750285E-5</c:v>
                </c:pt>
                <c:pt idx="92">
                  <c:v>1.5941111401732252E-5</c:v>
                </c:pt>
                <c:pt idx="93">
                  <c:v>1.4285287338918871E-5</c:v>
                </c:pt>
                <c:pt idx="94">
                  <c:v>1.2807374434716153E-5</c:v>
                </c:pt>
                <c:pt idx="95">
                  <c:v>1.1487635387558493E-5</c:v>
                </c:pt>
                <c:pt idx="96">
                  <c:v>1.0308589751633305E-5</c:v>
                </c:pt>
                <c:pt idx="97">
                  <c:v>9.254748408723217E-6</c:v>
                </c:pt>
                <c:pt idx="98">
                  <c:v>8.3123801308167904E-6</c:v>
                </c:pt>
                <c:pt idx="99">
                  <c:v>7.4693062562184316E-6</c:v>
                </c:pt>
                <c:pt idx="100">
                  <c:v>6.7147200065308451E-6</c:v>
                </c:pt>
                <c:pt idx="101">
                  <c:v>6.0390274110926278E-6</c:v>
                </c:pt>
                <c:pt idx="102">
                  <c:v>5.433707187881193E-6</c:v>
                </c:pt>
                <c:pt idx="103">
                  <c:v>4.8911872630293496E-6</c:v>
                </c:pt>
                <c:pt idx="104">
                  <c:v>4.4047359014328322E-6</c:v>
                </c:pt>
                <c:pt idx="105">
                  <c:v>3.9683656740641092E-6</c:v>
                </c:pt>
                <c:pt idx="106">
                  <c:v>3.5767487084148074E-6</c:v>
                </c:pt>
                <c:pt idx="107">
                  <c:v>3.2251418611865264E-6</c:v>
                </c:pt>
                <c:pt idx="108">
                  <c:v>2.9093206205891547E-6</c:v>
                </c:pt>
                <c:pt idx="109">
                  <c:v>2.625520692559554E-6</c:v>
                </c:pt>
                <c:pt idx="110">
                  <c:v>2.3703863536343546E-6</c:v>
                </c:pt>
                <c:pt idx="111">
                  <c:v>2.1409247654853398E-6</c:v>
                </c:pt>
                <c:pt idx="112">
                  <c:v>1.9344655443311109E-6</c:v>
                </c:pt>
                <c:pt idx="113">
                  <c:v>1.7486249643753557E-6</c:v>
                </c:pt>
                <c:pt idx="114">
                  <c:v>1.5812742496587958E-6</c:v>
                </c:pt>
                <c:pt idx="115">
                  <c:v>1.4305114746094099E-6</c:v>
                </c:pt>
                <c:pt idx="116">
                  <c:v>1.2946366513211637E-6</c:v>
                </c:pt>
                <c:pt idx="117">
                  <c:v>1.1721296322149817E-6</c:v>
                </c:pt>
                <c:pt idx="118">
                  <c:v>1.0616305011376993E-6</c:v>
                </c:pt>
                <c:pt idx="119">
                  <c:v>9.6192216491572286E-7</c:v>
                </c:pt>
                <c:pt idx="120">
                  <c:v>8.7191489158335062E-7</c:v>
                </c:pt>
                <c:pt idx="121">
                  <c:v>7.9063257154585587E-7</c:v>
                </c:pt>
                <c:pt idx="122">
                  <c:v>7.1720050433258835E-7</c:v>
                </c:pt>
                <c:pt idx="123">
                  <c:v>6.5083453679827604E-7</c:v>
                </c:pt>
                <c:pt idx="124">
                  <c:v>5.9083139903763716E-7</c:v>
                </c:pt>
                <c:pt idx="125">
                  <c:v>5.3656010223259819E-7</c:v>
                </c:pt>
                <c:pt idx="126">
                  <c:v>4.8745427845622025E-7</c:v>
                </c:pt>
                <c:pt idx="127">
                  <c:v>4.4300535637579065E-7</c:v>
                </c:pt>
                <c:pt idx="128">
                  <c:v>4.0275647905960743E-7</c:v>
                </c:pt>
                <c:pt idx="129">
                  <c:v>3.6629708090069988E-7</c:v>
                </c:pt>
                <c:pt idx="130">
                  <c:v>3.3325805020117686E-7</c:v>
                </c:pt>
                <c:pt idx="131">
                  <c:v>3.0330741236948256E-7</c:v>
                </c:pt>
                <c:pt idx="132">
                  <c:v>2.7614647610328685E-7</c:v>
                </c:pt>
                <c:pt idx="133">
                  <c:v>2.5150639148334309E-7</c:v>
                </c:pt>
                <c:pt idx="134">
                  <c:v>2.2914507469147305E-7</c:v>
                </c:pt>
                <c:pt idx="135">
                  <c:v>2.0884445918095889E-7</c:v>
                </c:pt>
                <c:pt idx="136">
                  <c:v>1.9040803764985198E-7</c:v>
                </c:pt>
                <c:pt idx="137">
                  <c:v>1.7365866316740473E-7</c:v>
                </c:pt>
                <c:pt idx="138">
                  <c:v>1.5843658134338493E-7</c:v>
                </c:pt>
                <c:pt idx="139">
                  <c:v>1.4459766856285749E-7</c:v>
                </c:pt>
                <c:pt idx="140">
                  <c:v>1.320118540840086E-7</c:v>
                </c:pt>
                <c:pt idx="141">
                  <c:v>1.2056170625473937E-7</c:v>
                </c:pt>
                <c:pt idx="142">
                  <c:v>1.1014116528282313E-7</c:v>
                </c:pt>
                <c:pt idx="143">
                  <c:v>1.0065440692648457E-7</c:v>
                </c:pt>
                <c:pt idx="144">
                  <c:v>9.2014823186238273E-8</c:v>
                </c:pt>
                <c:pt idx="145">
                  <c:v>8.4144107599860045E-8</c:v>
                </c:pt>
                <c:pt idx="146">
                  <c:v>7.6971434092777022E-8</c:v>
                </c:pt>
                <c:pt idx="147">
                  <c:v>7.0432719535550245E-8</c:v>
                </c:pt>
                <c:pt idx="148">
                  <c:v>6.4469961225807627E-8</c:v>
                </c:pt>
                <c:pt idx="149">
                  <c:v>5.9030641459313604E-8</c:v>
                </c:pt>
                <c:pt idx="150">
                  <c:v>5.4067192197212258E-8</c:v>
                </c:pt>
                <c:pt idx="151">
                  <c:v>4.9536513585843425E-8</c:v>
                </c:pt>
                <c:pt idx="152">
                  <c:v>4.5399540752496965E-8</c:v>
                </c:pt>
                <c:pt idx="153">
                  <c:v>4.1620853894163437E-8</c:v>
                </c:pt>
                <c:pt idx="154">
                  <c:v>3.8168327205215857E-8</c:v>
                </c:pt>
                <c:pt idx="155">
                  <c:v>3.5012812661130375E-8</c:v>
                </c:pt>
                <c:pt idx="156">
                  <c:v>3.2127855095339188E-8</c:v>
                </c:pt>
                <c:pt idx="157">
                  <c:v>2.9489435380827502E-8</c:v>
                </c:pt>
                <c:pt idx="158">
                  <c:v>2.7075738862146059E-8</c:v>
                </c:pt>
                <c:pt idx="159">
                  <c:v>2.4866946481631338E-8</c:v>
                </c:pt>
                <c:pt idx="160">
                  <c:v>2.2845046309755335E-8</c:v>
                </c:pt>
                <c:pt idx="161">
                  <c:v>2.0993663427193302E-8</c:v>
                </c:pt>
                <c:pt idx="162">
                  <c:v>1.9297906318531658E-8</c:v>
                </c:pt>
                <c:pt idx="163">
                  <c:v>1.7744228127294129E-8</c:v>
                </c:pt>
                <c:pt idx="164">
                  <c:v>1.6320301291628424E-8</c:v>
                </c:pt>
              </c:numCache>
            </c:numRef>
          </c:yVal>
          <c:smooth val="0"/>
          <c:extLst>
            <c:ext xmlns:c16="http://schemas.microsoft.com/office/drawing/2014/chart" uri="{C3380CC4-5D6E-409C-BE32-E72D297353CC}">
              <c16:uniqueId val="{00000002-240B-4AA8-A797-8A091AE08531}"/>
            </c:ext>
          </c:extLst>
        </c:ser>
        <c:ser>
          <c:idx val="3"/>
          <c:order val="3"/>
          <c:tx>
            <c:strRef>
              <c:f>Sheet1!$E$5</c:f>
              <c:strCache>
                <c:ptCount val="1"/>
                <c:pt idx="0">
                  <c:v>6 groups</c:v>
                </c:pt>
              </c:strCache>
            </c:strRef>
          </c:tx>
          <c:marker>
            <c:symbol val="none"/>
          </c:marker>
          <c:xVal>
            <c:numRef>
              <c:f>Sheet1!$A$6:$A$170</c:f>
              <c:numCache>
                <c:formatCode>0.0</c:formatCode>
                <c:ptCount val="165"/>
                <c:pt idx="0">
                  <c:v>0</c:v>
                </c:pt>
                <c:pt idx="1">
                  <c:v>0.1</c:v>
                </c:pt>
                <c:pt idx="2">
                  <c:v>0.2</c:v>
                </c:pt>
                <c:pt idx="3">
                  <c:v>0.3</c:v>
                </c:pt>
                <c:pt idx="4">
                  <c:v>0.4</c:v>
                </c:pt>
                <c:pt idx="5">
                  <c:v>0.5</c:v>
                </c:pt>
                <c:pt idx="6">
                  <c:v>0.6</c:v>
                </c:pt>
                <c:pt idx="7">
                  <c:v>0.7</c:v>
                </c:pt>
                <c:pt idx="8">
                  <c:v>0.79999999999999993</c:v>
                </c:pt>
                <c:pt idx="9">
                  <c:v>0.89999999999999991</c:v>
                </c:pt>
                <c:pt idx="10">
                  <c:v>0.99999999999999989</c:v>
                </c:pt>
                <c:pt idx="11">
                  <c:v>1.0999999999999999</c:v>
                </c:pt>
                <c:pt idx="12">
                  <c:v>1.2</c:v>
                </c:pt>
                <c:pt idx="13">
                  <c:v>1.3</c:v>
                </c:pt>
                <c:pt idx="14">
                  <c:v>1.4000000000000001</c:v>
                </c:pt>
                <c:pt idx="15">
                  <c:v>1.5000000000000002</c:v>
                </c:pt>
                <c:pt idx="16">
                  <c:v>1.6000000000000003</c:v>
                </c:pt>
                <c:pt idx="17">
                  <c:v>1.7000000000000004</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2.8000000000000012</c:v>
                </c:pt>
                <c:pt idx="29">
                  <c:v>2.9000000000000012</c:v>
                </c:pt>
                <c:pt idx="30">
                  <c:v>3.0000000000000013</c:v>
                </c:pt>
                <c:pt idx="31">
                  <c:v>3.1000000000000014</c:v>
                </c:pt>
                <c:pt idx="32">
                  <c:v>3.2000000000000015</c:v>
                </c:pt>
                <c:pt idx="33">
                  <c:v>3.3000000000000016</c:v>
                </c:pt>
                <c:pt idx="34">
                  <c:v>3.4000000000000017</c:v>
                </c:pt>
                <c:pt idx="35">
                  <c:v>3.5000000000000018</c:v>
                </c:pt>
                <c:pt idx="36">
                  <c:v>3.6000000000000019</c:v>
                </c:pt>
                <c:pt idx="37">
                  <c:v>3.700000000000002</c:v>
                </c:pt>
                <c:pt idx="38">
                  <c:v>3.800000000000002</c:v>
                </c:pt>
                <c:pt idx="39">
                  <c:v>3.9000000000000021</c:v>
                </c:pt>
                <c:pt idx="40">
                  <c:v>4.0000000000000018</c:v>
                </c:pt>
                <c:pt idx="41">
                  <c:v>4.1000000000000014</c:v>
                </c:pt>
                <c:pt idx="42">
                  <c:v>4.2000000000000011</c:v>
                </c:pt>
                <c:pt idx="43">
                  <c:v>4.3000000000000007</c:v>
                </c:pt>
                <c:pt idx="44">
                  <c:v>4.4000000000000004</c:v>
                </c:pt>
                <c:pt idx="45">
                  <c:v>4.5</c:v>
                </c:pt>
                <c:pt idx="46">
                  <c:v>4.5999999999999996</c:v>
                </c:pt>
                <c:pt idx="47">
                  <c:v>4.6999999999999993</c:v>
                </c:pt>
                <c:pt idx="48">
                  <c:v>4.7999999999999989</c:v>
                </c:pt>
                <c:pt idx="49">
                  <c:v>4.8999999999999986</c:v>
                </c:pt>
                <c:pt idx="50">
                  <c:v>4.9999999999999982</c:v>
                </c:pt>
                <c:pt idx="51">
                  <c:v>5.0999999999999979</c:v>
                </c:pt>
                <c:pt idx="52">
                  <c:v>5.1999999999999975</c:v>
                </c:pt>
                <c:pt idx="53">
                  <c:v>5.2999999999999972</c:v>
                </c:pt>
                <c:pt idx="54">
                  <c:v>5.3999999999999968</c:v>
                </c:pt>
                <c:pt idx="55">
                  <c:v>5.4999999999999964</c:v>
                </c:pt>
                <c:pt idx="56">
                  <c:v>5.5999999999999961</c:v>
                </c:pt>
                <c:pt idx="57">
                  <c:v>5.6999999999999957</c:v>
                </c:pt>
                <c:pt idx="58">
                  <c:v>5.7999999999999954</c:v>
                </c:pt>
                <c:pt idx="59">
                  <c:v>5.899999999999995</c:v>
                </c:pt>
                <c:pt idx="60">
                  <c:v>5.9999999999999947</c:v>
                </c:pt>
                <c:pt idx="61">
                  <c:v>6.0999999999999943</c:v>
                </c:pt>
                <c:pt idx="62">
                  <c:v>6.199999999999994</c:v>
                </c:pt>
                <c:pt idx="63">
                  <c:v>6.2999999999999936</c:v>
                </c:pt>
                <c:pt idx="64">
                  <c:v>6.3999999999999932</c:v>
                </c:pt>
                <c:pt idx="65">
                  <c:v>6.4999999999999929</c:v>
                </c:pt>
                <c:pt idx="66">
                  <c:v>6.5999999999999925</c:v>
                </c:pt>
                <c:pt idx="67">
                  <c:v>6.6999999999999922</c:v>
                </c:pt>
                <c:pt idx="68">
                  <c:v>6.7999999999999918</c:v>
                </c:pt>
                <c:pt idx="69">
                  <c:v>6.8999999999999915</c:v>
                </c:pt>
                <c:pt idx="70">
                  <c:v>6.9999999999999911</c:v>
                </c:pt>
                <c:pt idx="71">
                  <c:v>7.0999999999999908</c:v>
                </c:pt>
                <c:pt idx="72">
                  <c:v>7.1999999999999904</c:v>
                </c:pt>
                <c:pt idx="73">
                  <c:v>7.2999999999999901</c:v>
                </c:pt>
                <c:pt idx="74">
                  <c:v>7.3999999999999897</c:v>
                </c:pt>
                <c:pt idx="75">
                  <c:v>7.4999999999999893</c:v>
                </c:pt>
                <c:pt idx="76">
                  <c:v>7.599999999999989</c:v>
                </c:pt>
                <c:pt idx="77">
                  <c:v>7.6999999999999886</c:v>
                </c:pt>
                <c:pt idx="78">
                  <c:v>7.7999999999999883</c:v>
                </c:pt>
                <c:pt idx="79">
                  <c:v>7.8999999999999879</c:v>
                </c:pt>
                <c:pt idx="80">
                  <c:v>7.9999999999999876</c:v>
                </c:pt>
                <c:pt idx="81">
                  <c:v>8.0999999999999872</c:v>
                </c:pt>
                <c:pt idx="82">
                  <c:v>8.1999999999999869</c:v>
                </c:pt>
                <c:pt idx="83">
                  <c:v>8.2999999999999865</c:v>
                </c:pt>
                <c:pt idx="84">
                  <c:v>8.3999999999999861</c:v>
                </c:pt>
                <c:pt idx="85">
                  <c:v>8.4999999999999858</c:v>
                </c:pt>
                <c:pt idx="86">
                  <c:v>8.5999999999999854</c:v>
                </c:pt>
                <c:pt idx="87">
                  <c:v>8.6999999999999851</c:v>
                </c:pt>
                <c:pt idx="88">
                  <c:v>8.7999999999999847</c:v>
                </c:pt>
                <c:pt idx="89">
                  <c:v>8.8999999999999844</c:v>
                </c:pt>
                <c:pt idx="90">
                  <c:v>8.999999999999984</c:v>
                </c:pt>
                <c:pt idx="91">
                  <c:v>9.0999999999999837</c:v>
                </c:pt>
                <c:pt idx="92">
                  <c:v>9.1999999999999833</c:v>
                </c:pt>
                <c:pt idx="93">
                  <c:v>9.2999999999999829</c:v>
                </c:pt>
                <c:pt idx="94">
                  <c:v>9.3999999999999826</c:v>
                </c:pt>
                <c:pt idx="95">
                  <c:v>9.4999999999999822</c:v>
                </c:pt>
                <c:pt idx="96">
                  <c:v>9.5999999999999819</c:v>
                </c:pt>
                <c:pt idx="97">
                  <c:v>9.6999999999999815</c:v>
                </c:pt>
                <c:pt idx="98">
                  <c:v>9.7999999999999812</c:v>
                </c:pt>
                <c:pt idx="99">
                  <c:v>9.8999999999999808</c:v>
                </c:pt>
                <c:pt idx="100">
                  <c:v>9.9999999999999805</c:v>
                </c:pt>
                <c:pt idx="101">
                  <c:v>10.09999999999998</c:v>
                </c:pt>
                <c:pt idx="102">
                  <c:v>10.19999999999998</c:v>
                </c:pt>
                <c:pt idx="103">
                  <c:v>10.299999999999979</c:v>
                </c:pt>
                <c:pt idx="104">
                  <c:v>10.399999999999979</c:v>
                </c:pt>
                <c:pt idx="105">
                  <c:v>10.499999999999979</c:v>
                </c:pt>
                <c:pt idx="106">
                  <c:v>10.599999999999978</c:v>
                </c:pt>
                <c:pt idx="107">
                  <c:v>10.699999999999978</c:v>
                </c:pt>
                <c:pt idx="108">
                  <c:v>10.799999999999978</c:v>
                </c:pt>
                <c:pt idx="109">
                  <c:v>10.899999999999977</c:v>
                </c:pt>
                <c:pt idx="110">
                  <c:v>10.999999999999977</c:v>
                </c:pt>
                <c:pt idx="111">
                  <c:v>11.099999999999977</c:v>
                </c:pt>
                <c:pt idx="112">
                  <c:v>11.199999999999976</c:v>
                </c:pt>
                <c:pt idx="113">
                  <c:v>11.299999999999976</c:v>
                </c:pt>
                <c:pt idx="114">
                  <c:v>11.399999999999975</c:v>
                </c:pt>
                <c:pt idx="115">
                  <c:v>11.499999999999975</c:v>
                </c:pt>
                <c:pt idx="116">
                  <c:v>11.599999999999975</c:v>
                </c:pt>
                <c:pt idx="117">
                  <c:v>11.699999999999974</c:v>
                </c:pt>
                <c:pt idx="118">
                  <c:v>11.799999999999974</c:v>
                </c:pt>
                <c:pt idx="119">
                  <c:v>11.899999999999974</c:v>
                </c:pt>
                <c:pt idx="120">
                  <c:v>11.999999999999973</c:v>
                </c:pt>
                <c:pt idx="121">
                  <c:v>12.099999999999973</c:v>
                </c:pt>
                <c:pt idx="122">
                  <c:v>12.199999999999973</c:v>
                </c:pt>
                <c:pt idx="123">
                  <c:v>12.299999999999972</c:v>
                </c:pt>
                <c:pt idx="124">
                  <c:v>12.399999999999972</c:v>
                </c:pt>
                <c:pt idx="125">
                  <c:v>12.499999999999972</c:v>
                </c:pt>
                <c:pt idx="126">
                  <c:v>12.599999999999971</c:v>
                </c:pt>
                <c:pt idx="127">
                  <c:v>12.699999999999971</c:v>
                </c:pt>
                <c:pt idx="128">
                  <c:v>12.799999999999971</c:v>
                </c:pt>
                <c:pt idx="129">
                  <c:v>12.89999999999997</c:v>
                </c:pt>
                <c:pt idx="130">
                  <c:v>12.99999999999997</c:v>
                </c:pt>
                <c:pt idx="131">
                  <c:v>13.099999999999969</c:v>
                </c:pt>
                <c:pt idx="132">
                  <c:v>13.199999999999969</c:v>
                </c:pt>
                <c:pt idx="133">
                  <c:v>13.299999999999969</c:v>
                </c:pt>
                <c:pt idx="134">
                  <c:v>13.399999999999968</c:v>
                </c:pt>
                <c:pt idx="135">
                  <c:v>13.499999999999968</c:v>
                </c:pt>
                <c:pt idx="136">
                  <c:v>13.599999999999968</c:v>
                </c:pt>
                <c:pt idx="137">
                  <c:v>13.699999999999967</c:v>
                </c:pt>
                <c:pt idx="138">
                  <c:v>13.799999999999967</c:v>
                </c:pt>
                <c:pt idx="139">
                  <c:v>13.899999999999967</c:v>
                </c:pt>
                <c:pt idx="140">
                  <c:v>13.999999999999966</c:v>
                </c:pt>
                <c:pt idx="141">
                  <c:v>14.099999999999966</c:v>
                </c:pt>
                <c:pt idx="142">
                  <c:v>14.199999999999966</c:v>
                </c:pt>
                <c:pt idx="143">
                  <c:v>14.299999999999965</c:v>
                </c:pt>
                <c:pt idx="144">
                  <c:v>14.399999999999965</c:v>
                </c:pt>
                <c:pt idx="145">
                  <c:v>14.499999999999964</c:v>
                </c:pt>
                <c:pt idx="146">
                  <c:v>14.599999999999964</c:v>
                </c:pt>
                <c:pt idx="147">
                  <c:v>14.699999999999964</c:v>
                </c:pt>
                <c:pt idx="148">
                  <c:v>14.799999999999963</c:v>
                </c:pt>
                <c:pt idx="149">
                  <c:v>14.899999999999963</c:v>
                </c:pt>
                <c:pt idx="150">
                  <c:v>14.999999999999963</c:v>
                </c:pt>
                <c:pt idx="151">
                  <c:v>15.099999999999962</c:v>
                </c:pt>
                <c:pt idx="152">
                  <c:v>15.199999999999962</c:v>
                </c:pt>
                <c:pt idx="153">
                  <c:v>15.299999999999962</c:v>
                </c:pt>
                <c:pt idx="154">
                  <c:v>15.399999999999961</c:v>
                </c:pt>
                <c:pt idx="155">
                  <c:v>15.499999999999961</c:v>
                </c:pt>
                <c:pt idx="156">
                  <c:v>15.599999999999961</c:v>
                </c:pt>
                <c:pt idx="157">
                  <c:v>15.69999999999996</c:v>
                </c:pt>
                <c:pt idx="158">
                  <c:v>15.79999999999996</c:v>
                </c:pt>
                <c:pt idx="159">
                  <c:v>15.899999999999959</c:v>
                </c:pt>
                <c:pt idx="160">
                  <c:v>15.999999999999959</c:v>
                </c:pt>
                <c:pt idx="161">
                  <c:v>16.099999999999959</c:v>
                </c:pt>
                <c:pt idx="162">
                  <c:v>16.19999999999996</c:v>
                </c:pt>
                <c:pt idx="163">
                  <c:v>16.299999999999962</c:v>
                </c:pt>
                <c:pt idx="164">
                  <c:v>16.399999999999963</c:v>
                </c:pt>
              </c:numCache>
            </c:numRef>
          </c:xVal>
          <c:yVal>
            <c:numRef>
              <c:f>Sheet1!$E$6:$E$170</c:f>
              <c:numCache>
                <c:formatCode>0.00</c:formatCode>
                <c:ptCount val="165"/>
                <c:pt idx="0">
                  <c:v>0</c:v>
                </c:pt>
                <c:pt idx="1">
                  <c:v>0.19337629840596249</c:v>
                </c:pt>
                <c:pt idx="2">
                  <c:v>0.41618589808942047</c:v>
                </c:pt>
                <c:pt idx="3">
                  <c:v>0.58350719966531994</c:v>
                </c:pt>
                <c:pt idx="4">
                  <c:v>0.68759339746190018</c:v>
                </c:pt>
                <c:pt idx="5">
                  <c:v>0.73756945855843625</c:v>
                </c:pt>
                <c:pt idx="6">
                  <c:v>0.74624958111292883</c:v>
                </c:pt>
                <c:pt idx="7">
                  <c:v>0.72575787031620864</c:v>
                </c:pt>
                <c:pt idx="8">
                  <c:v>0.68615327244761715</c:v>
                </c:pt>
                <c:pt idx="9">
                  <c:v>0.63521676247866932</c:v>
                </c:pt>
                <c:pt idx="10">
                  <c:v>0.57867943767675845</c:v>
                </c:pt>
                <c:pt idx="11">
                  <c:v>0.5205862989479545</c:v>
                </c:pt>
                <c:pt idx="12">
                  <c:v>0.46366640031697776</c:v>
                </c:pt>
                <c:pt idx="13">
                  <c:v>0.40965896328157925</c:v>
                </c:pt>
                <c:pt idx="14">
                  <c:v>0.35958090557754913</c:v>
                </c:pt>
                <c:pt idx="15">
                  <c:v>0.31393697021293843</c:v>
                </c:pt>
                <c:pt idx="16">
                  <c:v>0.2728798031677353</c:v>
                </c:pt>
                <c:pt idx="17">
                  <c:v>0.23632898552782317</c:v>
                </c:pt>
                <c:pt idx="18">
                  <c:v>0.20405766898070807</c:v>
                </c:pt>
                <c:pt idx="19">
                  <c:v>0.17575431797888003</c:v>
                </c:pt>
                <c:pt idx="20">
                  <c:v>0.15106571665256915</c:v>
                </c:pt>
                <c:pt idx="21">
                  <c:v>0.12962612041397428</c:v>
                </c:pt>
                <c:pt idx="22">
                  <c:v>0.11107632569646747</c:v>
                </c:pt>
                <c:pt idx="23">
                  <c:v>9.5075521821392353E-2</c:v>
                </c:pt>
                <c:pt idx="24">
                  <c:v>8.1308065794507778E-2</c:v>
                </c:pt>
                <c:pt idx="25">
                  <c:v>6.948675886273166E-2</c:v>
                </c:pt>
                <c:pt idx="26">
                  <c:v>5.9353774456867091E-2</c:v>
                </c:pt>
                <c:pt idx="27">
                  <c:v>5.0680063849107462E-2</c:v>
                </c:pt>
                <c:pt idx="28">
                  <c:v>4.3263825189498457E-2</c:v>
                </c:pt>
                <c:pt idx="29">
                  <c:v>3.692844434044365E-2</c:v>
                </c:pt>
                <c:pt idx="30">
                  <c:v>3.1520186731027348E-2</c:v>
                </c:pt>
                <c:pt idx="31">
                  <c:v>2.6905826268077845E-2</c:v>
                </c:pt>
                <c:pt idx="32">
                  <c:v>2.2970330894534645E-2</c:v>
                </c:pt>
                <c:pt idx="33">
                  <c:v>1.9614677619640662E-2</c:v>
                </c:pt>
                <c:pt idx="34">
                  <c:v>1.675383744182769E-2</c:v>
                </c:pt>
                <c:pt idx="35">
                  <c:v>1.4314948571512059E-2</c:v>
                </c:pt>
                <c:pt idx="36">
                  <c:v>1.2235681792841286E-2</c:v>
                </c:pt>
                <c:pt idx="37">
                  <c:v>1.0462792513865988E-2</c:v>
                </c:pt>
                <c:pt idx="38">
                  <c:v>8.9508484603883359E-3</c:v>
                </c:pt>
                <c:pt idx="39">
                  <c:v>7.661118921520888E-3</c:v>
                </c:pt>
                <c:pt idx="40">
                  <c:v>6.5606101284654836E-3</c:v>
                </c:pt>
                <c:pt idx="41">
                  <c:v>5.6212311528946908E-3</c:v>
                </c:pt>
                <c:pt idx="42">
                  <c:v>4.8190752316604859E-3</c:v>
                </c:pt>
                <c:pt idx="43">
                  <c:v>4.1338023704814474E-3</c:v>
                </c:pt>
                <c:pt idx="44">
                  <c:v>3.5481102518925825E-3</c:v>
                </c:pt>
                <c:pt idx="45">
                  <c:v>3.0472817384280377E-3</c:v>
                </c:pt>
                <c:pt idx="46">
                  <c:v>2.6187985334339471E-3</c:v>
                </c:pt>
                <c:pt idx="47">
                  <c:v>2.252011784346634E-3</c:v>
                </c:pt>
                <c:pt idx="48">
                  <c:v>1.9378615546146848E-3</c:v>
                </c:pt>
                <c:pt idx="49">
                  <c:v>1.668638134037105E-3</c:v>
                </c:pt>
                <c:pt idx="50">
                  <c:v>1.4377790968113121E-3</c:v>
                </c:pt>
                <c:pt idx="51">
                  <c:v>1.2396968524157246E-3</c:v>
                </c:pt>
                <c:pt idx="52">
                  <c:v>1.0696321711347919E-3</c:v>
                </c:pt>
                <c:pt idx="53">
                  <c:v>9.2352981051729605E-4</c:v>
                </c:pt>
                <c:pt idx="54">
                  <c:v>7.9793292949550173E-4</c:v>
                </c:pt>
                <c:pt idx="55">
                  <c:v>6.898934618501958E-4</c:v>
                </c:pt>
                <c:pt idx="56">
                  <c:v>5.9689603865025398E-4</c:v>
                </c:pt>
                <c:pt idx="57">
                  <c:v>5.1679340827609445E-4</c:v>
                </c:pt>
                <c:pt idx="58">
                  <c:v>4.4775161011003403E-4</c:v>
                </c:pt>
                <c:pt idx="59">
                  <c:v>3.8820342071976892E-4</c:v>
                </c:pt>
                <c:pt idx="60">
                  <c:v>3.3680881544396503E-4</c:v>
                </c:pt>
                <c:pt idx="61">
                  <c:v>2.9242137909032501E-4</c:v>
                </c:pt>
                <c:pt idx="62">
                  <c:v>2.5405976170080746E-4</c:v>
                </c:pt>
                <c:pt idx="63">
                  <c:v>2.2088341314683459E-4</c:v>
                </c:pt>
                <c:pt idx="64">
                  <c:v>1.921719472635483E-4</c:v>
                </c:pt>
                <c:pt idx="65">
                  <c:v>1.6730758540161737E-4</c:v>
                </c:pt>
                <c:pt idx="66">
                  <c:v>1.4576021332129776E-4</c:v>
                </c:pt>
                <c:pt idx="67">
                  <c:v>1.2707465655050276E-4</c:v>
                </c:pt>
                <c:pt idx="68">
                  <c:v>1.1085983962097701E-4</c:v>
                </c:pt>
                <c:pt idx="69">
                  <c:v>9.6779545642662661E-5</c:v>
                </c:pt>
                <c:pt idx="70">
                  <c:v>8.4544535887936411E-5</c:v>
                </c:pt>
                <c:pt idx="71">
                  <c:v>7.3905825634783487E-5</c:v>
                </c:pt>
                <c:pt idx="72">
                  <c:v>6.4648943480006911E-5</c:v>
                </c:pt>
                <c:pt idx="73">
                  <c:v>5.6589027544235647E-5</c:v>
                </c:pt>
                <c:pt idx="74">
                  <c:v>4.9566634181834637E-5</c:v>
                </c:pt>
                <c:pt idx="75">
                  <c:v>4.3444153600533903E-5</c:v>
                </c:pt>
                <c:pt idx="76">
                  <c:v>3.8102742712096518E-5</c:v>
                </c:pt>
                <c:pt idx="77">
                  <c:v>3.3439699020122496E-5</c:v>
                </c:pt>
                <c:pt idx="78">
                  <c:v>2.9366210779100425E-5</c:v>
                </c:pt>
                <c:pt idx="79">
                  <c:v>2.580542834701885E-5</c:v>
                </c:pt>
                <c:pt idx="80">
                  <c:v>2.2690809870072749E-5</c:v>
                </c:pt>
                <c:pt idx="81">
                  <c:v>1.9964701408625744E-5</c:v>
                </c:pt>
                <c:pt idx="82">
                  <c:v>1.7577117529868536E-5</c:v>
                </c:pt>
                <c:pt idx="83">
                  <c:v>1.5484693416219659E-5</c:v>
                </c:pt>
                <c:pt idx="84">
                  <c:v>1.3649783806060133E-5</c:v>
                </c:pt>
                <c:pt idx="85">
                  <c:v>1.2039687710372037E-5</c:v>
                </c:pt>
                <c:pt idx="86">
                  <c:v>1.062598093291014E-5</c:v>
                </c:pt>
                <c:pt idx="87">
                  <c:v>9.3839410452511586E-6</c:v>
                </c:pt>
                <c:pt idx="88">
                  <c:v>8.2920517012917578E-6</c:v>
                </c:pt>
                <c:pt idx="89">
                  <c:v>7.3315750776150191E-6</c:v>
                </c:pt>
                <c:pt idx="90">
                  <c:v>6.4861828466463197E-6</c:v>
                </c:pt>
                <c:pt idx="91">
                  <c:v>5.7416374710431092E-6</c:v>
                </c:pt>
                <c:pt idx="92">
                  <c:v>5.0855167861957234E-6</c:v>
                </c:pt>
                <c:pt idx="93">
                  <c:v>4.5069758434721742E-6</c:v>
                </c:pt>
                <c:pt idx="94">
                  <c:v>3.9965408457031005E-6</c:v>
                </c:pt>
                <c:pt idx="95">
                  <c:v>3.5459307402420197E-6</c:v>
                </c:pt>
                <c:pt idx="96">
                  <c:v>3.1479026623117806E-6</c:v>
                </c:pt>
                <c:pt idx="97">
                  <c:v>2.7961179580077621E-6</c:v>
                </c:pt>
                <c:pt idx="98">
                  <c:v>2.4850259756630132E-6</c:v>
                </c:pt>
                <c:pt idx="99">
                  <c:v>2.2097632076530091E-6</c:v>
                </c:pt>
                <c:pt idx="100">
                  <c:v>1.9660657017998957E-6</c:v>
                </c:pt>
                <c:pt idx="101">
                  <c:v>1.7501929505524741E-6</c:v>
                </c:pt>
                <c:pt idx="102">
                  <c:v>1.5588617140659115E-6</c:v>
                </c:pt>
                <c:pt idx="103">
                  <c:v>1.3891884461473107E-6</c:v>
                </c:pt>
                <c:pt idx="104">
                  <c:v>1.2386391748459959E-6</c:v>
                </c:pt>
                <c:pt idx="105">
                  <c:v>1.1049858465797222E-6</c:v>
                </c:pt>
                <c:pt idx="106">
                  <c:v>9.8626827779537325E-7</c:v>
                </c:pt>
                <c:pt idx="107">
                  <c:v>8.8076097441054649E-7</c:v>
                </c:pt>
                <c:pt idx="108">
                  <c:v>7.8694417936742478E-7</c:v>
                </c:pt>
                <c:pt idx="109">
                  <c:v>7.0347859484605386E-7</c:v>
                </c:pt>
                <c:pt idx="110">
                  <c:v>6.2918329999878518E-7</c:v>
                </c:pt>
                <c:pt idx="111">
                  <c:v>5.6301644916018886E-7</c:v>
                </c:pt>
                <c:pt idx="112">
                  <c:v>5.0405839079595031E-7</c:v>
                </c:pt>
                <c:pt idx="113">
                  <c:v>4.5149689521171848E-7</c:v>
                </c:pt>
                <c:pt idx="114">
                  <c:v>4.0461422030318976E-7</c:v>
                </c:pt>
                <c:pt idx="115">
                  <c:v>3.6277578029706532E-7</c:v>
                </c:pt>
                <c:pt idx="116">
                  <c:v>3.2542021328389473E-7</c:v>
                </c:pt>
                <c:pt idx="117">
                  <c:v>2.9205067004470907E-7</c:v>
                </c:pt>
                <c:pt idx="118">
                  <c:v>2.622271697949727E-7</c:v>
                </c:pt>
                <c:pt idx="119">
                  <c:v>2.3555988850305471E-7</c:v>
                </c:pt>
                <c:pt idx="120">
                  <c:v>2.1170326280854747E-7</c:v>
                </c:pt>
                <c:pt idx="121">
                  <c:v>1.9035080763145038E-7</c:v>
                </c:pt>
                <c:pt idx="122">
                  <c:v>1.7123055863891819E-7</c:v>
                </c:pt>
                <c:pt idx="123">
                  <c:v>1.5410106209152792E-7</c:v>
                </c:pt>
                <c:pt idx="124">
                  <c:v>1.3874784445735119E-7</c:v>
                </c:pt>
                <c:pt idx="125">
                  <c:v>1.2498030275979581E-7</c:v>
                </c:pt>
                <c:pt idx="126">
                  <c:v>1.1262896408646202E-7</c:v>
                </c:pt>
                <c:pt idx="127">
                  <c:v>1.0154306918013055E-7</c:v>
                </c:pt>
                <c:pt idx="128">
                  <c:v>9.1588440687971906E-8</c:v>
                </c:pt>
                <c:pt idx="129">
                  <c:v>8.2645601572065624E-8</c:v>
                </c:pt>
                <c:pt idx="130">
                  <c:v>7.4608113479633771E-8</c:v>
                </c:pt>
                <c:pt idx="131">
                  <c:v>6.7381108617757137E-8</c:v>
                </c:pt>
                <c:pt idx="132">
                  <c:v>6.0879991946868095E-8</c:v>
                </c:pt>
                <c:pt idx="133">
                  <c:v>5.5029293362109861E-8</c:v>
                </c:pt>
                <c:pt idx="134">
                  <c:v>4.9761652025661804E-8</c:v>
                </c:pt>
                <c:pt idx="135">
                  <c:v>4.5016917193158428E-8</c:v>
                </c:pt>
                <c:pt idx="136">
                  <c:v>4.0741351783788799E-8</c:v>
                </c:pt>
                <c:pt idx="137">
                  <c:v>3.6886926611882196E-8</c:v>
                </c:pt>
                <c:pt idx="138">
                  <c:v>3.3410694658192883E-8</c:v>
                </c:pt>
                <c:pt idx="139">
                  <c:v>3.0274236038269008E-8</c:v>
                </c:pt>
                <c:pt idx="140">
                  <c:v>2.7443165446344097E-8</c:v>
                </c:pt>
                <c:pt idx="141">
                  <c:v>2.4886694836054197E-8</c:v>
                </c:pt>
                <c:pt idx="142">
                  <c:v>2.2577244961561793E-8</c:v>
                </c:pt>
                <c:pt idx="143">
                  <c:v>2.0490100159434364E-8</c:v>
                </c:pt>
                <c:pt idx="144">
                  <c:v>1.8603101416162299E-8</c:v>
                </c:pt>
                <c:pt idx="145">
                  <c:v>1.6896373350054727E-8</c:v>
                </c:pt>
                <c:pt idx="146">
                  <c:v>1.5352081249430603E-8</c:v>
                </c:pt>
                <c:pt idx="147">
                  <c:v>1.3954214760338774E-8</c:v>
                </c:pt>
                <c:pt idx="148">
                  <c:v>1.2688395214121988E-8</c:v>
                </c:pt>
                <c:pt idx="149">
                  <c:v>1.1541703934688911E-8</c:v>
                </c:pt>
                <c:pt idx="150">
                  <c:v>1.0502529173205405E-8</c:v>
                </c:pt>
                <c:pt idx="151">
                  <c:v>9.5604295891579159E-9</c:v>
                </c:pt>
                <c:pt idx="152">
                  <c:v>8.7060124358703044E-9</c:v>
                </c:pt>
                <c:pt idx="153">
                  <c:v>7.9308248194358679E-9</c:v>
                </c:pt>
                <c:pt idx="154">
                  <c:v>7.2272565861207413E-9</c:v>
                </c:pt>
                <c:pt idx="155">
                  <c:v>6.5884535575610891E-9</c:v>
                </c:pt>
                <c:pt idx="156">
                  <c:v>6.0082399781639525E-9</c:v>
                </c:pt>
                <c:pt idx="157">
                  <c:v>5.4810491673180133E-9</c:v>
                </c:pt>
                <c:pt idx="158">
                  <c:v>5.0018614823450462E-9</c:v>
                </c:pt>
                <c:pt idx="159">
                  <c:v>4.5661487983518687E-9</c:v>
                </c:pt>
                <c:pt idx="160">
                  <c:v>4.1698247998210253E-9</c:v>
                </c:pt>
                <c:pt idx="161">
                  <c:v>3.8092004572809089E-9</c:v>
                </c:pt>
                <c:pt idx="162">
                  <c:v>3.4809441319152591E-9</c:v>
                </c:pt>
                <c:pt idx="163">
                  <c:v>3.1820458125658526E-9</c:v>
                </c:pt>
                <c:pt idx="164">
                  <c:v>2.9097850441780003E-9</c:v>
                </c:pt>
              </c:numCache>
            </c:numRef>
          </c:yVal>
          <c:smooth val="0"/>
          <c:extLst>
            <c:ext xmlns:c16="http://schemas.microsoft.com/office/drawing/2014/chart" uri="{C3380CC4-5D6E-409C-BE32-E72D297353CC}">
              <c16:uniqueId val="{00000003-240B-4AA8-A797-8A091AE08531}"/>
            </c:ext>
          </c:extLst>
        </c:ser>
        <c:dLbls>
          <c:showLegendKey val="0"/>
          <c:showVal val="0"/>
          <c:showCatName val="0"/>
          <c:showSerName val="0"/>
          <c:showPercent val="0"/>
          <c:showBubbleSize val="0"/>
        </c:dLbls>
        <c:axId val="505685456"/>
        <c:axId val="505683104"/>
      </c:scatterChart>
      <c:valAx>
        <c:axId val="505685456"/>
        <c:scaling>
          <c:orientation val="minMax"/>
          <c:max val="7"/>
        </c:scaling>
        <c:delete val="0"/>
        <c:axPos val="b"/>
        <c:title>
          <c:tx>
            <c:rich>
              <a:bodyPr/>
              <a:lstStyle/>
              <a:p>
                <a:pPr>
                  <a:defRPr sz="1800"/>
                </a:pPr>
                <a:r>
                  <a:rPr lang="en-US" sz="1800"/>
                  <a:t>F</a:t>
                </a:r>
              </a:p>
            </c:rich>
          </c:tx>
          <c:layout>
            <c:manualLayout>
              <c:xMode val="edge"/>
              <c:yMode val="edge"/>
              <c:x val="0.49688238907558324"/>
              <c:y val="0.91465229453829155"/>
            </c:manualLayout>
          </c:layout>
          <c:overlay val="0"/>
        </c:title>
        <c:numFmt formatCode="0.0" sourceLinked="1"/>
        <c:majorTickMark val="out"/>
        <c:minorTickMark val="none"/>
        <c:tickLblPos val="nextTo"/>
        <c:txPr>
          <a:bodyPr/>
          <a:lstStyle/>
          <a:p>
            <a:pPr>
              <a:defRPr sz="1400"/>
            </a:pPr>
            <a:endParaRPr lang="en-US"/>
          </a:p>
        </c:txPr>
        <c:crossAx val="505683104"/>
        <c:crosses val="autoZero"/>
        <c:crossBetween val="midCat"/>
        <c:majorUnit val="0.5"/>
      </c:valAx>
      <c:valAx>
        <c:axId val="505683104"/>
        <c:scaling>
          <c:orientation val="minMax"/>
        </c:scaling>
        <c:delete val="0"/>
        <c:axPos val="l"/>
        <c:numFmt formatCode="0.00" sourceLinked="1"/>
        <c:majorTickMark val="out"/>
        <c:minorTickMark val="none"/>
        <c:tickLblPos val="nextTo"/>
        <c:crossAx val="505685456"/>
        <c:crosses val="autoZero"/>
        <c:crossBetween val="midCat"/>
      </c:valAx>
    </c:plotArea>
    <c:legend>
      <c:legendPos val="r"/>
      <c:layout>
        <c:manualLayout>
          <c:xMode val="edge"/>
          <c:yMode val="edge"/>
          <c:x val="0.32355181509695519"/>
          <c:y val="0.22015572936337727"/>
          <c:w val="0.56272873900774911"/>
          <c:h val="0.10033835056392133"/>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427255416602341E-2"/>
          <c:y val="1.2584415123785202E-2"/>
          <c:w val="0.93387025540076718"/>
          <c:h val="0.94835680751173712"/>
        </c:manualLayout>
      </c:layout>
      <c:scatterChart>
        <c:scatterStyle val="smoothMarker"/>
        <c:varyColors val="0"/>
        <c:ser>
          <c:idx val="0"/>
          <c:order val="0"/>
          <c:marker>
            <c:symbol val="none"/>
          </c:marker>
          <c:xVal>
            <c:numRef>
              <c:f>'[Fisher vs Tukey-diagram.xls]Sheet1'!$B$16:$B$122</c:f>
              <c:numCache>
                <c:formatCode>0.00</c:formatCode>
                <c:ptCount val="107"/>
                <c:pt idx="0" formatCode="0.0000">
                  <c:v>-2.4477000000000002</c:v>
                </c:pt>
                <c:pt idx="1">
                  <c:v>-2.44</c:v>
                </c:pt>
                <c:pt idx="2">
                  <c:v>-2.4300000000000002</c:v>
                </c:pt>
                <c:pt idx="3">
                  <c:v>-2.42</c:v>
                </c:pt>
                <c:pt idx="4">
                  <c:v>-2.41</c:v>
                </c:pt>
                <c:pt idx="5">
                  <c:v>-2.4000000000000021</c:v>
                </c:pt>
                <c:pt idx="6">
                  <c:v>-2.3500000000000023</c:v>
                </c:pt>
                <c:pt idx="7">
                  <c:v>-2.3000000000000025</c:v>
                </c:pt>
                <c:pt idx="8">
                  <c:v>-2.2500000000000027</c:v>
                </c:pt>
                <c:pt idx="9">
                  <c:v>-2.2000000000000028</c:v>
                </c:pt>
                <c:pt idx="10">
                  <c:v>-2.150000000000003</c:v>
                </c:pt>
                <c:pt idx="11">
                  <c:v>-2.1000000000000032</c:v>
                </c:pt>
                <c:pt idx="12">
                  <c:v>-2.0500000000000034</c:v>
                </c:pt>
                <c:pt idx="13">
                  <c:v>-2.0000000000000036</c:v>
                </c:pt>
                <c:pt idx="14">
                  <c:v>-1.9500000000000035</c:v>
                </c:pt>
                <c:pt idx="15">
                  <c:v>-1.9000000000000035</c:v>
                </c:pt>
                <c:pt idx="16">
                  <c:v>-1.8500000000000034</c:v>
                </c:pt>
                <c:pt idx="17">
                  <c:v>-1.8000000000000034</c:v>
                </c:pt>
                <c:pt idx="18">
                  <c:v>-1.7500000000000033</c:v>
                </c:pt>
                <c:pt idx="19">
                  <c:v>-1.7000000000000033</c:v>
                </c:pt>
                <c:pt idx="20">
                  <c:v>-1.6500000000000032</c:v>
                </c:pt>
                <c:pt idx="21">
                  <c:v>-1.6000000000000032</c:v>
                </c:pt>
                <c:pt idx="22">
                  <c:v>-1.5500000000000032</c:v>
                </c:pt>
                <c:pt idx="23">
                  <c:v>-1.5000000000000031</c:v>
                </c:pt>
                <c:pt idx="24">
                  <c:v>-1.4500000000000031</c:v>
                </c:pt>
                <c:pt idx="25">
                  <c:v>-1.400000000000003</c:v>
                </c:pt>
                <c:pt idx="26">
                  <c:v>-1.350000000000003</c:v>
                </c:pt>
                <c:pt idx="27">
                  <c:v>-1.3000000000000029</c:v>
                </c:pt>
                <c:pt idx="28">
                  <c:v>-1.2500000000000029</c:v>
                </c:pt>
                <c:pt idx="29">
                  <c:v>-1.2000000000000028</c:v>
                </c:pt>
                <c:pt idx="30">
                  <c:v>-1.1500000000000028</c:v>
                </c:pt>
                <c:pt idx="31">
                  <c:v>-1.1000000000000028</c:v>
                </c:pt>
                <c:pt idx="32">
                  <c:v>-1.0500000000000027</c:v>
                </c:pt>
                <c:pt idx="33">
                  <c:v>-1.0000000000000027</c:v>
                </c:pt>
                <c:pt idx="34">
                  <c:v>-0.95000000000000262</c:v>
                </c:pt>
                <c:pt idx="35">
                  <c:v>-0.90000000000000258</c:v>
                </c:pt>
                <c:pt idx="36">
                  <c:v>-0.85000000000000253</c:v>
                </c:pt>
                <c:pt idx="37">
                  <c:v>-0.80000000000000249</c:v>
                </c:pt>
                <c:pt idx="38">
                  <c:v>-0.75000000000000244</c:v>
                </c:pt>
                <c:pt idx="39">
                  <c:v>-0.7000000000000024</c:v>
                </c:pt>
                <c:pt idx="40">
                  <c:v>-0.65000000000000235</c:v>
                </c:pt>
                <c:pt idx="41">
                  <c:v>-0.60000000000000231</c:v>
                </c:pt>
                <c:pt idx="42">
                  <c:v>-0.55000000000000226</c:v>
                </c:pt>
                <c:pt idx="43">
                  <c:v>-0.50000000000000222</c:v>
                </c:pt>
                <c:pt idx="44">
                  <c:v>-0.45000000000000223</c:v>
                </c:pt>
                <c:pt idx="45">
                  <c:v>-0.40000000000000224</c:v>
                </c:pt>
                <c:pt idx="46">
                  <c:v>-0.35000000000000225</c:v>
                </c:pt>
                <c:pt idx="47">
                  <c:v>-0.30000000000000226</c:v>
                </c:pt>
                <c:pt idx="48">
                  <c:v>-0.25000000000000228</c:v>
                </c:pt>
                <c:pt idx="49">
                  <c:v>-0.20000000000000229</c:v>
                </c:pt>
                <c:pt idx="50">
                  <c:v>-0.1500000000000023</c:v>
                </c:pt>
                <c:pt idx="51">
                  <c:v>-0.1000000000000023</c:v>
                </c:pt>
                <c:pt idx="52">
                  <c:v>-5.0000000000002293E-2</c:v>
                </c:pt>
                <c:pt idx="53">
                  <c:v>-2.2898349882893854E-15</c:v>
                </c:pt>
                <c:pt idx="54">
                  <c:v>4.9999999999997713E-2</c:v>
                </c:pt>
                <c:pt idx="55">
                  <c:v>9.9999999999997716E-2</c:v>
                </c:pt>
                <c:pt idx="56">
                  <c:v>0.14999999999999772</c:v>
                </c:pt>
                <c:pt idx="57">
                  <c:v>0.19999999999999774</c:v>
                </c:pt>
                <c:pt idx="58">
                  <c:v>0.24999999999999772</c:v>
                </c:pt>
                <c:pt idx="59">
                  <c:v>0.29999999999999771</c:v>
                </c:pt>
                <c:pt idx="60">
                  <c:v>0.3499999999999977</c:v>
                </c:pt>
                <c:pt idx="61">
                  <c:v>0.39999999999999769</c:v>
                </c:pt>
                <c:pt idx="62">
                  <c:v>0.44999999999999768</c:v>
                </c:pt>
                <c:pt idx="63">
                  <c:v>0.49999999999999767</c:v>
                </c:pt>
                <c:pt idx="64">
                  <c:v>0.54999999999999771</c:v>
                </c:pt>
                <c:pt idx="65">
                  <c:v>0.59999999999999776</c:v>
                </c:pt>
                <c:pt idx="66">
                  <c:v>0.6499999999999978</c:v>
                </c:pt>
                <c:pt idx="67">
                  <c:v>0.69999999999999785</c:v>
                </c:pt>
                <c:pt idx="68">
                  <c:v>0.74999999999999789</c:v>
                </c:pt>
                <c:pt idx="69">
                  <c:v>0.79999999999999793</c:v>
                </c:pt>
                <c:pt idx="70">
                  <c:v>0.84999999999999798</c:v>
                </c:pt>
                <c:pt idx="71">
                  <c:v>0.89999999999999802</c:v>
                </c:pt>
                <c:pt idx="72">
                  <c:v>0.94999999999999807</c:v>
                </c:pt>
                <c:pt idx="73">
                  <c:v>0.99999999999999811</c:v>
                </c:pt>
                <c:pt idx="74">
                  <c:v>1.049999999999998</c:v>
                </c:pt>
                <c:pt idx="75">
                  <c:v>1.0999999999999981</c:v>
                </c:pt>
                <c:pt idx="76">
                  <c:v>1.1499999999999981</c:v>
                </c:pt>
                <c:pt idx="77">
                  <c:v>1.1999999999999982</c:v>
                </c:pt>
                <c:pt idx="78">
                  <c:v>1.2499999999999982</c:v>
                </c:pt>
                <c:pt idx="79">
                  <c:v>1.2999999999999983</c:v>
                </c:pt>
                <c:pt idx="80">
                  <c:v>1.3499999999999983</c:v>
                </c:pt>
                <c:pt idx="81">
                  <c:v>1.3999999999999984</c:v>
                </c:pt>
                <c:pt idx="82">
                  <c:v>1.4499999999999984</c:v>
                </c:pt>
                <c:pt idx="83">
                  <c:v>1.4999999999999984</c:v>
                </c:pt>
                <c:pt idx="84">
                  <c:v>1.5499999999999985</c:v>
                </c:pt>
                <c:pt idx="85">
                  <c:v>1.5999999999999985</c:v>
                </c:pt>
                <c:pt idx="86">
                  <c:v>1.6499999999999986</c:v>
                </c:pt>
                <c:pt idx="87">
                  <c:v>1.6999999999999986</c:v>
                </c:pt>
                <c:pt idx="88">
                  <c:v>1.7499999999999987</c:v>
                </c:pt>
                <c:pt idx="89">
                  <c:v>1.7999999999999987</c:v>
                </c:pt>
                <c:pt idx="90">
                  <c:v>1.8499999999999988</c:v>
                </c:pt>
                <c:pt idx="91">
                  <c:v>1.8999999999999988</c:v>
                </c:pt>
                <c:pt idx="92">
                  <c:v>1.9499999999999988</c:v>
                </c:pt>
                <c:pt idx="93">
                  <c:v>1.9999999999999989</c:v>
                </c:pt>
                <c:pt idx="94">
                  <c:v>2.0499999999999989</c:v>
                </c:pt>
                <c:pt idx="95">
                  <c:v>2.0999999999999988</c:v>
                </c:pt>
                <c:pt idx="96">
                  <c:v>2.1499999999999986</c:v>
                </c:pt>
                <c:pt idx="97">
                  <c:v>2.1999999999999984</c:v>
                </c:pt>
                <c:pt idx="98">
                  <c:v>2.2499999999999982</c:v>
                </c:pt>
                <c:pt idx="99">
                  <c:v>2.299999999999998</c:v>
                </c:pt>
                <c:pt idx="100">
                  <c:v>2.3499999999999979</c:v>
                </c:pt>
                <c:pt idx="101">
                  <c:v>2.3999999999999977</c:v>
                </c:pt>
                <c:pt idx="102">
                  <c:v>2.41</c:v>
                </c:pt>
                <c:pt idx="103">
                  <c:v>2.42</c:v>
                </c:pt>
                <c:pt idx="104">
                  <c:v>2.4300000000000002</c:v>
                </c:pt>
                <c:pt idx="105">
                  <c:v>2.44</c:v>
                </c:pt>
                <c:pt idx="106" formatCode="0.0000">
                  <c:v>2.4477000000000002</c:v>
                </c:pt>
              </c:numCache>
            </c:numRef>
          </c:xVal>
          <c:yVal>
            <c:numRef>
              <c:f>'[Fisher vs Tukey-diagram.xls]Sheet1'!$C$16:$C$122</c:f>
              <c:numCache>
                <c:formatCode>0.00</c:formatCode>
                <c:ptCount val="107"/>
                <c:pt idx="0">
                  <c:v>1.5156186855485263E-2</c:v>
                </c:pt>
                <c:pt idx="1">
                  <c:v>0.19458931111445982</c:v>
                </c:pt>
                <c:pt idx="2">
                  <c:v>0.29421930596070567</c:v>
                </c:pt>
                <c:pt idx="3">
                  <c:v>0.36751190456909011</c:v>
                </c:pt>
                <c:pt idx="4">
                  <c:v>0.42821139639201494</c:v>
                </c:pt>
                <c:pt idx="5">
                  <c:v>0.48110809596180087</c:v>
                </c:pt>
                <c:pt idx="6">
                  <c:v>0.68481019268114662</c:v>
                </c:pt>
                <c:pt idx="7">
                  <c:v>0.8375350738924241</c:v>
                </c:pt>
                <c:pt idx="8">
                  <c:v>0.96382830421190024</c:v>
                </c:pt>
                <c:pt idx="9">
                  <c:v>1.0730633718471558</c:v>
                </c:pt>
                <c:pt idx="10">
                  <c:v>1.1700277774480343</c:v>
                </c:pt>
                <c:pt idx="11">
                  <c:v>1.2575631196882271</c:v>
                </c:pt>
                <c:pt idx="12">
                  <c:v>1.3375219624365</c:v>
                </c:pt>
                <c:pt idx="13">
                  <c:v>1.4111927579179202</c:v>
                </c:pt>
                <c:pt idx="14">
                  <c:v>1.4795151232751851</c:v>
                </c:pt>
                <c:pt idx="15">
                  <c:v>1.5431995982373721</c:v>
                </c:pt>
                <c:pt idx="16">
                  <c:v>1.602799114050163</c:v>
                </c:pt>
                <c:pt idx="17">
                  <c:v>1.6587540504848775</c:v>
                </c:pt>
                <c:pt idx="18">
                  <c:v>1.7114219234309196</c:v>
                </c:pt>
                <c:pt idx="19">
                  <c:v>1.7610976690689215</c:v>
                </c:pt>
                <c:pt idx="20">
                  <c:v>1.8080279312001761</c:v>
                </c:pt>
                <c:pt idx="21">
                  <c:v>1.8524213883455323</c:v>
                </c:pt>
                <c:pt idx="22">
                  <c:v>1.8944563864074544</c:v>
                </c:pt>
                <c:pt idx="23">
                  <c:v>1.9342866902297577</c:v>
                </c:pt>
                <c:pt idx="24">
                  <c:v>1.9720458919609327</c:v>
                </c:pt>
                <c:pt idx="25">
                  <c:v>2.0078508410736071</c:v>
                </c:pt>
                <c:pt idx="26">
                  <c:v>2.041804349099098</c:v>
                </c:pt>
                <c:pt idx="27">
                  <c:v>2.0739973481178784</c:v>
                </c:pt>
                <c:pt idx="28">
                  <c:v>2.1045106319522344</c:v>
                </c:pt>
                <c:pt idx="29">
                  <c:v>2.1334162744293468</c:v>
                </c:pt>
                <c:pt idx="30">
                  <c:v>2.1607787947867299</c:v>
                </c:pt>
                <c:pt idx="31">
                  <c:v>2.186656122942058</c:v>
                </c:pt>
                <c:pt idx="32">
                  <c:v>2.2111004047758649</c:v>
                </c:pt>
                <c:pt idx="33">
                  <c:v>2.2341586783395657</c:v>
                </c:pt>
                <c:pt idx="34">
                  <c:v>2.2558734450318783</c:v>
                </c:pt>
                <c:pt idx="35">
                  <c:v>2.2762831546185098</c:v>
                </c:pt>
                <c:pt idx="36">
                  <c:v>2.2954226190399001</c:v>
                </c:pt>
                <c:pt idx="37">
                  <c:v>2.3133233669333815</c:v>
                </c:pt>
                <c:pt idx="38">
                  <c:v>2.3300139484561022</c:v>
                </c:pt>
                <c:pt idx="39">
                  <c:v>2.3455201981650031</c:v>
                </c:pt>
                <c:pt idx="40">
                  <c:v>2.3598654622668636</c:v>
                </c:pt>
                <c:pt idx="41">
                  <c:v>2.3730707954041312</c:v>
                </c:pt>
                <c:pt idx="42">
                  <c:v>2.3851551312231236</c:v>
                </c:pt>
                <c:pt idx="43">
                  <c:v>2.3961354302292679</c:v>
                </c:pt>
                <c:pt idx="44">
                  <c:v>2.4060268078307021</c:v>
                </c:pt>
                <c:pt idx="45">
                  <c:v>2.4148426449771003</c:v>
                </c:pt>
                <c:pt idx="46">
                  <c:v>2.4225946833921679</c:v>
                </c:pt>
                <c:pt idx="47">
                  <c:v>2.4292931070581001</c:v>
                </c:pt>
                <c:pt idx="48">
                  <c:v>2.4349466113243632</c:v>
                </c:pt>
                <c:pt idx="49">
                  <c:v>2.4395624607703734</c:v>
                </c:pt>
                <c:pt idx="50">
                  <c:v>2.4431465367431398</c:v>
                </c:pt>
                <c:pt idx="51">
                  <c:v>2.4457033753094426</c:v>
                </c:pt>
                <c:pt idx="52">
                  <c:v>2.4472361962017479</c:v>
                </c:pt>
                <c:pt idx="53">
                  <c:v>2.4477469231928368</c:v>
                </c:pt>
                <c:pt idx="54">
                  <c:v>2.4472361962017479</c:v>
                </c:pt>
                <c:pt idx="55">
                  <c:v>2.4457033753094426</c:v>
                </c:pt>
                <c:pt idx="56">
                  <c:v>2.4431465367431402</c:v>
                </c:pt>
                <c:pt idx="57">
                  <c:v>2.4395624607703734</c:v>
                </c:pt>
                <c:pt idx="58">
                  <c:v>2.4349466113243636</c:v>
                </c:pt>
                <c:pt idx="59">
                  <c:v>2.4292931070581005</c:v>
                </c:pt>
                <c:pt idx="60">
                  <c:v>2.4225946833921683</c:v>
                </c:pt>
                <c:pt idx="61">
                  <c:v>2.4148426449771012</c:v>
                </c:pt>
                <c:pt idx="62">
                  <c:v>2.406026807830703</c:v>
                </c:pt>
                <c:pt idx="63">
                  <c:v>2.3961354302292688</c:v>
                </c:pt>
                <c:pt idx="64">
                  <c:v>2.3851551312231249</c:v>
                </c:pt>
                <c:pt idx="65">
                  <c:v>2.3730707954041326</c:v>
                </c:pt>
                <c:pt idx="66">
                  <c:v>2.3598654622668649</c:v>
                </c:pt>
                <c:pt idx="67">
                  <c:v>2.3455201981650049</c:v>
                </c:pt>
                <c:pt idx="68">
                  <c:v>2.330013948456104</c:v>
                </c:pt>
                <c:pt idx="69">
                  <c:v>2.3133233669333828</c:v>
                </c:pt>
                <c:pt idx="70">
                  <c:v>2.2954226190399019</c:v>
                </c:pt>
                <c:pt idx="71">
                  <c:v>2.2762831546185116</c:v>
                </c:pt>
                <c:pt idx="72">
                  <c:v>2.25587344503188</c:v>
                </c:pt>
                <c:pt idx="73">
                  <c:v>2.2341586783395675</c:v>
                </c:pt>
                <c:pt idx="74">
                  <c:v>2.2111004047758671</c:v>
                </c:pt>
                <c:pt idx="75">
                  <c:v>2.1866561229420607</c:v>
                </c:pt>
                <c:pt idx="76">
                  <c:v>2.1607787947867325</c:v>
                </c:pt>
                <c:pt idx="77">
                  <c:v>2.133416274429349</c:v>
                </c:pt>
                <c:pt idx="78">
                  <c:v>2.1045106319522371</c:v>
                </c:pt>
                <c:pt idx="79">
                  <c:v>2.0739973481178811</c:v>
                </c:pt>
                <c:pt idx="80">
                  <c:v>2.0418043490991011</c:v>
                </c:pt>
                <c:pt idx="81">
                  <c:v>2.0078508410736102</c:v>
                </c:pt>
                <c:pt idx="82">
                  <c:v>1.9720458919609363</c:v>
                </c:pt>
                <c:pt idx="83">
                  <c:v>1.9342866902297613</c:v>
                </c:pt>
                <c:pt idx="84">
                  <c:v>1.8944563864074582</c:v>
                </c:pt>
                <c:pt idx="85">
                  <c:v>1.8524213883455365</c:v>
                </c:pt>
                <c:pt idx="86">
                  <c:v>1.8080279312001806</c:v>
                </c:pt>
                <c:pt idx="87">
                  <c:v>1.761097669068926</c:v>
                </c:pt>
                <c:pt idx="88">
                  <c:v>1.7114219234309243</c:v>
                </c:pt>
                <c:pt idx="89">
                  <c:v>1.6587540504848826</c:v>
                </c:pt>
                <c:pt idx="90">
                  <c:v>1.6027991140501683</c:v>
                </c:pt>
                <c:pt idx="91">
                  <c:v>1.5431995982373778</c:v>
                </c:pt>
                <c:pt idx="92">
                  <c:v>1.4795151232751913</c:v>
                </c:pt>
                <c:pt idx="93">
                  <c:v>1.4111927579179269</c:v>
                </c:pt>
                <c:pt idx="94">
                  <c:v>1.3375219624365069</c:v>
                </c:pt>
                <c:pt idx="95">
                  <c:v>1.2575631196882346</c:v>
                </c:pt>
                <c:pt idx="96">
                  <c:v>1.1700277774480423</c:v>
                </c:pt>
                <c:pt idx="97">
                  <c:v>1.0730633718471649</c:v>
                </c:pt>
                <c:pt idx="98">
                  <c:v>0.9638283042119109</c:v>
                </c:pt>
                <c:pt idx="99">
                  <c:v>0.83753507389243631</c:v>
                </c:pt>
                <c:pt idx="100">
                  <c:v>0.68481019268116161</c:v>
                </c:pt>
                <c:pt idx="101">
                  <c:v>0.48110809596182302</c:v>
                </c:pt>
                <c:pt idx="102">
                  <c:v>0.42821139639201494</c:v>
                </c:pt>
                <c:pt idx="103">
                  <c:v>0.36751190456909011</c:v>
                </c:pt>
                <c:pt idx="104">
                  <c:v>0.29421930596070567</c:v>
                </c:pt>
                <c:pt idx="105">
                  <c:v>0.19458931111445982</c:v>
                </c:pt>
                <c:pt idx="106">
                  <c:v>1.5156186855485263E-2</c:v>
                </c:pt>
              </c:numCache>
            </c:numRef>
          </c:yVal>
          <c:smooth val="1"/>
          <c:extLst>
            <c:ext xmlns:c16="http://schemas.microsoft.com/office/drawing/2014/chart" uri="{C3380CC4-5D6E-409C-BE32-E72D297353CC}">
              <c16:uniqueId val="{00000000-2114-4734-A7BD-22E6C9275FB8}"/>
            </c:ext>
          </c:extLst>
        </c:ser>
        <c:ser>
          <c:idx val="1"/>
          <c:order val="1"/>
          <c:spPr>
            <a:ln>
              <a:solidFill>
                <a:srgbClr val="4F81BD"/>
              </a:solidFill>
            </a:ln>
          </c:spPr>
          <c:marker>
            <c:symbol val="none"/>
          </c:marker>
          <c:xVal>
            <c:numRef>
              <c:f>'[Fisher vs Tukey-diagram.xls]Sheet1'!$B$16:$B$122</c:f>
              <c:numCache>
                <c:formatCode>0.00</c:formatCode>
                <c:ptCount val="107"/>
                <c:pt idx="0" formatCode="0.0000">
                  <c:v>-2.4477000000000002</c:v>
                </c:pt>
                <c:pt idx="1">
                  <c:v>-2.44</c:v>
                </c:pt>
                <c:pt idx="2">
                  <c:v>-2.4300000000000002</c:v>
                </c:pt>
                <c:pt idx="3">
                  <c:v>-2.42</c:v>
                </c:pt>
                <c:pt idx="4">
                  <c:v>-2.41</c:v>
                </c:pt>
                <c:pt idx="5">
                  <c:v>-2.4000000000000021</c:v>
                </c:pt>
                <c:pt idx="6">
                  <c:v>-2.3500000000000023</c:v>
                </c:pt>
                <c:pt idx="7">
                  <c:v>-2.3000000000000025</c:v>
                </c:pt>
                <c:pt idx="8">
                  <c:v>-2.2500000000000027</c:v>
                </c:pt>
                <c:pt idx="9">
                  <c:v>-2.2000000000000028</c:v>
                </c:pt>
                <c:pt idx="10">
                  <c:v>-2.150000000000003</c:v>
                </c:pt>
                <c:pt idx="11">
                  <c:v>-2.1000000000000032</c:v>
                </c:pt>
                <c:pt idx="12">
                  <c:v>-2.0500000000000034</c:v>
                </c:pt>
                <c:pt idx="13">
                  <c:v>-2.0000000000000036</c:v>
                </c:pt>
                <c:pt idx="14">
                  <c:v>-1.9500000000000035</c:v>
                </c:pt>
                <c:pt idx="15">
                  <c:v>-1.9000000000000035</c:v>
                </c:pt>
                <c:pt idx="16">
                  <c:v>-1.8500000000000034</c:v>
                </c:pt>
                <c:pt idx="17">
                  <c:v>-1.8000000000000034</c:v>
                </c:pt>
                <c:pt idx="18">
                  <c:v>-1.7500000000000033</c:v>
                </c:pt>
                <c:pt idx="19">
                  <c:v>-1.7000000000000033</c:v>
                </c:pt>
                <c:pt idx="20">
                  <c:v>-1.6500000000000032</c:v>
                </c:pt>
                <c:pt idx="21">
                  <c:v>-1.6000000000000032</c:v>
                </c:pt>
                <c:pt idx="22">
                  <c:v>-1.5500000000000032</c:v>
                </c:pt>
                <c:pt idx="23">
                  <c:v>-1.5000000000000031</c:v>
                </c:pt>
                <c:pt idx="24">
                  <c:v>-1.4500000000000031</c:v>
                </c:pt>
                <c:pt idx="25">
                  <c:v>-1.400000000000003</c:v>
                </c:pt>
                <c:pt idx="26">
                  <c:v>-1.350000000000003</c:v>
                </c:pt>
                <c:pt idx="27">
                  <c:v>-1.3000000000000029</c:v>
                </c:pt>
                <c:pt idx="28">
                  <c:v>-1.2500000000000029</c:v>
                </c:pt>
                <c:pt idx="29">
                  <c:v>-1.2000000000000028</c:v>
                </c:pt>
                <c:pt idx="30">
                  <c:v>-1.1500000000000028</c:v>
                </c:pt>
                <c:pt idx="31">
                  <c:v>-1.1000000000000028</c:v>
                </c:pt>
                <c:pt idx="32">
                  <c:v>-1.0500000000000027</c:v>
                </c:pt>
                <c:pt idx="33">
                  <c:v>-1.0000000000000027</c:v>
                </c:pt>
                <c:pt idx="34">
                  <c:v>-0.95000000000000262</c:v>
                </c:pt>
                <c:pt idx="35">
                  <c:v>-0.90000000000000258</c:v>
                </c:pt>
                <c:pt idx="36">
                  <c:v>-0.85000000000000253</c:v>
                </c:pt>
                <c:pt idx="37">
                  <c:v>-0.80000000000000249</c:v>
                </c:pt>
                <c:pt idx="38">
                  <c:v>-0.75000000000000244</c:v>
                </c:pt>
                <c:pt idx="39">
                  <c:v>-0.7000000000000024</c:v>
                </c:pt>
                <c:pt idx="40">
                  <c:v>-0.65000000000000235</c:v>
                </c:pt>
                <c:pt idx="41">
                  <c:v>-0.60000000000000231</c:v>
                </c:pt>
                <c:pt idx="42">
                  <c:v>-0.55000000000000226</c:v>
                </c:pt>
                <c:pt idx="43">
                  <c:v>-0.50000000000000222</c:v>
                </c:pt>
                <c:pt idx="44">
                  <c:v>-0.45000000000000223</c:v>
                </c:pt>
                <c:pt idx="45">
                  <c:v>-0.40000000000000224</c:v>
                </c:pt>
                <c:pt idx="46">
                  <c:v>-0.35000000000000225</c:v>
                </c:pt>
                <c:pt idx="47">
                  <c:v>-0.30000000000000226</c:v>
                </c:pt>
                <c:pt idx="48">
                  <c:v>-0.25000000000000228</c:v>
                </c:pt>
                <c:pt idx="49">
                  <c:v>-0.20000000000000229</c:v>
                </c:pt>
                <c:pt idx="50">
                  <c:v>-0.1500000000000023</c:v>
                </c:pt>
                <c:pt idx="51">
                  <c:v>-0.1000000000000023</c:v>
                </c:pt>
                <c:pt idx="52">
                  <c:v>-5.0000000000002293E-2</c:v>
                </c:pt>
                <c:pt idx="53">
                  <c:v>-2.2898349882893854E-15</c:v>
                </c:pt>
                <c:pt idx="54">
                  <c:v>4.9999999999997713E-2</c:v>
                </c:pt>
                <c:pt idx="55">
                  <c:v>9.9999999999997716E-2</c:v>
                </c:pt>
                <c:pt idx="56">
                  <c:v>0.14999999999999772</c:v>
                </c:pt>
                <c:pt idx="57">
                  <c:v>0.19999999999999774</c:v>
                </c:pt>
                <c:pt idx="58">
                  <c:v>0.24999999999999772</c:v>
                </c:pt>
                <c:pt idx="59">
                  <c:v>0.29999999999999771</c:v>
                </c:pt>
                <c:pt idx="60">
                  <c:v>0.3499999999999977</c:v>
                </c:pt>
                <c:pt idx="61">
                  <c:v>0.39999999999999769</c:v>
                </c:pt>
                <c:pt idx="62">
                  <c:v>0.44999999999999768</c:v>
                </c:pt>
                <c:pt idx="63">
                  <c:v>0.49999999999999767</c:v>
                </c:pt>
                <c:pt idx="64">
                  <c:v>0.54999999999999771</c:v>
                </c:pt>
                <c:pt idx="65">
                  <c:v>0.59999999999999776</c:v>
                </c:pt>
                <c:pt idx="66">
                  <c:v>0.6499999999999978</c:v>
                </c:pt>
                <c:pt idx="67">
                  <c:v>0.69999999999999785</c:v>
                </c:pt>
                <c:pt idx="68">
                  <c:v>0.74999999999999789</c:v>
                </c:pt>
                <c:pt idx="69">
                  <c:v>0.79999999999999793</c:v>
                </c:pt>
                <c:pt idx="70">
                  <c:v>0.84999999999999798</c:v>
                </c:pt>
                <c:pt idx="71">
                  <c:v>0.89999999999999802</c:v>
                </c:pt>
                <c:pt idx="72">
                  <c:v>0.94999999999999807</c:v>
                </c:pt>
                <c:pt idx="73">
                  <c:v>0.99999999999999811</c:v>
                </c:pt>
                <c:pt idx="74">
                  <c:v>1.049999999999998</c:v>
                </c:pt>
                <c:pt idx="75">
                  <c:v>1.0999999999999981</c:v>
                </c:pt>
                <c:pt idx="76">
                  <c:v>1.1499999999999981</c:v>
                </c:pt>
                <c:pt idx="77">
                  <c:v>1.1999999999999982</c:v>
                </c:pt>
                <c:pt idx="78">
                  <c:v>1.2499999999999982</c:v>
                </c:pt>
                <c:pt idx="79">
                  <c:v>1.2999999999999983</c:v>
                </c:pt>
                <c:pt idx="80">
                  <c:v>1.3499999999999983</c:v>
                </c:pt>
                <c:pt idx="81">
                  <c:v>1.3999999999999984</c:v>
                </c:pt>
                <c:pt idx="82">
                  <c:v>1.4499999999999984</c:v>
                </c:pt>
                <c:pt idx="83">
                  <c:v>1.4999999999999984</c:v>
                </c:pt>
                <c:pt idx="84">
                  <c:v>1.5499999999999985</c:v>
                </c:pt>
                <c:pt idx="85">
                  <c:v>1.5999999999999985</c:v>
                </c:pt>
                <c:pt idx="86">
                  <c:v>1.6499999999999986</c:v>
                </c:pt>
                <c:pt idx="87">
                  <c:v>1.6999999999999986</c:v>
                </c:pt>
                <c:pt idx="88">
                  <c:v>1.7499999999999987</c:v>
                </c:pt>
                <c:pt idx="89">
                  <c:v>1.7999999999999987</c:v>
                </c:pt>
                <c:pt idx="90">
                  <c:v>1.8499999999999988</c:v>
                </c:pt>
                <c:pt idx="91">
                  <c:v>1.8999999999999988</c:v>
                </c:pt>
                <c:pt idx="92">
                  <c:v>1.9499999999999988</c:v>
                </c:pt>
                <c:pt idx="93">
                  <c:v>1.9999999999999989</c:v>
                </c:pt>
                <c:pt idx="94">
                  <c:v>2.0499999999999989</c:v>
                </c:pt>
                <c:pt idx="95">
                  <c:v>2.0999999999999988</c:v>
                </c:pt>
                <c:pt idx="96">
                  <c:v>2.1499999999999986</c:v>
                </c:pt>
                <c:pt idx="97">
                  <c:v>2.1999999999999984</c:v>
                </c:pt>
                <c:pt idx="98">
                  <c:v>2.2499999999999982</c:v>
                </c:pt>
                <c:pt idx="99">
                  <c:v>2.299999999999998</c:v>
                </c:pt>
                <c:pt idx="100">
                  <c:v>2.3499999999999979</c:v>
                </c:pt>
                <c:pt idx="101">
                  <c:v>2.3999999999999977</c:v>
                </c:pt>
                <c:pt idx="102">
                  <c:v>2.41</c:v>
                </c:pt>
                <c:pt idx="103">
                  <c:v>2.42</c:v>
                </c:pt>
                <c:pt idx="104">
                  <c:v>2.4300000000000002</c:v>
                </c:pt>
                <c:pt idx="105">
                  <c:v>2.44</c:v>
                </c:pt>
                <c:pt idx="106" formatCode="0.0000">
                  <c:v>2.4477000000000002</c:v>
                </c:pt>
              </c:numCache>
            </c:numRef>
          </c:xVal>
          <c:yVal>
            <c:numRef>
              <c:f>'[Fisher vs Tukey-diagram.xls]Sheet1'!$D$16:$D$122</c:f>
              <c:numCache>
                <c:formatCode>0.00</c:formatCode>
                <c:ptCount val="107"/>
                <c:pt idx="0">
                  <c:v>-1.5156186855485263E-2</c:v>
                </c:pt>
                <c:pt idx="1">
                  <c:v>-0.19458931111445982</c:v>
                </c:pt>
                <c:pt idx="2">
                  <c:v>-0.29421930596070567</c:v>
                </c:pt>
                <c:pt idx="3">
                  <c:v>-0.36751190456909011</c:v>
                </c:pt>
                <c:pt idx="4">
                  <c:v>-0.42821139639201494</c:v>
                </c:pt>
                <c:pt idx="5">
                  <c:v>-0.48110809596180087</c:v>
                </c:pt>
                <c:pt idx="6">
                  <c:v>-0.68481019268114662</c:v>
                </c:pt>
                <c:pt idx="7">
                  <c:v>-0.8375350738924241</c:v>
                </c:pt>
                <c:pt idx="8">
                  <c:v>-0.96382830421190024</c:v>
                </c:pt>
                <c:pt idx="9">
                  <c:v>-1.0730633718471558</c:v>
                </c:pt>
                <c:pt idx="10">
                  <c:v>-1.1700277774480343</c:v>
                </c:pt>
                <c:pt idx="11">
                  <c:v>-1.2575631196882271</c:v>
                </c:pt>
                <c:pt idx="12">
                  <c:v>-1.3375219624365</c:v>
                </c:pt>
                <c:pt idx="13">
                  <c:v>-1.4111927579179202</c:v>
                </c:pt>
                <c:pt idx="14">
                  <c:v>-1.4795151232751851</c:v>
                </c:pt>
                <c:pt idx="15">
                  <c:v>-1.5431995982373721</c:v>
                </c:pt>
                <c:pt idx="16">
                  <c:v>-1.602799114050163</c:v>
                </c:pt>
                <c:pt idx="17">
                  <c:v>-1.6587540504848775</c:v>
                </c:pt>
                <c:pt idx="18">
                  <c:v>-1.7114219234309196</c:v>
                </c:pt>
                <c:pt idx="19">
                  <c:v>-1.7610976690689215</c:v>
                </c:pt>
                <c:pt idx="20">
                  <c:v>-1.8080279312001761</c:v>
                </c:pt>
                <c:pt idx="21">
                  <c:v>-1.8524213883455323</c:v>
                </c:pt>
                <c:pt idx="22">
                  <c:v>-1.8944563864074544</c:v>
                </c:pt>
                <c:pt idx="23">
                  <c:v>-1.9342866902297577</c:v>
                </c:pt>
                <c:pt idx="24">
                  <c:v>-1.9720458919609327</c:v>
                </c:pt>
                <c:pt idx="25">
                  <c:v>-2.0078508410736071</c:v>
                </c:pt>
                <c:pt idx="26">
                  <c:v>-2.041804349099098</c:v>
                </c:pt>
                <c:pt idx="27">
                  <c:v>-2.0739973481178784</c:v>
                </c:pt>
                <c:pt idx="28">
                  <c:v>-2.1045106319522344</c:v>
                </c:pt>
                <c:pt idx="29">
                  <c:v>-2.1334162744293468</c:v>
                </c:pt>
                <c:pt idx="30">
                  <c:v>-2.1607787947867299</c:v>
                </c:pt>
                <c:pt idx="31">
                  <c:v>-2.186656122942058</c:v>
                </c:pt>
                <c:pt idx="32">
                  <c:v>-2.2111004047758649</c:v>
                </c:pt>
                <c:pt idx="33">
                  <c:v>-2.2341586783395657</c:v>
                </c:pt>
                <c:pt idx="34">
                  <c:v>-2.2558734450318783</c:v>
                </c:pt>
                <c:pt idx="35">
                  <c:v>-2.2762831546185098</c:v>
                </c:pt>
                <c:pt idx="36">
                  <c:v>-2.2954226190399001</c:v>
                </c:pt>
                <c:pt idx="37">
                  <c:v>-2.3133233669333815</c:v>
                </c:pt>
                <c:pt idx="38">
                  <c:v>-2.3300139484561022</c:v>
                </c:pt>
                <c:pt idx="39">
                  <c:v>-2.3455201981650031</c:v>
                </c:pt>
                <c:pt idx="40">
                  <c:v>-2.3598654622668636</c:v>
                </c:pt>
                <c:pt idx="41">
                  <c:v>-2.3730707954041312</c:v>
                </c:pt>
                <c:pt idx="42">
                  <c:v>-2.3851551312231236</c:v>
                </c:pt>
                <c:pt idx="43">
                  <c:v>-2.3961354302292679</c:v>
                </c:pt>
                <c:pt idx="44">
                  <c:v>-2.4060268078307021</c:v>
                </c:pt>
                <c:pt idx="45">
                  <c:v>-2.4148426449771003</c:v>
                </c:pt>
                <c:pt idx="46">
                  <c:v>-2.4225946833921679</c:v>
                </c:pt>
                <c:pt idx="47">
                  <c:v>-2.4292931070581001</c:v>
                </c:pt>
                <c:pt idx="48">
                  <c:v>-2.4349466113243632</c:v>
                </c:pt>
                <c:pt idx="49">
                  <c:v>-2.4395624607703734</c:v>
                </c:pt>
                <c:pt idx="50">
                  <c:v>-2.4431465367431398</c:v>
                </c:pt>
                <c:pt idx="51">
                  <c:v>-2.4457033753094426</c:v>
                </c:pt>
                <c:pt idx="52">
                  <c:v>-2.4472361962017479</c:v>
                </c:pt>
                <c:pt idx="53">
                  <c:v>-2.4477469231928368</c:v>
                </c:pt>
                <c:pt idx="54">
                  <c:v>-2.4472361962017479</c:v>
                </c:pt>
                <c:pt idx="55">
                  <c:v>-2.4457033753094426</c:v>
                </c:pt>
                <c:pt idx="56">
                  <c:v>-2.4431465367431402</c:v>
                </c:pt>
                <c:pt idx="57">
                  <c:v>-2.4395624607703734</c:v>
                </c:pt>
                <c:pt idx="58">
                  <c:v>-2.4349466113243636</c:v>
                </c:pt>
                <c:pt idx="59">
                  <c:v>-2.4292931070581005</c:v>
                </c:pt>
                <c:pt idx="60">
                  <c:v>-2.4225946833921683</c:v>
                </c:pt>
                <c:pt idx="61">
                  <c:v>-2.4148426449771012</c:v>
                </c:pt>
                <c:pt idx="62">
                  <c:v>-2.406026807830703</c:v>
                </c:pt>
                <c:pt idx="63">
                  <c:v>-2.3961354302292688</c:v>
                </c:pt>
                <c:pt idx="64">
                  <c:v>-2.3851551312231249</c:v>
                </c:pt>
                <c:pt idx="65">
                  <c:v>-2.3730707954041326</c:v>
                </c:pt>
                <c:pt idx="66">
                  <c:v>-2.3598654622668649</c:v>
                </c:pt>
                <c:pt idx="67">
                  <c:v>-2.3455201981650049</c:v>
                </c:pt>
                <c:pt idx="68">
                  <c:v>-2.330013948456104</c:v>
                </c:pt>
                <c:pt idx="69">
                  <c:v>-2.3133233669333828</c:v>
                </c:pt>
                <c:pt idx="70">
                  <c:v>-2.2954226190399019</c:v>
                </c:pt>
                <c:pt idx="71">
                  <c:v>-2.2762831546185116</c:v>
                </c:pt>
                <c:pt idx="72">
                  <c:v>-2.25587344503188</c:v>
                </c:pt>
                <c:pt idx="73">
                  <c:v>-2.2341586783395675</c:v>
                </c:pt>
                <c:pt idx="74">
                  <c:v>-2.2111004047758671</c:v>
                </c:pt>
                <c:pt idx="75">
                  <c:v>-2.1866561229420607</c:v>
                </c:pt>
                <c:pt idx="76">
                  <c:v>-2.1607787947867325</c:v>
                </c:pt>
                <c:pt idx="77">
                  <c:v>-2.133416274429349</c:v>
                </c:pt>
                <c:pt idx="78">
                  <c:v>-2.1045106319522371</c:v>
                </c:pt>
                <c:pt idx="79">
                  <c:v>-2.0739973481178811</c:v>
                </c:pt>
                <c:pt idx="80">
                  <c:v>-2.0418043490991011</c:v>
                </c:pt>
                <c:pt idx="81">
                  <c:v>-2.0078508410736102</c:v>
                </c:pt>
                <c:pt idx="82">
                  <c:v>-1.9720458919609363</c:v>
                </c:pt>
                <c:pt idx="83">
                  <c:v>-1.9342866902297613</c:v>
                </c:pt>
                <c:pt idx="84">
                  <c:v>-1.8944563864074582</c:v>
                </c:pt>
                <c:pt idx="85">
                  <c:v>-1.8524213883455365</c:v>
                </c:pt>
                <c:pt idx="86">
                  <c:v>-1.8080279312001806</c:v>
                </c:pt>
                <c:pt idx="87">
                  <c:v>-1.761097669068926</c:v>
                </c:pt>
                <c:pt idx="88">
                  <c:v>-1.7114219234309243</c:v>
                </c:pt>
                <c:pt idx="89">
                  <c:v>-1.6587540504848826</c:v>
                </c:pt>
                <c:pt idx="90">
                  <c:v>-1.6027991140501683</c:v>
                </c:pt>
                <c:pt idx="91">
                  <c:v>-1.5431995982373778</c:v>
                </c:pt>
                <c:pt idx="92">
                  <c:v>-1.4795151232751913</c:v>
                </c:pt>
                <c:pt idx="93">
                  <c:v>-1.4111927579179269</c:v>
                </c:pt>
                <c:pt idx="94">
                  <c:v>-1.3375219624365069</c:v>
                </c:pt>
                <c:pt idx="95">
                  <c:v>-1.2575631196882346</c:v>
                </c:pt>
                <c:pt idx="96">
                  <c:v>-1.1700277774480423</c:v>
                </c:pt>
                <c:pt idx="97">
                  <c:v>-1.0730633718471649</c:v>
                </c:pt>
                <c:pt idx="98">
                  <c:v>-0.9638283042119109</c:v>
                </c:pt>
                <c:pt idx="99">
                  <c:v>-0.83753507389243631</c:v>
                </c:pt>
                <c:pt idx="100">
                  <c:v>-0.68481019268116161</c:v>
                </c:pt>
                <c:pt idx="101">
                  <c:v>-0.48110809596182302</c:v>
                </c:pt>
                <c:pt idx="102">
                  <c:v>-0.42821139639201494</c:v>
                </c:pt>
                <c:pt idx="103">
                  <c:v>-0.36751190456909011</c:v>
                </c:pt>
                <c:pt idx="104">
                  <c:v>-0.29421930596070567</c:v>
                </c:pt>
                <c:pt idx="105">
                  <c:v>-0.19458931111445982</c:v>
                </c:pt>
                <c:pt idx="106">
                  <c:v>-1.5156186855485263E-2</c:v>
                </c:pt>
              </c:numCache>
            </c:numRef>
          </c:yVal>
          <c:smooth val="1"/>
          <c:extLst>
            <c:ext xmlns:c16="http://schemas.microsoft.com/office/drawing/2014/chart" uri="{C3380CC4-5D6E-409C-BE32-E72D297353CC}">
              <c16:uniqueId val="{00000001-2114-4734-A7BD-22E6C9275FB8}"/>
            </c:ext>
          </c:extLst>
        </c:ser>
        <c:ser>
          <c:idx val="2"/>
          <c:order val="2"/>
          <c:marker>
            <c:symbol val="none"/>
          </c:marker>
          <c:xVal>
            <c:numRef>
              <c:f>'[Fisher vs Tukey-diagram.xls]Sheet1'!$I$4:$I$5</c:f>
              <c:numCache>
                <c:formatCode>0.000</c:formatCode>
                <c:ptCount val="2"/>
                <c:pt idx="0">
                  <c:v>-2.2364769999999998</c:v>
                </c:pt>
                <c:pt idx="1">
                  <c:v>-2.2364769999999998</c:v>
                </c:pt>
              </c:numCache>
            </c:numRef>
          </c:xVal>
          <c:yVal>
            <c:numRef>
              <c:f>'[Fisher vs Tukey-diagram.xls]Sheet1'!$J$4:$J$5</c:f>
              <c:numCache>
                <c:formatCode>0.000</c:formatCode>
                <c:ptCount val="2"/>
                <c:pt idx="0">
                  <c:v>-2.2364769999999998</c:v>
                </c:pt>
                <c:pt idx="1">
                  <c:v>2.2364769999999998</c:v>
                </c:pt>
              </c:numCache>
            </c:numRef>
          </c:yVal>
          <c:smooth val="1"/>
          <c:extLst>
            <c:ext xmlns:c16="http://schemas.microsoft.com/office/drawing/2014/chart" uri="{C3380CC4-5D6E-409C-BE32-E72D297353CC}">
              <c16:uniqueId val="{00000002-2114-4734-A7BD-22E6C9275FB8}"/>
            </c:ext>
          </c:extLst>
        </c:ser>
        <c:ser>
          <c:idx val="3"/>
          <c:order val="3"/>
          <c:spPr>
            <a:ln>
              <a:solidFill>
                <a:srgbClr val="92D050"/>
              </a:solidFill>
            </a:ln>
          </c:spPr>
          <c:marker>
            <c:symbol val="none"/>
          </c:marker>
          <c:xVal>
            <c:numRef>
              <c:f>'[Fisher vs Tukey-diagram.xls]Sheet1'!$I$8:$I$9</c:f>
              <c:numCache>
                <c:formatCode>0.000</c:formatCode>
                <c:ptCount val="2"/>
                <c:pt idx="0">
                  <c:v>2.2364769999999998</c:v>
                </c:pt>
                <c:pt idx="1">
                  <c:v>2.2364769999999998</c:v>
                </c:pt>
              </c:numCache>
            </c:numRef>
          </c:xVal>
          <c:yVal>
            <c:numRef>
              <c:f>'[Fisher vs Tukey-diagram.xls]Sheet1'!$J$8:$J$9</c:f>
              <c:numCache>
                <c:formatCode>0.000</c:formatCode>
                <c:ptCount val="2"/>
                <c:pt idx="0">
                  <c:v>-2.2364769999999998</c:v>
                </c:pt>
                <c:pt idx="1">
                  <c:v>2.2364769999999998</c:v>
                </c:pt>
              </c:numCache>
            </c:numRef>
          </c:yVal>
          <c:smooth val="1"/>
          <c:extLst>
            <c:ext xmlns:c16="http://schemas.microsoft.com/office/drawing/2014/chart" uri="{C3380CC4-5D6E-409C-BE32-E72D297353CC}">
              <c16:uniqueId val="{00000003-2114-4734-A7BD-22E6C9275FB8}"/>
            </c:ext>
          </c:extLst>
        </c:ser>
        <c:ser>
          <c:idx val="4"/>
          <c:order val="4"/>
          <c:spPr>
            <a:ln>
              <a:solidFill>
                <a:srgbClr val="92D050"/>
              </a:solidFill>
            </a:ln>
          </c:spPr>
          <c:marker>
            <c:symbol val="none"/>
          </c:marker>
          <c:xVal>
            <c:numRef>
              <c:f>'[Fisher vs Tukey-diagram.xls]Sheet1'!$I$11:$I$12</c:f>
              <c:numCache>
                <c:formatCode>0.000</c:formatCode>
                <c:ptCount val="2"/>
                <c:pt idx="0">
                  <c:v>-2.2364769999999998</c:v>
                </c:pt>
                <c:pt idx="1">
                  <c:v>2.2364769999999998</c:v>
                </c:pt>
              </c:numCache>
            </c:numRef>
          </c:xVal>
          <c:yVal>
            <c:numRef>
              <c:f>'[Fisher vs Tukey-diagram.xls]Sheet1'!$J$11:$J$12</c:f>
              <c:numCache>
                <c:formatCode>0.000</c:formatCode>
                <c:ptCount val="2"/>
                <c:pt idx="0">
                  <c:v>-2.2364769999999998</c:v>
                </c:pt>
                <c:pt idx="1">
                  <c:v>-2.2364769999999998</c:v>
                </c:pt>
              </c:numCache>
            </c:numRef>
          </c:yVal>
          <c:smooth val="1"/>
          <c:extLst>
            <c:ext xmlns:c16="http://schemas.microsoft.com/office/drawing/2014/chart" uri="{C3380CC4-5D6E-409C-BE32-E72D297353CC}">
              <c16:uniqueId val="{00000004-2114-4734-A7BD-22E6C9275FB8}"/>
            </c:ext>
          </c:extLst>
        </c:ser>
        <c:ser>
          <c:idx val="5"/>
          <c:order val="5"/>
          <c:spPr>
            <a:ln>
              <a:solidFill>
                <a:srgbClr val="92D050"/>
              </a:solidFill>
            </a:ln>
          </c:spPr>
          <c:marker>
            <c:symbol val="none"/>
          </c:marker>
          <c:xVal>
            <c:numRef>
              <c:f>'[Fisher vs Tukey-diagram.xls]Sheet1'!$I$14:$I$15</c:f>
              <c:numCache>
                <c:formatCode>0.000</c:formatCode>
                <c:ptCount val="2"/>
                <c:pt idx="0">
                  <c:v>-2.2364769999999998</c:v>
                </c:pt>
                <c:pt idx="1">
                  <c:v>2.2364769999999998</c:v>
                </c:pt>
              </c:numCache>
            </c:numRef>
          </c:xVal>
          <c:yVal>
            <c:numRef>
              <c:f>'[Fisher vs Tukey-diagram.xls]Sheet1'!$J$14:$J$15</c:f>
              <c:numCache>
                <c:formatCode>0.000</c:formatCode>
                <c:ptCount val="2"/>
                <c:pt idx="0">
                  <c:v>2.2364769999999998</c:v>
                </c:pt>
                <c:pt idx="1">
                  <c:v>2.2364769999999998</c:v>
                </c:pt>
              </c:numCache>
            </c:numRef>
          </c:yVal>
          <c:smooth val="1"/>
          <c:extLst>
            <c:ext xmlns:c16="http://schemas.microsoft.com/office/drawing/2014/chart" uri="{C3380CC4-5D6E-409C-BE32-E72D297353CC}">
              <c16:uniqueId val="{00000005-2114-4734-A7BD-22E6C9275FB8}"/>
            </c:ext>
          </c:extLst>
        </c:ser>
        <c:dLbls>
          <c:showLegendKey val="0"/>
          <c:showVal val="0"/>
          <c:showCatName val="0"/>
          <c:showSerName val="0"/>
          <c:showPercent val="0"/>
          <c:showBubbleSize val="0"/>
        </c:dLbls>
        <c:axId val="406468384"/>
        <c:axId val="406469560"/>
      </c:scatterChart>
      <c:valAx>
        <c:axId val="406468384"/>
        <c:scaling>
          <c:orientation val="minMax"/>
        </c:scaling>
        <c:delete val="0"/>
        <c:axPos val="b"/>
        <c:numFmt formatCode="0.0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6469560"/>
        <c:crosses val="autoZero"/>
        <c:crossBetween val="midCat"/>
      </c:valAx>
      <c:valAx>
        <c:axId val="406469560"/>
        <c:scaling>
          <c:orientation val="minMax"/>
        </c:scaling>
        <c:delete val="0"/>
        <c:axPos val="l"/>
        <c:numFmt formatCode="0.00" sourceLinked="1"/>
        <c:majorTickMark val="out"/>
        <c:minorTickMark val="none"/>
        <c:tickLblPos val="nextTo"/>
        <c:crossAx val="406468384"/>
        <c:crosses val="autoZero"/>
        <c:crossBetween val="midCat"/>
      </c:valAx>
    </c:plotArea>
    <c:plotVisOnly val="1"/>
    <c:dispBlanksAs val="gap"/>
    <c:showDLblsOverMax val="0"/>
  </c:chart>
  <c:spPr>
    <a:ln>
      <a:solidFill>
        <a:schemeClr val="accent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75038114540923"/>
          <c:y val="0.10695610965296004"/>
          <c:w val="0.69694402094954533"/>
          <c:h val="0.77706401283172932"/>
        </c:manualLayout>
      </c:layout>
      <c:lineChart>
        <c:grouping val="standard"/>
        <c:varyColors val="0"/>
        <c:ser>
          <c:idx val="0"/>
          <c:order val="0"/>
          <c:tx>
            <c:strRef>
              <c:f>Sheet1!$AA$23</c:f>
              <c:strCache>
                <c:ptCount val="1"/>
                <c:pt idx="0">
                  <c:v>M</c:v>
                </c:pt>
              </c:strCache>
            </c:strRef>
          </c:tx>
          <c:spPr>
            <a:ln>
              <a:solidFill>
                <a:srgbClr val="FF0000"/>
              </a:solidFill>
            </a:ln>
          </c:spPr>
          <c:marker>
            <c:symbol val="diamond"/>
            <c:size val="15"/>
            <c:spPr>
              <a:solidFill>
                <a:srgbClr val="FF0000"/>
              </a:solidFill>
            </c:spPr>
          </c:marker>
          <c:cat>
            <c:strRef>
              <c:f>Sheet1!$Z$24:$Z$25</c:f>
              <c:strCache>
                <c:ptCount val="2"/>
                <c:pt idx="0">
                  <c:v>Dementia</c:v>
                </c:pt>
                <c:pt idx="1">
                  <c:v>no Dementia</c:v>
                </c:pt>
              </c:strCache>
            </c:strRef>
          </c:cat>
          <c:val>
            <c:numRef>
              <c:f>Sheet1!$AA$24:$AA$25</c:f>
              <c:numCache>
                <c:formatCode>General</c:formatCode>
                <c:ptCount val="2"/>
                <c:pt idx="0">
                  <c:v>1321.14</c:v>
                </c:pt>
                <c:pt idx="1">
                  <c:v>1333.43</c:v>
                </c:pt>
              </c:numCache>
            </c:numRef>
          </c:val>
          <c:smooth val="0"/>
          <c:extLst>
            <c:ext xmlns:c16="http://schemas.microsoft.com/office/drawing/2014/chart" uri="{C3380CC4-5D6E-409C-BE32-E72D297353CC}">
              <c16:uniqueId val="{00000000-0116-4569-867E-561674F75E92}"/>
            </c:ext>
          </c:extLst>
        </c:ser>
        <c:ser>
          <c:idx val="1"/>
          <c:order val="1"/>
          <c:tx>
            <c:strRef>
              <c:f>Sheet1!$AB$23</c:f>
              <c:strCache>
                <c:ptCount val="1"/>
                <c:pt idx="0">
                  <c:v>F</c:v>
                </c:pt>
              </c:strCache>
            </c:strRef>
          </c:tx>
          <c:marker>
            <c:symbol val="square"/>
            <c:size val="15"/>
          </c:marker>
          <c:cat>
            <c:strRef>
              <c:f>Sheet1!$Z$24:$Z$25</c:f>
              <c:strCache>
                <c:ptCount val="2"/>
                <c:pt idx="0">
                  <c:v>Dementia</c:v>
                </c:pt>
                <c:pt idx="1">
                  <c:v>no Dementia</c:v>
                </c:pt>
              </c:strCache>
            </c:strRef>
          </c:cat>
          <c:val>
            <c:numRef>
              <c:f>Sheet1!$AB$24:$AB$25</c:f>
              <c:numCache>
                <c:formatCode>General</c:formatCode>
                <c:ptCount val="2"/>
                <c:pt idx="0">
                  <c:v>1201.71</c:v>
                </c:pt>
                <c:pt idx="1">
                  <c:v>1219.8599999999999</c:v>
                </c:pt>
              </c:numCache>
            </c:numRef>
          </c:val>
          <c:smooth val="0"/>
          <c:extLst>
            <c:ext xmlns:c16="http://schemas.microsoft.com/office/drawing/2014/chart" uri="{C3380CC4-5D6E-409C-BE32-E72D297353CC}">
              <c16:uniqueId val="{00000001-0116-4569-867E-561674F75E92}"/>
            </c:ext>
          </c:extLst>
        </c:ser>
        <c:dLbls>
          <c:showLegendKey val="0"/>
          <c:showVal val="0"/>
          <c:showCatName val="0"/>
          <c:showSerName val="0"/>
          <c:showPercent val="0"/>
          <c:showBubbleSize val="0"/>
        </c:dLbls>
        <c:marker val="1"/>
        <c:smooth val="0"/>
        <c:axId val="508852880"/>
        <c:axId val="508853272"/>
      </c:lineChart>
      <c:catAx>
        <c:axId val="508852880"/>
        <c:scaling>
          <c:orientation val="minMax"/>
        </c:scaling>
        <c:delete val="0"/>
        <c:axPos val="b"/>
        <c:numFmt formatCode="General" sourceLinked="0"/>
        <c:majorTickMark val="out"/>
        <c:minorTickMark val="none"/>
        <c:tickLblPos val="nextTo"/>
        <c:txPr>
          <a:bodyPr/>
          <a:lstStyle/>
          <a:p>
            <a:pPr>
              <a:defRPr sz="1600"/>
            </a:pPr>
            <a:endParaRPr lang="en-US"/>
          </a:p>
        </c:txPr>
        <c:crossAx val="508853272"/>
        <c:crosses val="autoZero"/>
        <c:auto val="1"/>
        <c:lblAlgn val="ctr"/>
        <c:lblOffset val="100"/>
        <c:noMultiLvlLbl val="0"/>
      </c:catAx>
      <c:valAx>
        <c:axId val="508853272"/>
        <c:scaling>
          <c:orientation val="minMax"/>
        </c:scaling>
        <c:delete val="0"/>
        <c:axPos val="l"/>
        <c:title>
          <c:tx>
            <c:rich>
              <a:bodyPr rot="-5400000" vert="horz"/>
              <a:lstStyle/>
              <a:p>
                <a:pPr>
                  <a:defRPr/>
                </a:pPr>
                <a:r>
                  <a:rPr lang="en-US"/>
                  <a:t>brain wt</a:t>
                </a:r>
              </a:p>
            </c:rich>
          </c:tx>
          <c:overlay val="0"/>
        </c:title>
        <c:numFmt formatCode="#,##0" sourceLinked="0"/>
        <c:majorTickMark val="out"/>
        <c:minorTickMark val="none"/>
        <c:tickLblPos val="nextTo"/>
        <c:txPr>
          <a:bodyPr/>
          <a:lstStyle/>
          <a:p>
            <a:pPr>
              <a:defRPr sz="1400"/>
            </a:pPr>
            <a:endParaRPr lang="en-US"/>
          </a:p>
        </c:txPr>
        <c:crossAx val="508852880"/>
        <c:crosses val="autoZero"/>
        <c:crossBetween val="between"/>
      </c:valAx>
    </c:plotArea>
    <c:legend>
      <c:legendPos val="r"/>
      <c:layout>
        <c:manualLayout>
          <c:xMode val="edge"/>
          <c:yMode val="edge"/>
          <c:x val="0.76835327246964291"/>
          <c:y val="0.61072725284339457"/>
          <c:w val="0.11708428246013668"/>
          <c:h val="0.16743438320209975"/>
        </c:manualLayout>
      </c:layout>
      <c:overlay val="0"/>
      <c:txPr>
        <a:bodyPr/>
        <a:lstStyle/>
        <a:p>
          <a:pPr>
            <a:defRPr sz="1600"/>
          </a:pPr>
          <a:endParaRPr lang="en-US"/>
        </a:p>
      </c:txPr>
    </c:legend>
    <c:plotVisOnly val="1"/>
    <c:dispBlanksAs val="gap"/>
    <c:showDLblsOverMax val="0"/>
  </c:chart>
  <c:txPr>
    <a:bodyPr/>
    <a:lstStyle/>
    <a:p>
      <a:pPr>
        <a:defRPr b="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Sheet1!$B$4</c:f>
              <c:strCache>
                <c:ptCount val="1"/>
                <c:pt idx="0">
                  <c:v>M</c:v>
                </c:pt>
              </c:strCache>
            </c:strRef>
          </c:tx>
          <c:cat>
            <c:strRef>
              <c:f>Sheet1!$A$5:$A$7</c:f>
              <c:strCache>
                <c:ptCount val="3"/>
                <c:pt idx="0">
                  <c:v>A</c:v>
                </c:pt>
                <c:pt idx="1">
                  <c:v>B</c:v>
                </c:pt>
                <c:pt idx="2">
                  <c:v>C</c:v>
                </c:pt>
              </c:strCache>
            </c:strRef>
          </c:cat>
          <c:val>
            <c:numRef>
              <c:f>Sheet1!$B$5:$B$7</c:f>
              <c:numCache>
                <c:formatCode>General</c:formatCode>
                <c:ptCount val="3"/>
                <c:pt idx="0">
                  <c:v>1</c:v>
                </c:pt>
                <c:pt idx="1">
                  <c:v>1</c:v>
                </c:pt>
                <c:pt idx="2">
                  <c:v>1</c:v>
                </c:pt>
              </c:numCache>
            </c:numRef>
          </c:val>
          <c:smooth val="0"/>
          <c:extLst>
            <c:ext xmlns:c16="http://schemas.microsoft.com/office/drawing/2014/chart" uri="{C3380CC4-5D6E-409C-BE32-E72D297353CC}">
              <c16:uniqueId val="{00000000-31C6-4091-AB54-A4614748E97E}"/>
            </c:ext>
          </c:extLst>
        </c:ser>
        <c:ser>
          <c:idx val="1"/>
          <c:order val="1"/>
          <c:tx>
            <c:strRef>
              <c:f>Sheet1!$C$4</c:f>
              <c:strCache>
                <c:ptCount val="1"/>
                <c:pt idx="0">
                  <c:v>F</c:v>
                </c:pt>
              </c:strCache>
            </c:strRef>
          </c:tx>
          <c:cat>
            <c:strRef>
              <c:f>Sheet1!$A$5:$A$7</c:f>
              <c:strCache>
                <c:ptCount val="3"/>
                <c:pt idx="0">
                  <c:v>A</c:v>
                </c:pt>
                <c:pt idx="1">
                  <c:v>B</c:v>
                </c:pt>
                <c:pt idx="2">
                  <c:v>C</c:v>
                </c:pt>
              </c:strCache>
            </c:strRef>
          </c:cat>
          <c:val>
            <c:numRef>
              <c:f>Sheet1!$C$5:$C$7</c:f>
              <c:numCache>
                <c:formatCode>General</c:formatCode>
                <c:ptCount val="3"/>
                <c:pt idx="0">
                  <c:v>1</c:v>
                </c:pt>
                <c:pt idx="1">
                  <c:v>2</c:v>
                </c:pt>
                <c:pt idx="2">
                  <c:v>3</c:v>
                </c:pt>
              </c:numCache>
            </c:numRef>
          </c:val>
          <c:smooth val="0"/>
          <c:extLst>
            <c:ext xmlns:c16="http://schemas.microsoft.com/office/drawing/2014/chart" uri="{C3380CC4-5D6E-409C-BE32-E72D297353CC}">
              <c16:uniqueId val="{00000001-31C6-4091-AB54-A4614748E97E}"/>
            </c:ext>
          </c:extLst>
        </c:ser>
        <c:dLbls>
          <c:showLegendKey val="0"/>
          <c:showVal val="0"/>
          <c:showCatName val="0"/>
          <c:showSerName val="0"/>
          <c:showPercent val="0"/>
          <c:showBubbleSize val="0"/>
        </c:dLbls>
        <c:marker val="1"/>
        <c:smooth val="0"/>
        <c:axId val="508854448"/>
        <c:axId val="508842296"/>
      </c:lineChart>
      <c:catAx>
        <c:axId val="508854448"/>
        <c:scaling>
          <c:orientation val="minMax"/>
        </c:scaling>
        <c:delete val="0"/>
        <c:axPos val="b"/>
        <c:numFmt formatCode="General" sourceLinked="0"/>
        <c:majorTickMark val="out"/>
        <c:minorTickMark val="none"/>
        <c:tickLblPos val="nextTo"/>
        <c:crossAx val="508842296"/>
        <c:crosses val="autoZero"/>
        <c:auto val="1"/>
        <c:lblAlgn val="ctr"/>
        <c:lblOffset val="100"/>
        <c:noMultiLvlLbl val="0"/>
      </c:catAx>
      <c:valAx>
        <c:axId val="508842296"/>
        <c:scaling>
          <c:orientation val="minMax"/>
        </c:scaling>
        <c:delete val="0"/>
        <c:axPos val="l"/>
        <c:numFmt formatCode="General" sourceLinked="1"/>
        <c:majorTickMark val="out"/>
        <c:minorTickMark val="none"/>
        <c:tickLblPos val="nextTo"/>
        <c:crossAx val="50885444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3015272697212"/>
          <c:y val="7.4548702245552642E-2"/>
          <c:w val="0.70606870991519766"/>
          <c:h val="0.75854549431321094"/>
        </c:manualLayout>
      </c:layout>
      <c:lineChart>
        <c:grouping val="standard"/>
        <c:varyColors val="0"/>
        <c:ser>
          <c:idx val="0"/>
          <c:order val="0"/>
          <c:tx>
            <c:strRef>
              <c:f>Sheet1!$M$4</c:f>
              <c:strCache>
                <c:ptCount val="1"/>
                <c:pt idx="0">
                  <c:v>M</c:v>
                </c:pt>
              </c:strCache>
            </c:strRef>
          </c:tx>
          <c:cat>
            <c:strRef>
              <c:f>Sheet1!$L$5:$L$7</c:f>
              <c:strCache>
                <c:ptCount val="3"/>
                <c:pt idx="0">
                  <c:v>A</c:v>
                </c:pt>
                <c:pt idx="1">
                  <c:v>B</c:v>
                </c:pt>
                <c:pt idx="2">
                  <c:v>C</c:v>
                </c:pt>
              </c:strCache>
            </c:strRef>
          </c:cat>
          <c:val>
            <c:numRef>
              <c:f>Sheet1!$M$5:$M$7</c:f>
              <c:numCache>
                <c:formatCode>General</c:formatCode>
                <c:ptCount val="3"/>
                <c:pt idx="0">
                  <c:v>2</c:v>
                </c:pt>
                <c:pt idx="1">
                  <c:v>3</c:v>
                </c:pt>
                <c:pt idx="2">
                  <c:v>4</c:v>
                </c:pt>
              </c:numCache>
            </c:numRef>
          </c:val>
          <c:smooth val="0"/>
          <c:extLst>
            <c:ext xmlns:c16="http://schemas.microsoft.com/office/drawing/2014/chart" uri="{C3380CC4-5D6E-409C-BE32-E72D297353CC}">
              <c16:uniqueId val="{00000000-1014-4369-B1BB-F200E33C109C}"/>
            </c:ext>
          </c:extLst>
        </c:ser>
        <c:ser>
          <c:idx val="1"/>
          <c:order val="1"/>
          <c:tx>
            <c:strRef>
              <c:f>Sheet1!$N$4</c:f>
              <c:strCache>
                <c:ptCount val="1"/>
                <c:pt idx="0">
                  <c:v>F</c:v>
                </c:pt>
              </c:strCache>
            </c:strRef>
          </c:tx>
          <c:cat>
            <c:strRef>
              <c:f>Sheet1!$L$5:$L$7</c:f>
              <c:strCache>
                <c:ptCount val="3"/>
                <c:pt idx="0">
                  <c:v>A</c:v>
                </c:pt>
                <c:pt idx="1">
                  <c:v>B</c:v>
                </c:pt>
                <c:pt idx="2">
                  <c:v>C</c:v>
                </c:pt>
              </c:strCache>
            </c:strRef>
          </c:cat>
          <c:val>
            <c:numRef>
              <c:f>Sheet1!$N$5:$N$7</c:f>
              <c:numCache>
                <c:formatCode>General</c:formatCode>
                <c:ptCount val="3"/>
                <c:pt idx="0">
                  <c:v>2.2000000000000002</c:v>
                </c:pt>
                <c:pt idx="1">
                  <c:v>3.2</c:v>
                </c:pt>
                <c:pt idx="2">
                  <c:v>4.2</c:v>
                </c:pt>
              </c:numCache>
            </c:numRef>
          </c:val>
          <c:smooth val="0"/>
          <c:extLst>
            <c:ext xmlns:c16="http://schemas.microsoft.com/office/drawing/2014/chart" uri="{C3380CC4-5D6E-409C-BE32-E72D297353CC}">
              <c16:uniqueId val="{00000001-1014-4369-B1BB-F200E33C109C}"/>
            </c:ext>
          </c:extLst>
        </c:ser>
        <c:dLbls>
          <c:showLegendKey val="0"/>
          <c:showVal val="0"/>
          <c:showCatName val="0"/>
          <c:showSerName val="0"/>
          <c:showPercent val="0"/>
          <c:showBubbleSize val="0"/>
        </c:dLbls>
        <c:marker val="1"/>
        <c:smooth val="0"/>
        <c:axId val="508833672"/>
        <c:axId val="508830144"/>
      </c:lineChart>
      <c:catAx>
        <c:axId val="508833672"/>
        <c:scaling>
          <c:orientation val="minMax"/>
        </c:scaling>
        <c:delete val="0"/>
        <c:axPos val="b"/>
        <c:numFmt formatCode="General" sourceLinked="0"/>
        <c:majorTickMark val="out"/>
        <c:minorTickMark val="none"/>
        <c:tickLblPos val="nextTo"/>
        <c:crossAx val="508830144"/>
        <c:crosses val="autoZero"/>
        <c:auto val="1"/>
        <c:lblAlgn val="ctr"/>
        <c:lblOffset val="100"/>
        <c:noMultiLvlLbl val="0"/>
      </c:catAx>
      <c:valAx>
        <c:axId val="508830144"/>
        <c:scaling>
          <c:orientation val="minMax"/>
          <c:max val="5"/>
          <c:min val="0"/>
        </c:scaling>
        <c:delete val="0"/>
        <c:axPos val="l"/>
        <c:numFmt formatCode="General" sourceLinked="1"/>
        <c:majorTickMark val="out"/>
        <c:minorTickMark val="none"/>
        <c:tickLblPos val="nextTo"/>
        <c:crossAx val="508833672"/>
        <c:crosses val="autoZero"/>
        <c:crossBetween val="between"/>
        <c:majorUnit val="1"/>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16C0E-9405-4557-AC51-9D9DA5723286}" type="datetimeFigureOut">
              <a:rPr lang="en-US" smtClean="0"/>
              <a:t>11/9/2023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D2D18-5410-4847-923F-B13690265556}" type="slidenum">
              <a:rPr lang="en-US" smtClean="0"/>
              <a:t>‹#›</a:t>
            </a:fld>
            <a:endParaRPr lang="en-US"/>
          </a:p>
        </p:txBody>
      </p:sp>
    </p:spTree>
    <p:extLst>
      <p:ext uri="{BB962C8B-B14F-4D97-AF65-F5344CB8AC3E}">
        <p14:creationId xmlns:p14="http://schemas.microsoft.com/office/powerpoint/2010/main" val="244151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D2D18-5410-4847-923F-B13690265556}" type="slidenum">
              <a:rPr lang="en-US" smtClean="0"/>
              <a:t>18</a:t>
            </a:fld>
            <a:endParaRPr lang="en-US"/>
          </a:p>
        </p:txBody>
      </p:sp>
    </p:spTree>
    <p:extLst>
      <p:ext uri="{BB962C8B-B14F-4D97-AF65-F5344CB8AC3E}">
        <p14:creationId xmlns:p14="http://schemas.microsoft.com/office/powerpoint/2010/main" val="393371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D2D18-5410-4847-923F-B13690265556}" type="slidenum">
              <a:rPr lang="en-US" smtClean="0"/>
              <a:t>31</a:t>
            </a:fld>
            <a:endParaRPr lang="en-US"/>
          </a:p>
        </p:txBody>
      </p:sp>
    </p:spTree>
    <p:extLst>
      <p:ext uri="{BB962C8B-B14F-4D97-AF65-F5344CB8AC3E}">
        <p14:creationId xmlns:p14="http://schemas.microsoft.com/office/powerpoint/2010/main" val="427295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Y=mean </a:t>
            </a:r>
            <a:r>
              <a:rPr lang="en-US" dirty="0" err="1"/>
              <a:t>metZ</a:t>
            </a:r>
            <a:endParaRPr lang="en-US" dirty="0"/>
          </a:p>
        </p:txBody>
      </p:sp>
      <p:sp>
        <p:nvSpPr>
          <p:cNvPr id="4" name="Slide Number Placeholder 3"/>
          <p:cNvSpPr>
            <a:spLocks noGrp="1"/>
          </p:cNvSpPr>
          <p:nvPr>
            <p:ph type="sldNum" sz="quarter" idx="5"/>
          </p:nvPr>
        </p:nvSpPr>
        <p:spPr/>
        <p:txBody>
          <a:bodyPr/>
          <a:lstStyle/>
          <a:p>
            <a:fld id="{9F7D2D18-5410-4847-923F-B13690265556}" type="slidenum">
              <a:rPr lang="en-US" smtClean="0"/>
              <a:t>60</a:t>
            </a:fld>
            <a:endParaRPr lang="en-US"/>
          </a:p>
        </p:txBody>
      </p:sp>
    </p:spTree>
    <p:extLst>
      <p:ext uri="{BB962C8B-B14F-4D97-AF65-F5344CB8AC3E}">
        <p14:creationId xmlns:p14="http://schemas.microsoft.com/office/powerpoint/2010/main" val="14377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D2D18-5410-4847-923F-B13690265556}" type="slidenum">
              <a:rPr lang="en-US" smtClean="0"/>
              <a:t>71</a:t>
            </a:fld>
            <a:endParaRPr lang="en-US"/>
          </a:p>
        </p:txBody>
      </p:sp>
    </p:spTree>
    <p:extLst>
      <p:ext uri="{BB962C8B-B14F-4D97-AF65-F5344CB8AC3E}">
        <p14:creationId xmlns:p14="http://schemas.microsoft.com/office/powerpoint/2010/main" val="108580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04AED5-A1A5-4CFA-88D4-96061F87D7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91A68F-66BF-47DC-86CB-09D74E8CCB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519EF4-F725-4E0B-9175-EBF3710DC0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8E534E-C7B5-487A-B6D8-6F140A2310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45F74E-D0CB-4ECA-8BB4-FB2153D9AF9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7DD59CF3-CD47-439D-B384-307498C79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157711-D345-42AE-9862-7572C660F0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E7FE15-693A-4F54-8C41-11432F37FD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6F2F64-5621-4972-A932-CAC712419B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9A912B-AB5E-40DA-9811-D7B1CED32E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C63C31-CE12-4CF8-8D3F-1BE20EEDDB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95C588-C4B5-4703-807C-F60FA79F21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DE37D0-45BF-4070-9E6E-7179C96285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30CFD2-C8A3-4D7A-A1CC-3392F9A8E3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1868C52-5557-4B73-88DC-0983AD8016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6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9600" y="685800"/>
            <a:ext cx="7772400" cy="5638800"/>
          </a:xfrm>
        </p:spPr>
        <p:txBody>
          <a:bodyPr/>
          <a:lstStyle/>
          <a:p>
            <a:pPr eaLnBrk="1" hangingPunct="1"/>
            <a:r>
              <a:rPr lang="en-US" sz="7200" u="sng"/>
              <a:t>Section 6</a:t>
            </a:r>
            <a:br>
              <a:rPr lang="en-US" sz="7200" dirty="0"/>
            </a:br>
            <a:r>
              <a:rPr lang="en-US" sz="7200" dirty="0"/>
              <a:t>Comparing means &amp; analysis of variance</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“Yardstick” is critical </a:t>
            </a:r>
          </a:p>
        </p:txBody>
      </p:sp>
      <p:sp>
        <p:nvSpPr>
          <p:cNvPr id="3" name="Content Placeholder 2"/>
          <p:cNvSpPr>
            <a:spLocks noGrp="1"/>
          </p:cNvSpPr>
          <p:nvPr>
            <p:ph idx="1"/>
          </p:nvPr>
        </p:nvSpPr>
        <p:spPr>
          <a:xfrm>
            <a:off x="457200" y="5562600"/>
            <a:ext cx="8229600" cy="563563"/>
          </a:xfrm>
        </p:spPr>
        <p:txBody>
          <a:bodyPr>
            <a:normAutofit lnSpcReduction="10000"/>
          </a:bodyPr>
          <a:lstStyle/>
          <a:p>
            <a:pPr marL="0" indent="0">
              <a:buNone/>
            </a:pPr>
            <a:r>
              <a:rPr lang="en-US" dirty="0"/>
              <a:t>               </a:t>
            </a:r>
            <a:r>
              <a:rPr lang="en-US" dirty="0">
                <a:solidFill>
                  <a:srgbClr val="FF0000"/>
                </a:solidFill>
              </a:rPr>
              <a:t>yardstick:</a:t>
            </a:r>
            <a:r>
              <a:rPr lang="en-US" dirty="0"/>
              <a:t>  </a:t>
            </a:r>
            <a:r>
              <a:rPr lang="en-US" dirty="0">
                <a:solidFill>
                  <a:srgbClr val="FF0000"/>
                </a:solidFill>
              </a:rPr>
              <a:t>_________  10 meters </a:t>
            </a:r>
          </a:p>
        </p:txBody>
      </p:sp>
      <p:pic>
        <p:nvPicPr>
          <p:cNvPr id="1026" name="Picture 2" descr="http://www.publicdomainpictures.net/pictures/10000/nahled/fallen-boulder-rock-14531279383917feY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270" y="1295400"/>
            <a:ext cx="585787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53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Weight loss comparison</a:t>
            </a:r>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a:t>      </a:t>
            </a:r>
            <a:r>
              <a:rPr lang="en-US" u="sng" dirty="0"/>
              <a:t>Diet       mean weight loss (</a:t>
            </a:r>
            <a:r>
              <a:rPr lang="en-US" u="sng" dirty="0" err="1"/>
              <a:t>lbs</a:t>
            </a:r>
            <a:r>
              <a:rPr lang="en-US" u="sng" dirty="0"/>
              <a:t>)    n</a:t>
            </a:r>
          </a:p>
          <a:p>
            <a:pPr marL="0" indent="0">
              <a:buNone/>
            </a:pPr>
            <a:r>
              <a:rPr lang="en-US" dirty="0"/>
              <a:t>       </a:t>
            </a:r>
            <a:r>
              <a:rPr lang="en-US" dirty="0" err="1"/>
              <a:t>Pritikin</a:t>
            </a:r>
            <a:r>
              <a:rPr lang="en-US" dirty="0"/>
              <a:t>               5.0                    20</a:t>
            </a:r>
          </a:p>
          <a:p>
            <a:pPr marL="0" indent="0">
              <a:buNone/>
            </a:pPr>
            <a:r>
              <a:rPr lang="en-US" dirty="0"/>
              <a:t>       </a:t>
            </a:r>
            <a:r>
              <a:rPr lang="en-US" u="sng" dirty="0"/>
              <a:t>UCLA GS          9.0                    20</a:t>
            </a:r>
          </a:p>
          <a:p>
            <a:pPr marL="0" indent="0">
              <a:buNone/>
            </a:pPr>
            <a:r>
              <a:rPr lang="en-US" dirty="0"/>
              <a:t>  mean difference     4.0 </a:t>
            </a:r>
          </a:p>
          <a:p>
            <a:pPr marL="0" indent="0">
              <a:buNone/>
            </a:pPr>
            <a:endParaRPr lang="en-US" dirty="0"/>
          </a:p>
          <a:p>
            <a:pPr marL="0" indent="0">
              <a:buNone/>
            </a:pPr>
            <a:r>
              <a:rPr lang="en-US" b="1" dirty="0"/>
              <a:t>          Is 4.0 </a:t>
            </a:r>
            <a:r>
              <a:rPr lang="en-US" b="1" dirty="0" err="1"/>
              <a:t>lbs</a:t>
            </a:r>
            <a:r>
              <a:rPr lang="en-US" b="1" dirty="0"/>
              <a:t>  a “big” difference?  </a:t>
            </a:r>
          </a:p>
          <a:p>
            <a:pPr marL="0" indent="0">
              <a:buNone/>
            </a:pPr>
            <a:r>
              <a:rPr lang="en-US" dirty="0"/>
              <a:t>Compared to what?  What is the “yardstick”?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3507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lstStyle/>
          <a:p>
            <a:r>
              <a:rPr lang="en-US" dirty="0"/>
              <a:t>The variation yardstick</a:t>
            </a:r>
          </a:p>
        </p:txBody>
      </p:sp>
      <p:sp>
        <p:nvSpPr>
          <p:cNvPr id="3" name="Content Placeholder 2"/>
          <p:cNvSpPr>
            <a:spLocks noGrp="1"/>
          </p:cNvSpPr>
          <p:nvPr>
            <p:ph idx="1"/>
          </p:nvPr>
        </p:nvSpPr>
        <p:spPr>
          <a:xfrm>
            <a:off x="457200" y="838200"/>
            <a:ext cx="8382000" cy="685799"/>
          </a:xfrm>
        </p:spPr>
        <p:txBody>
          <a:bodyPr>
            <a:normAutofit fontScale="77500" lnSpcReduction="20000"/>
          </a:bodyPr>
          <a:lstStyle/>
          <a:p>
            <a:pPr marL="0" indent="0">
              <a:buNone/>
            </a:pPr>
            <a:r>
              <a:rPr lang="en-US" dirty="0"/>
              <a:t>         </a:t>
            </a:r>
            <a:r>
              <a:rPr lang="en-US" b="1" dirty="0"/>
              <a:t>SD = 1 </a:t>
            </a:r>
            <a:r>
              <a:rPr lang="en-US" dirty="0" err="1"/>
              <a:t>lb</a:t>
            </a:r>
            <a:r>
              <a:rPr lang="en-US" dirty="0"/>
              <a:t>, </a:t>
            </a:r>
            <a:r>
              <a:rPr lang="en-US" dirty="0" err="1"/>
              <a:t>SE</a:t>
            </a:r>
            <a:r>
              <a:rPr lang="en-US" baseline="-25000" dirty="0" err="1"/>
              <a:t>diff</a:t>
            </a:r>
            <a:r>
              <a:rPr lang="en-US" dirty="0"/>
              <a:t>=0.32 </a:t>
            </a:r>
            <a:r>
              <a:rPr lang="en-US" dirty="0" err="1"/>
              <a:t>lb</a:t>
            </a:r>
            <a:r>
              <a:rPr lang="en-US" dirty="0"/>
              <a:t> ,  t=12.6, p value &lt; 0.0001</a:t>
            </a:r>
          </a:p>
        </p:txBody>
      </p:sp>
      <p:graphicFrame>
        <p:nvGraphicFramePr>
          <p:cNvPr id="5" name="Chart 4"/>
          <p:cNvGraphicFramePr>
            <a:graphicFrameLocks/>
          </p:cNvGraphicFramePr>
          <p:nvPr>
            <p:extLst>
              <p:ext uri="{D42A27DB-BD31-4B8C-83A1-F6EECF244321}">
                <p14:modId xmlns:p14="http://schemas.microsoft.com/office/powerpoint/2010/main" val="1199044540"/>
              </p:ext>
            </p:extLst>
          </p:nvPr>
        </p:nvGraphicFramePr>
        <p:xfrm>
          <a:off x="1371600" y="1676400"/>
          <a:ext cx="6705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790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lstStyle/>
          <a:p>
            <a:r>
              <a:rPr lang="en-US" dirty="0"/>
              <a:t>The variation yardstick</a:t>
            </a:r>
          </a:p>
        </p:txBody>
      </p:sp>
      <p:sp>
        <p:nvSpPr>
          <p:cNvPr id="3" name="Content Placeholder 2"/>
          <p:cNvSpPr>
            <a:spLocks noGrp="1"/>
          </p:cNvSpPr>
          <p:nvPr>
            <p:ph idx="1"/>
          </p:nvPr>
        </p:nvSpPr>
        <p:spPr>
          <a:xfrm>
            <a:off x="495300" y="838200"/>
            <a:ext cx="8001000" cy="533399"/>
          </a:xfrm>
        </p:spPr>
        <p:txBody>
          <a:bodyPr>
            <a:normAutofit fontScale="77500" lnSpcReduction="20000"/>
          </a:bodyPr>
          <a:lstStyle/>
          <a:p>
            <a:pPr marL="0" indent="0">
              <a:buNone/>
            </a:pPr>
            <a:r>
              <a:rPr lang="en-US" dirty="0"/>
              <a:t>         </a:t>
            </a:r>
            <a:r>
              <a:rPr lang="en-US" b="1" dirty="0"/>
              <a:t>SD = 5 </a:t>
            </a:r>
            <a:r>
              <a:rPr lang="en-US" dirty="0" err="1"/>
              <a:t>lbs</a:t>
            </a:r>
            <a:r>
              <a:rPr lang="en-US" b="1" dirty="0"/>
              <a:t> </a:t>
            </a:r>
            <a:r>
              <a:rPr lang="en-US" dirty="0"/>
              <a:t>, </a:t>
            </a:r>
            <a:r>
              <a:rPr lang="en-US" dirty="0" err="1"/>
              <a:t>SE</a:t>
            </a:r>
            <a:r>
              <a:rPr lang="en-US" baseline="-25000" dirty="0" err="1"/>
              <a:t>diff</a:t>
            </a:r>
            <a:r>
              <a:rPr lang="en-US" dirty="0"/>
              <a:t>=1.58 </a:t>
            </a:r>
            <a:r>
              <a:rPr lang="en-US" dirty="0" err="1"/>
              <a:t>lb</a:t>
            </a:r>
            <a:r>
              <a:rPr lang="en-US" dirty="0"/>
              <a:t>,  t= 2.5, p value = 0.02</a:t>
            </a:r>
          </a:p>
        </p:txBody>
      </p:sp>
      <p:graphicFrame>
        <p:nvGraphicFramePr>
          <p:cNvPr id="5" name="Chart 4"/>
          <p:cNvGraphicFramePr>
            <a:graphicFrameLocks/>
          </p:cNvGraphicFramePr>
          <p:nvPr>
            <p:extLst>
              <p:ext uri="{D42A27DB-BD31-4B8C-83A1-F6EECF244321}">
                <p14:modId xmlns:p14="http://schemas.microsoft.com/office/powerpoint/2010/main" val="2128811290"/>
              </p:ext>
            </p:extLst>
          </p:nvPr>
        </p:nvGraphicFramePr>
        <p:xfrm>
          <a:off x="1752600" y="1581150"/>
          <a:ext cx="6400800" cy="4438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182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SD is the yardstick</a:t>
            </a:r>
          </a:p>
        </p:txBody>
      </p:sp>
      <p:sp>
        <p:nvSpPr>
          <p:cNvPr id="3" name="Content Placeholder 2"/>
          <p:cNvSpPr>
            <a:spLocks noGrp="1"/>
          </p:cNvSpPr>
          <p:nvPr>
            <p:ph idx="1"/>
          </p:nvPr>
        </p:nvSpPr>
        <p:spPr/>
        <p:txBody>
          <a:bodyPr/>
          <a:lstStyle/>
          <a:p>
            <a:pPr marL="0" indent="0">
              <a:buNone/>
            </a:pPr>
            <a:r>
              <a:rPr lang="en-US" dirty="0"/>
              <a:t>It is important that the SD, the “yardstick” be as accurate as possible. It should be based on as much data as possible. If the “yardstick” is not correct, conclusions about which means are different from each other will not be correct. </a:t>
            </a:r>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14</a:t>
            </a:fld>
            <a:endParaRPr lang="en-US"/>
          </a:p>
        </p:txBody>
      </p:sp>
    </p:spTree>
    <p:extLst>
      <p:ext uri="{BB962C8B-B14F-4D97-AF65-F5344CB8AC3E}">
        <p14:creationId xmlns:p14="http://schemas.microsoft.com/office/powerpoint/2010/main" val="206216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152400"/>
            <a:ext cx="8915400" cy="715962"/>
          </a:xfrm>
        </p:spPr>
        <p:txBody>
          <a:bodyPr/>
          <a:lstStyle/>
          <a:p>
            <a:pPr eaLnBrk="1" hangingPunct="1"/>
            <a:r>
              <a:rPr lang="en-US" sz="3600" u="sng" dirty="0"/>
              <a:t>Comparing Means - two groups t test </a:t>
            </a: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304800" y="868362"/>
                <a:ext cx="8763000" cy="5837238"/>
              </a:xfrm>
            </p:spPr>
            <p:txBody>
              <a:bodyPr/>
              <a:lstStyle/>
              <a:p>
                <a:pPr eaLnBrk="1" hangingPunct="1">
                  <a:lnSpc>
                    <a:spcPct val="80000"/>
                  </a:lnSpc>
                  <a:buFontTx/>
                  <a:buNone/>
                </a:pPr>
                <a:r>
                  <a:rPr lang="en-US" sz="2400" dirty="0"/>
                  <a:t>Mean differences are “statistically significant” (different beyond chance) relative to their </a:t>
                </a:r>
                <a:r>
                  <a:rPr lang="en-US" sz="2400" b="1" dirty="0"/>
                  <a:t>standard error</a:t>
                </a:r>
                <a:r>
                  <a:rPr lang="en-US" sz="2400" dirty="0"/>
                  <a:t> (</a:t>
                </a:r>
                <a:r>
                  <a:rPr lang="en-US" sz="2400" dirty="0" err="1"/>
                  <a:t>SE</a:t>
                </a:r>
                <a:r>
                  <a:rPr lang="en-US" sz="2400" baseline="-25000" dirty="0" err="1"/>
                  <a:t>d</a:t>
                </a:r>
                <a:r>
                  <a:rPr lang="en-US" sz="2400" dirty="0"/>
                  <a:t>)</a:t>
                </a:r>
              </a:p>
              <a:p>
                <a:pPr eaLnBrk="1" hangingPunct="1">
                  <a:lnSpc>
                    <a:spcPct val="80000"/>
                  </a:lnSpc>
                  <a:buFontTx/>
                  <a:buNone/>
                </a:pPr>
                <a:endParaRPr lang="en-US" sz="1200" dirty="0"/>
              </a:p>
              <a:p>
                <a:pPr algn="ctr" rtl="1" eaLnBrk="1" hangingPunct="1">
                  <a:lnSpc>
                    <a:spcPct val="80000"/>
                  </a:lnSpc>
                  <a:buFontTx/>
                  <a:buNone/>
                </a:pP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1  </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𝑆𝐸</m:t>
                            </m:r>
                          </m:e>
                          <m:sub>
                            <m:r>
                              <a:rPr lang="en-US" b="0" i="1" smtClean="0">
                                <a:latin typeface="Cambria Math" panose="02040503050406030204" pitchFamily="18" charset="0"/>
                              </a:rPr>
                              <m:t>𝑑</m:t>
                            </m:r>
                          </m:sub>
                        </m:sSub>
                      </m:den>
                    </m:f>
                    <m:r>
                      <a:rPr lang="en-US" b="0" i="0"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1  </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2</m:t>
                            </m:r>
                          </m:sub>
                        </m:sSub>
                      </m:num>
                      <m:den>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sSubSup>
                                  <m:sSubSupPr>
                                    <m:ctrlPr>
                                      <a:rPr lang="en-US" i="1" smtClean="0">
                                        <a:latin typeface="Cambria Math" panose="02040503050406030204" pitchFamily="18" charset="0"/>
                                      </a:rPr>
                                    </m:ctrlPr>
                                  </m:sSubSupPr>
                                  <m:e>
                                    <m:r>
                                      <a:rPr lang="en-US" b="0" i="1" smtClean="0">
                                        <a:solidFill>
                                          <a:srgbClr val="FF0000"/>
                                        </a:solidFill>
                                        <a:latin typeface="Cambria Math" panose="02040503050406030204" pitchFamily="18" charset="0"/>
                                      </a:rPr>
                                      <m:t>𝑆𝐷</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den>
                            </m:f>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solidFill>
                                      <a:srgbClr val="FF0000"/>
                                    </a:solidFill>
                                    <a:latin typeface="Cambria Math" panose="02040503050406030204" pitchFamily="18" charset="0"/>
                                  </a:rPr>
                                  <m:t>𝑆𝐷</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𝑠𝑖𝑔𝑛𝑎𝑙</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𝑛𝑜𝑖𝑠𝑒</m:t>
                        </m:r>
                        <m:r>
                          <a:rPr lang="en-US" b="0" i="1" smtClean="0">
                            <a:latin typeface="Cambria Math" panose="02040503050406030204" pitchFamily="18" charset="0"/>
                          </a:rPr>
                          <m:t>"</m:t>
                        </m:r>
                      </m:den>
                    </m:f>
                  </m:oMath>
                </a14:m>
                <a:r>
                  <a:rPr lang="en-US" sz="2400" dirty="0"/>
                  <a:t>      </a:t>
                </a:r>
                <a:endParaRPr lang="en-US" sz="2400" b="1" dirty="0"/>
              </a:p>
              <a:p>
                <a:pPr eaLnBrk="1" hangingPunct="1">
                  <a:lnSpc>
                    <a:spcPct val="80000"/>
                  </a:lnSpc>
                  <a:buFontTx/>
                  <a:buNone/>
                </a:pPr>
                <a:endParaRPr lang="en-US" sz="1200" dirty="0"/>
              </a:p>
              <a:p>
                <a:pPr eaLnBrk="1" hangingPunct="1">
                  <a:lnSpc>
                    <a:spcPct val="80000"/>
                  </a:lnSpc>
                  <a:buFontTx/>
                  <a:buNone/>
                </a:pPr>
                <a:r>
                  <a:rPr lang="en-US" sz="2400" dirty="0"/>
                  <a:t>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𝑌</m:t>
                            </m:r>
                          </m:e>
                        </m:acc>
                      </m:e>
                      <m:sub>
                        <m:r>
                          <a:rPr lang="en-US" sz="2400" b="0" i="1" smtClean="0">
                            <a:latin typeface="Cambria Math" panose="02040503050406030204" pitchFamily="18" charset="0"/>
                          </a:rPr>
                          <m:t>𝑖</m:t>
                        </m:r>
                      </m:sub>
                    </m:sSub>
                  </m:oMath>
                </a14:m>
                <a:r>
                  <a:rPr lang="en-US" sz="2000" baseline="-25000" dirty="0"/>
                  <a:t> </a:t>
                </a:r>
                <a:r>
                  <a:rPr lang="en-US" sz="2000" dirty="0"/>
                  <a:t>= mean of group </a:t>
                </a:r>
                <a:r>
                  <a:rPr lang="en-US" sz="2000" dirty="0" err="1"/>
                  <a:t>i</a:t>
                </a:r>
                <a:r>
                  <a:rPr lang="en-US" sz="2000" dirty="0"/>
                  <a:t>,    </a:t>
                </a:r>
                <a:r>
                  <a:rPr lang="en-US" sz="2000" dirty="0" err="1"/>
                  <a:t>SE</a:t>
                </a:r>
                <a:r>
                  <a:rPr lang="en-US" sz="2000" baseline="-25000" dirty="0" err="1"/>
                  <a:t>d</a:t>
                </a:r>
                <a:r>
                  <a:rPr lang="en-US" sz="2000" dirty="0"/>
                  <a:t> =standard error of mean difference</a:t>
                </a:r>
              </a:p>
              <a:p>
                <a:pPr eaLnBrk="1" hangingPunct="1">
                  <a:lnSpc>
                    <a:spcPct val="80000"/>
                  </a:lnSpc>
                  <a:buFontTx/>
                  <a:buNone/>
                </a:pPr>
                <a:endParaRPr lang="en-US" sz="1200" dirty="0"/>
              </a:p>
              <a:p>
                <a:pPr eaLnBrk="1" hangingPunct="1">
                  <a:lnSpc>
                    <a:spcPct val="80000"/>
                  </a:lnSpc>
                  <a:buFontTx/>
                  <a:buNone/>
                </a:pPr>
                <a:r>
                  <a:rPr lang="en-US" sz="2400" dirty="0"/>
                  <a:t> t is mean difference in </a:t>
                </a:r>
                <a:r>
                  <a:rPr lang="en-US" sz="2400" dirty="0" err="1"/>
                  <a:t>SE</a:t>
                </a:r>
                <a:r>
                  <a:rPr lang="en-US" sz="2400" baseline="-25000" dirty="0" err="1"/>
                  <a:t>d</a:t>
                </a:r>
                <a:r>
                  <a:rPr lang="en-US" sz="2400" dirty="0"/>
                  <a:t> units. As |t| increases, p value gets smaller. </a:t>
                </a:r>
                <a:r>
                  <a:rPr lang="en-US" sz="2400" b="1" dirty="0"/>
                  <a:t>Rule of thumb:  p &lt; 0.05 when  |t| &gt; 2     </a:t>
                </a:r>
              </a:p>
              <a:p>
                <a:pPr eaLnBrk="1" hangingPunct="1">
                  <a:lnSpc>
                    <a:spcPct val="80000"/>
                  </a:lnSpc>
                  <a:buFontTx/>
                  <a:buNone/>
                </a:pPr>
                <a:r>
                  <a:rPr lang="en-US" sz="1200" dirty="0"/>
                  <a:t>                                      </a:t>
                </a:r>
              </a:p>
              <a:p>
                <a:pPr eaLnBrk="1" hangingPunct="1">
                  <a:lnSpc>
                    <a:spcPct val="80000"/>
                  </a:lnSpc>
                  <a:buFontTx/>
                  <a:buNone/>
                </a:pPr>
                <a:r>
                  <a:rPr lang="en-US" sz="2400" b="1" dirty="0"/>
                  <a:t>  the t statistic and its  p value depend on:</a:t>
                </a:r>
              </a:p>
              <a:p>
                <a:pPr eaLnBrk="1" hangingPunct="1">
                  <a:lnSpc>
                    <a:spcPct val="80000"/>
                  </a:lnSpc>
                  <a:buFontTx/>
                  <a:buNone/>
                </a:pPr>
                <a:r>
                  <a:rPr lang="en-US" sz="2400" b="1" dirty="0"/>
                  <a:t>           a) mean difference</a:t>
                </a:r>
              </a:p>
              <a:p>
                <a:pPr eaLnBrk="1" hangingPunct="1">
                  <a:lnSpc>
                    <a:spcPct val="80000"/>
                  </a:lnSpc>
                  <a:buFontTx/>
                  <a:buNone/>
                </a:pPr>
                <a:r>
                  <a:rPr lang="en-US" sz="2400" b="1" dirty="0"/>
                  <a:t>           b) </a:t>
                </a:r>
                <a:r>
                  <a:rPr lang="en-US" sz="2400" b="1" dirty="0">
                    <a:solidFill>
                      <a:srgbClr val="FF0000"/>
                    </a:solidFill>
                  </a:rPr>
                  <a:t>individual variability = SDs – the “yardstick”</a:t>
                </a:r>
              </a:p>
              <a:p>
                <a:pPr eaLnBrk="1" hangingPunct="1">
                  <a:lnSpc>
                    <a:spcPct val="80000"/>
                  </a:lnSpc>
                  <a:buFontTx/>
                  <a:buNone/>
                </a:pPr>
                <a:r>
                  <a:rPr lang="en-US" sz="2400" b="1" dirty="0"/>
                  <a:t>           c)  sample size (n)</a:t>
                </a:r>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304800" y="868362"/>
                <a:ext cx="8763000" cy="5837238"/>
              </a:xfrm>
              <a:blipFill rotWithShape="0">
                <a:blip r:embed="rId2"/>
                <a:stretch>
                  <a:fillRect l="-1043" t="-1983" r="-55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868362"/>
          </a:xfrm>
        </p:spPr>
        <p:txBody>
          <a:bodyPr/>
          <a:lstStyle/>
          <a:p>
            <a:pPr eaLnBrk="1" hangingPunct="1"/>
            <a:r>
              <a:rPr lang="en-US" sz="3600" dirty="0"/>
              <a:t>How to compute </a:t>
            </a:r>
            <a:r>
              <a:rPr lang="en-US" sz="3600" dirty="0" err="1"/>
              <a:t>SE</a:t>
            </a:r>
            <a:r>
              <a:rPr lang="en-US" sz="3600" baseline="-25000" dirty="0" err="1"/>
              <a:t>d</a:t>
            </a:r>
            <a:r>
              <a:rPr lang="en-US" sz="3600" dirty="0"/>
              <a:t>?</a:t>
            </a:r>
          </a:p>
        </p:txBody>
      </p:sp>
      <mc:AlternateContent xmlns:mc="http://schemas.openxmlformats.org/markup-compatibility/2006" xmlns:a14="http://schemas.microsoft.com/office/drawing/2010/main">
        <mc:Choice Requires="a14">
          <p:sp>
            <p:nvSpPr>
              <p:cNvPr id="9219" name="Rectangle 3"/>
              <p:cNvSpPr>
                <a:spLocks noGrp="1" noChangeArrowheads="1"/>
              </p:cNvSpPr>
              <p:nvPr>
                <p:ph type="body" idx="1"/>
              </p:nvPr>
            </p:nvSpPr>
            <p:spPr>
              <a:xfrm>
                <a:off x="228600" y="914400"/>
                <a:ext cx="8610600" cy="5486400"/>
              </a:xfrm>
            </p:spPr>
            <p:txBody>
              <a:bodyPr/>
              <a:lstStyle/>
              <a:p>
                <a:pPr eaLnBrk="1" hangingPunct="1">
                  <a:lnSpc>
                    <a:spcPct val="80000"/>
                  </a:lnSpc>
                  <a:buFontTx/>
                  <a:buNone/>
                </a:pPr>
                <a:r>
                  <a:rPr lang="en-US" sz="2400" dirty="0"/>
                  <a:t>Standard errors (SEs) depends on n, </a:t>
                </a:r>
                <a:r>
                  <a:rPr lang="en-US" sz="2400" dirty="0">
                    <a:solidFill>
                      <a:srgbClr val="FF0000"/>
                    </a:solidFill>
                  </a:rPr>
                  <a:t>SD</a:t>
                </a:r>
                <a:r>
                  <a:rPr lang="en-US" sz="2400" dirty="0"/>
                  <a:t> and study design.</a:t>
                </a:r>
              </a:p>
              <a:p>
                <a:pPr eaLnBrk="1" hangingPunct="1">
                  <a:lnSpc>
                    <a:spcPct val="80000"/>
                  </a:lnSpc>
                  <a:buFontTx/>
                  <a:buNone/>
                </a:pPr>
                <a:r>
                  <a:rPr lang="en-US" sz="2400" dirty="0"/>
                  <a:t>       (example: factorial or repeated measures)</a:t>
                </a:r>
              </a:p>
              <a:p>
                <a:pPr eaLnBrk="1" hangingPunct="1">
                  <a:lnSpc>
                    <a:spcPct val="80000"/>
                  </a:lnSpc>
                  <a:buFontTx/>
                  <a:buNone/>
                </a:pPr>
                <a:r>
                  <a:rPr lang="en-US" sz="2400" dirty="0"/>
                  <a:t> For one mean, if n=sample size, standard error of the mean (SEM) is </a:t>
                </a:r>
              </a:p>
              <a:p>
                <a:pPr eaLnBrk="1" hangingPunct="1">
                  <a:lnSpc>
                    <a:spcPct val="80000"/>
                  </a:lnSpc>
                  <a:buFontTx/>
                  <a:buNone/>
                </a:pPr>
                <a:r>
                  <a:rPr lang="en-US" sz="2400" dirty="0"/>
                  <a:t>                      SEM = </a:t>
                </a:r>
                <a:r>
                  <a:rPr lang="en-US" sz="2400" dirty="0">
                    <a:solidFill>
                      <a:srgbClr val="FF0000"/>
                    </a:solidFill>
                  </a:rPr>
                  <a:t>SD/</a:t>
                </a:r>
                <a:r>
                  <a:rPr lang="en-US" sz="2400" dirty="0">
                    <a:sym typeface="Symbol" pitchFamily="18" charset="2"/>
                  </a:rPr>
                  <a:t></a:t>
                </a:r>
                <a:r>
                  <a:rPr lang="en-US" sz="2400" dirty="0"/>
                  <a:t>n    =   </a:t>
                </a:r>
                <a:r>
                  <a:rPr lang="en-US" sz="2400" dirty="0">
                    <a:sym typeface="Symbol" pitchFamily="18" charset="2"/>
                  </a:rPr>
                  <a:t></a:t>
                </a:r>
                <a:r>
                  <a:rPr lang="en-US" sz="2400" dirty="0">
                    <a:solidFill>
                      <a:srgbClr val="FF0000"/>
                    </a:solidFill>
                  </a:rPr>
                  <a:t>SD</a:t>
                </a:r>
                <a:r>
                  <a:rPr lang="en-US" sz="2400" baseline="30000" dirty="0">
                    <a:solidFill>
                      <a:srgbClr val="FF0000"/>
                    </a:solidFill>
                  </a:rPr>
                  <a:t>2</a:t>
                </a:r>
                <a:r>
                  <a:rPr lang="en-US" sz="2400" dirty="0"/>
                  <a:t>/n</a:t>
                </a:r>
              </a:p>
              <a:p>
                <a:pPr eaLnBrk="1" hangingPunct="1">
                  <a:lnSpc>
                    <a:spcPct val="80000"/>
                  </a:lnSpc>
                  <a:buFontTx/>
                  <a:buNone/>
                </a:pPr>
                <a:r>
                  <a:rPr lang="en-US" sz="2400" dirty="0"/>
                  <a:t>                                        </a:t>
                </a:r>
              </a:p>
              <a:p>
                <a:pPr eaLnBrk="1" hangingPunct="1">
                  <a:lnSpc>
                    <a:spcPct val="80000"/>
                  </a:lnSpc>
                  <a:buFontTx/>
                  <a:buNone/>
                </a:pPr>
                <a:r>
                  <a:rPr lang="en-US" sz="2400" dirty="0"/>
                  <a:t>   The SE of a mean </a:t>
                </a:r>
                <a:r>
                  <a:rPr lang="en-US" sz="2400" u="sng" dirty="0"/>
                  <a:t>difference</a:t>
                </a:r>
                <a:r>
                  <a:rPr lang="en-US" sz="2400" dirty="0"/>
                  <a:t>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e>
                      <m:sub>
                        <m:r>
                          <a:rPr lang="en-US" sz="2400" b="0" i="1" smtClean="0">
                            <a:latin typeface="Cambria Math" panose="02040503050406030204" pitchFamily="18" charset="0"/>
                          </a:rPr>
                          <m:t>1</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oMath>
                </a14:m>
                <a:r>
                  <a:rPr lang="en-US" sz="2400" dirty="0"/>
                  <a:t> is given by   </a:t>
                </a:r>
              </a:p>
              <a:p>
                <a:pPr eaLnBrk="1" hangingPunct="1">
                  <a:lnSpc>
                    <a:spcPct val="80000"/>
                  </a:lnSpc>
                  <a:buFontTx/>
                  <a:buNone/>
                </a:pPr>
                <a:r>
                  <a:rPr lang="en-US" sz="2400" dirty="0"/>
                  <a:t>                 _________________</a:t>
                </a:r>
              </a:p>
              <a:p>
                <a:pPr eaLnBrk="1" hangingPunct="1">
                  <a:lnSpc>
                    <a:spcPct val="80000"/>
                  </a:lnSpc>
                  <a:buFontTx/>
                  <a:buNone/>
                </a:pPr>
                <a:r>
                  <a:rPr lang="en-US" sz="2400" dirty="0"/>
                  <a:t>    </a:t>
                </a:r>
                <a:r>
                  <a:rPr lang="en-US" sz="2400" dirty="0" err="1"/>
                  <a:t>SE</a:t>
                </a:r>
                <a:r>
                  <a:rPr lang="en-US" sz="2400" baseline="-25000" dirty="0" err="1"/>
                  <a:t>d</a:t>
                </a:r>
                <a:r>
                  <a:rPr lang="en-US" sz="2400" dirty="0"/>
                  <a:t> = </a:t>
                </a:r>
                <a:r>
                  <a:rPr lang="en-US" sz="2400" dirty="0">
                    <a:sym typeface="Symbol" pitchFamily="18" charset="2"/>
                  </a:rPr>
                  <a:t></a:t>
                </a:r>
                <a:r>
                  <a:rPr lang="en-US" sz="2400" dirty="0"/>
                  <a:t>  [ </a:t>
                </a:r>
                <a:r>
                  <a:rPr lang="en-US" sz="2400" dirty="0">
                    <a:solidFill>
                      <a:srgbClr val="FF0000"/>
                    </a:solidFill>
                  </a:rPr>
                  <a:t>SD</a:t>
                </a:r>
                <a:r>
                  <a:rPr lang="en-US" sz="2400" baseline="-25000" dirty="0">
                    <a:solidFill>
                      <a:srgbClr val="FF0000"/>
                    </a:solidFill>
                  </a:rPr>
                  <a:t>1</a:t>
                </a:r>
                <a:r>
                  <a:rPr lang="en-US" sz="2400" baseline="30000" dirty="0">
                    <a:solidFill>
                      <a:srgbClr val="FF0000"/>
                    </a:solidFill>
                  </a:rPr>
                  <a:t>2</a:t>
                </a:r>
                <a:r>
                  <a:rPr lang="en-US" sz="2400" dirty="0"/>
                  <a:t>/n</a:t>
                </a:r>
                <a:r>
                  <a:rPr lang="en-US" sz="2400" baseline="-25000" dirty="0"/>
                  <a:t>1</a:t>
                </a:r>
                <a:r>
                  <a:rPr lang="en-US" sz="2400" dirty="0"/>
                  <a:t>  + </a:t>
                </a:r>
                <a:r>
                  <a:rPr lang="en-US" sz="2400" dirty="0">
                    <a:solidFill>
                      <a:srgbClr val="FF0000"/>
                    </a:solidFill>
                  </a:rPr>
                  <a:t>SD</a:t>
                </a:r>
                <a:r>
                  <a:rPr lang="en-US" sz="2400" baseline="-25000" dirty="0">
                    <a:solidFill>
                      <a:srgbClr val="FF0000"/>
                    </a:solidFill>
                  </a:rPr>
                  <a:t>2</a:t>
                </a:r>
                <a:r>
                  <a:rPr lang="en-US" sz="2400" baseline="30000" dirty="0">
                    <a:solidFill>
                      <a:srgbClr val="FF0000"/>
                    </a:solidFill>
                  </a:rPr>
                  <a:t>2</a:t>
                </a:r>
                <a:r>
                  <a:rPr lang="en-US" sz="2400" dirty="0"/>
                  <a:t>/n</a:t>
                </a:r>
                <a:r>
                  <a:rPr lang="en-US" sz="2400" baseline="-25000" dirty="0"/>
                  <a:t>2</a:t>
                </a:r>
                <a:r>
                  <a:rPr lang="en-US" sz="2400" dirty="0"/>
                  <a:t> ]    or</a:t>
                </a:r>
              </a:p>
              <a:p>
                <a:pPr eaLnBrk="1" hangingPunct="1">
                  <a:lnSpc>
                    <a:spcPct val="80000"/>
                  </a:lnSpc>
                  <a:buFontTx/>
                  <a:buNone/>
                </a:pPr>
                <a:r>
                  <a:rPr lang="en-US" sz="2400" dirty="0"/>
                  <a:t>                   ________________</a:t>
                </a:r>
              </a:p>
              <a:p>
                <a:pPr eaLnBrk="1" hangingPunct="1">
                  <a:lnSpc>
                    <a:spcPct val="80000"/>
                  </a:lnSpc>
                  <a:buFontTx/>
                  <a:buNone/>
                </a:pPr>
                <a:r>
                  <a:rPr lang="en-US" sz="2400" dirty="0"/>
                  <a:t>       </a:t>
                </a:r>
                <a:r>
                  <a:rPr lang="en-US" sz="2400" dirty="0" err="1"/>
                  <a:t>SE</a:t>
                </a:r>
                <a:r>
                  <a:rPr lang="en-US" sz="2400" baseline="-25000" dirty="0" err="1"/>
                  <a:t>d</a:t>
                </a:r>
                <a:r>
                  <a:rPr lang="en-US" sz="2400" dirty="0"/>
                  <a:t> = </a:t>
                </a:r>
                <a:r>
                  <a:rPr lang="en-US" sz="2400" dirty="0">
                    <a:sym typeface="Symbol" pitchFamily="18" charset="2"/>
                  </a:rPr>
                  <a:t></a:t>
                </a:r>
                <a:r>
                  <a:rPr lang="en-US" sz="2400" dirty="0"/>
                  <a:t>  [SEM</a:t>
                </a:r>
                <a:r>
                  <a:rPr lang="en-US" sz="2400" baseline="-25000" dirty="0"/>
                  <a:t>1</a:t>
                </a:r>
                <a:r>
                  <a:rPr lang="en-US" sz="2400" baseline="30000" dirty="0"/>
                  <a:t>2</a:t>
                </a:r>
                <a:r>
                  <a:rPr lang="en-US" sz="2400" dirty="0"/>
                  <a:t>  + SEM</a:t>
                </a:r>
                <a:r>
                  <a:rPr lang="en-US" sz="2400" baseline="-25000" dirty="0"/>
                  <a:t>2</a:t>
                </a:r>
                <a:r>
                  <a:rPr lang="en-US" sz="2400" baseline="30000" dirty="0"/>
                  <a:t>2</a:t>
                </a:r>
                <a:r>
                  <a:rPr lang="en-US" sz="2400" dirty="0"/>
                  <a:t>]</a:t>
                </a:r>
              </a:p>
              <a:p>
                <a:pPr eaLnBrk="1" hangingPunct="1">
                  <a:lnSpc>
                    <a:spcPct val="80000"/>
                  </a:lnSpc>
                  <a:buFontTx/>
                  <a:buNone/>
                </a:pPr>
                <a:endParaRPr lang="en-US" sz="1200" dirty="0"/>
              </a:p>
              <a:p>
                <a:pPr eaLnBrk="1" hangingPunct="1">
                  <a:lnSpc>
                    <a:spcPct val="80000"/>
                  </a:lnSpc>
                  <a:buFontTx/>
                  <a:buNone/>
                </a:pPr>
                <a:r>
                  <a:rPr lang="en-US" sz="2400" dirty="0"/>
                  <a:t>If data is </a:t>
                </a:r>
                <a:r>
                  <a:rPr lang="en-US" sz="2400" u="sng" dirty="0"/>
                  <a:t>paired</a:t>
                </a:r>
                <a:r>
                  <a:rPr lang="en-US" sz="2400" dirty="0"/>
                  <a:t> (before-after), first compute differences </a:t>
                </a:r>
              </a:p>
              <a:p>
                <a:pPr eaLnBrk="1" hangingPunct="1">
                  <a:lnSpc>
                    <a:spcPct val="80000"/>
                  </a:lnSpc>
                  <a:buFontTx/>
                  <a:buNone/>
                </a:pPr>
                <a:r>
                  <a:rPr lang="en-US" sz="2400"/>
                  <a:t>   (</a:t>
                </a:r>
                <a:r>
                  <a:rPr lang="en-US" sz="2400" dirty="0"/>
                  <a:t>d</a:t>
                </a:r>
                <a:r>
                  <a:rPr lang="en-US" sz="2400" baseline="-25000" dirty="0"/>
                  <a:t>i</a:t>
                </a:r>
                <a:r>
                  <a:rPr lang="en-US" sz="2400" dirty="0"/>
                  <a:t>=Y</a:t>
                </a:r>
                <a:r>
                  <a:rPr lang="en-US" sz="2400" baseline="-25000" dirty="0"/>
                  <a:t>2i</a:t>
                </a:r>
                <a:r>
                  <a:rPr lang="en-US" sz="2400" dirty="0"/>
                  <a:t>-Y</a:t>
                </a:r>
                <a:r>
                  <a:rPr lang="en-US" sz="2400" baseline="-25000" dirty="0"/>
                  <a:t>1i</a:t>
                </a:r>
                <a:r>
                  <a:rPr lang="en-US" sz="2400" dirty="0"/>
                  <a:t>) for each person.  For paired: </a:t>
                </a:r>
                <a:r>
                  <a:rPr lang="en-US" sz="2400" dirty="0" err="1"/>
                  <a:t>SE</a:t>
                </a:r>
                <a:r>
                  <a:rPr lang="en-US" sz="2400" baseline="-25000" dirty="0" err="1"/>
                  <a:t>d</a:t>
                </a:r>
                <a:r>
                  <a:rPr lang="en-US" sz="2400" dirty="0"/>
                  <a:t> =</a:t>
                </a:r>
                <a:r>
                  <a:rPr lang="en-US" sz="2400" dirty="0">
                    <a:solidFill>
                      <a:srgbClr val="FF0000"/>
                    </a:solidFill>
                  </a:rPr>
                  <a:t>SD</a:t>
                </a:r>
                <a:r>
                  <a:rPr lang="en-US" sz="2400" dirty="0"/>
                  <a:t>(d</a:t>
                </a:r>
                <a:r>
                  <a:rPr lang="en-US" sz="2400" baseline="-25000" dirty="0"/>
                  <a:t>i</a:t>
                </a:r>
                <a:r>
                  <a:rPr lang="en-US" sz="2400" dirty="0"/>
                  <a:t>)/√n</a:t>
                </a:r>
              </a:p>
            </p:txBody>
          </p:sp>
        </mc:Choice>
        <mc:Fallback xmlns="">
          <p:sp>
            <p:nvSpPr>
              <p:cNvPr id="9219" name="Rectangle 3"/>
              <p:cNvSpPr>
                <a:spLocks noGrp="1" noRot="1" noChangeAspect="1" noMove="1" noResize="1" noEditPoints="1" noAdjustHandles="1" noChangeArrowheads="1" noChangeShapeType="1" noTextEdit="1"/>
              </p:cNvSpPr>
              <p:nvPr>
                <p:ph type="body" idx="1"/>
              </p:nvPr>
            </p:nvSpPr>
            <p:spPr>
              <a:xfrm>
                <a:off x="228600" y="914400"/>
                <a:ext cx="8610600" cy="5486400"/>
              </a:xfrm>
              <a:blipFill rotWithShape="0">
                <a:blip r:embed="rId2"/>
                <a:stretch>
                  <a:fillRect l="-1133" t="-211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74638"/>
            <a:ext cx="8305800" cy="1249362"/>
          </a:xfrm>
        </p:spPr>
        <p:txBody>
          <a:bodyPr/>
          <a:lstStyle/>
          <a:p>
            <a:pPr eaLnBrk="1" hangingPunct="1"/>
            <a:r>
              <a:rPr lang="en-US" sz="3200" b="1"/>
              <a:t>3 or more groups-analysis of variance (ANOVA) Pooled SDs</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type="body" idx="1"/>
              </p:nvPr>
            </p:nvSpPr>
            <p:spPr>
              <a:xfrm>
                <a:off x="457200" y="1524000"/>
                <a:ext cx="8229600" cy="4602163"/>
              </a:xfrm>
            </p:spPr>
            <p:txBody>
              <a:bodyPr/>
              <a:lstStyle/>
              <a:p>
                <a:pPr eaLnBrk="1" hangingPunct="1">
                  <a:buFontTx/>
                  <a:buNone/>
                </a:pPr>
                <a:r>
                  <a:rPr lang="en-US" sz="2800" dirty="0"/>
                  <a:t>What if we have many treatment groups, each with its own mean and SD?</a:t>
                </a:r>
              </a:p>
              <a:p>
                <a:pPr eaLnBrk="1" hangingPunct="1">
                  <a:buFontTx/>
                  <a:buNone/>
                </a:pPr>
                <a:r>
                  <a:rPr lang="en-US" sz="2800" u="sng" dirty="0"/>
                  <a:t>Group       Mean      SD        sample size (n)</a:t>
                </a:r>
              </a:p>
              <a:p>
                <a:pPr eaLnBrk="1" hangingPunct="1">
                  <a:buFontTx/>
                  <a:buNone/>
                </a:pPr>
                <a:r>
                  <a:rPr lang="en-US" sz="2800" dirty="0"/>
                  <a:t>  A               </a:t>
                </a:r>
                <a14:m>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𝑌</m:t>
                            </m:r>
                          </m:e>
                        </m:acc>
                      </m:e>
                      <m:sub>
                        <m:r>
                          <a:rPr lang="en-US" sz="2800" b="0" i="1" smtClean="0">
                            <a:latin typeface="Cambria Math" panose="02040503050406030204" pitchFamily="18" charset="0"/>
                          </a:rPr>
                          <m:t>1</m:t>
                        </m:r>
                      </m:sub>
                    </m:sSub>
                  </m:oMath>
                </a14:m>
                <a:r>
                  <a:rPr lang="en-US" sz="2800" dirty="0"/>
                  <a:t>         SD</a:t>
                </a:r>
                <a:r>
                  <a:rPr lang="en-US" sz="2800" baseline="-25000" dirty="0"/>
                  <a:t>1</a:t>
                </a:r>
                <a:r>
                  <a:rPr lang="en-US" sz="2800" dirty="0"/>
                  <a:t>                n</a:t>
                </a:r>
                <a:r>
                  <a:rPr lang="en-US" sz="2800" baseline="-25000" dirty="0"/>
                  <a:t>1</a:t>
                </a:r>
              </a:p>
              <a:p>
                <a:pPr eaLnBrk="1" hangingPunct="1">
                  <a:buFontTx/>
                  <a:buNone/>
                </a:pPr>
                <a:r>
                  <a:rPr lang="en-US" sz="2800" dirty="0"/>
                  <a:t>  B               </a:t>
                </a:r>
                <a14:m>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2</m:t>
                        </m:r>
                      </m:sub>
                    </m:sSub>
                  </m:oMath>
                </a14:m>
                <a:r>
                  <a:rPr lang="en-US" sz="2800" dirty="0"/>
                  <a:t>         SD</a:t>
                </a:r>
                <a:r>
                  <a:rPr lang="en-US" sz="2800" baseline="-25000" dirty="0"/>
                  <a:t>2</a:t>
                </a:r>
                <a:r>
                  <a:rPr lang="en-US" sz="2800" dirty="0"/>
                  <a:t>                n</a:t>
                </a:r>
                <a:r>
                  <a:rPr lang="en-US" sz="2800" baseline="-25000" dirty="0"/>
                  <a:t>2</a:t>
                </a:r>
              </a:p>
              <a:p>
                <a:pPr eaLnBrk="1" hangingPunct="1">
                  <a:buFontTx/>
                  <a:buNone/>
                </a:pPr>
                <a:r>
                  <a:rPr lang="en-US" sz="2800" dirty="0"/>
                  <a:t>  C               </a:t>
                </a:r>
                <a14:m>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3</m:t>
                        </m:r>
                      </m:sub>
                    </m:sSub>
                  </m:oMath>
                </a14:m>
                <a:r>
                  <a:rPr lang="en-US" sz="2800" dirty="0"/>
                  <a:t>         SD</a:t>
                </a:r>
                <a:r>
                  <a:rPr lang="en-US" sz="2800" baseline="-25000" dirty="0"/>
                  <a:t>3</a:t>
                </a:r>
                <a:r>
                  <a:rPr lang="en-US" sz="2800" dirty="0"/>
                  <a:t>                n</a:t>
                </a:r>
                <a:r>
                  <a:rPr lang="en-US" sz="2800" baseline="-25000" dirty="0"/>
                  <a:t>3</a:t>
                </a:r>
              </a:p>
              <a:p>
                <a:pPr eaLnBrk="1" hangingPunct="1">
                  <a:buFontTx/>
                  <a:buNone/>
                </a:pPr>
                <a:r>
                  <a:rPr lang="en-US" sz="2800" dirty="0"/>
                  <a:t>   …              </a:t>
                </a:r>
              </a:p>
              <a:p>
                <a:pPr eaLnBrk="1" hangingPunct="1">
                  <a:buFontTx/>
                  <a:buNone/>
                </a:pPr>
                <a:r>
                  <a:rPr lang="en-US" sz="2800" dirty="0"/>
                  <a:t>  k                </a:t>
                </a:r>
                <a14:m>
                  <m:oMath xmlns:m="http://schemas.openxmlformats.org/officeDocument/2006/math">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b>
                        <m:r>
                          <a:rPr lang="en-US" sz="2800" b="0" i="1" smtClean="0">
                            <a:latin typeface="Cambria Math" panose="02040503050406030204" pitchFamily="18" charset="0"/>
                          </a:rPr>
                          <m:t>𝑘</m:t>
                        </m:r>
                      </m:sub>
                    </m:sSub>
                  </m:oMath>
                </a14:m>
                <a:r>
                  <a:rPr lang="en-US" sz="2800" dirty="0"/>
                  <a:t>        SD</a:t>
                </a:r>
                <a:r>
                  <a:rPr lang="en-US" sz="2800" baseline="-25000" dirty="0"/>
                  <a:t>k</a:t>
                </a:r>
                <a:r>
                  <a:rPr lang="en-US" sz="2800" dirty="0"/>
                  <a:t>                 </a:t>
                </a:r>
                <a:r>
                  <a:rPr lang="en-US" sz="2800" dirty="0" err="1"/>
                  <a:t>n</a:t>
                </a:r>
                <a:r>
                  <a:rPr lang="en-US" sz="2800" baseline="-25000" dirty="0" err="1"/>
                  <a:t>k</a:t>
                </a:r>
                <a:endParaRPr lang="en-US" sz="2800" baseline="-25000" dirty="0"/>
              </a:p>
            </p:txBody>
          </p:sp>
        </mc:Choice>
        <mc:Fallback xmlns="">
          <p:sp>
            <p:nvSpPr>
              <p:cNvPr id="10243" name="Rectangle 3"/>
              <p:cNvSpPr>
                <a:spLocks noGrp="1" noRot="1" noChangeAspect="1" noMove="1" noResize="1" noEditPoints="1" noAdjustHandles="1" noChangeArrowheads="1" noChangeShapeType="1" noTextEdit="1"/>
              </p:cNvSpPr>
              <p:nvPr>
                <p:ph type="body" idx="1"/>
              </p:nvPr>
            </p:nvSpPr>
            <p:spPr>
              <a:xfrm>
                <a:off x="457200" y="1524000"/>
                <a:ext cx="8229600" cy="4602163"/>
              </a:xfrm>
              <a:blipFill>
                <a:blip r:embed="rId2"/>
                <a:stretch>
                  <a:fillRect l="-1481" t="-1325" r="-2074"/>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524000"/>
          </a:xfrm>
        </p:spPr>
        <p:txBody>
          <a:bodyPr>
            <a:normAutofit fontScale="90000"/>
          </a:bodyPr>
          <a:lstStyle/>
          <a:p>
            <a:r>
              <a:rPr lang="en-US" dirty="0"/>
              <a:t>Variance (SD) </a:t>
            </a:r>
            <a:r>
              <a:rPr lang="en-US" u="sng" dirty="0"/>
              <a:t>homogeneity</a:t>
            </a:r>
            <a:br>
              <a:rPr lang="en-US" u="sng" dirty="0"/>
            </a:br>
            <a:r>
              <a:rPr lang="en-US" dirty="0">
                <a:solidFill>
                  <a:srgbClr val="FF0000"/>
                </a:solidFill>
              </a:rPr>
              <a:t>assume one underlying “true” SD</a:t>
            </a:r>
            <a:br>
              <a:rPr lang="en-US" dirty="0"/>
            </a:br>
            <a:r>
              <a:rPr lang="en-US" sz="3600" dirty="0"/>
              <a:t>assumed true for usual ANOVA</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7924799" cy="451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676400" y="3790950"/>
            <a:ext cx="6553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467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a:t>Variance homogeneity</a:t>
            </a:r>
          </a:p>
        </p:txBody>
      </p:sp>
      <p:pic>
        <p:nvPicPr>
          <p:cNvPr id="4" name="Content Placeholder 3" descr="What is your favorite &quot;data analysis&quot; cartoon? - Cross Validate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6022071" cy="4525963"/>
          </a:xfrm>
          <a:prstGeom prst="rect">
            <a:avLst/>
          </a:prstGeom>
          <a:noFill/>
          <a:ln>
            <a:noFill/>
          </a:ln>
        </p:spPr>
      </p:pic>
    </p:spTree>
    <p:extLst>
      <p:ext uri="{BB962C8B-B14F-4D97-AF65-F5344CB8AC3E}">
        <p14:creationId xmlns:p14="http://schemas.microsoft.com/office/powerpoint/2010/main" val="379615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dirty="0"/>
              <a:t>How to display means-</a:t>
            </a:r>
            <a:br>
              <a:rPr lang="en-US" sz="4000" dirty="0"/>
            </a:br>
            <a:r>
              <a:rPr lang="en-US" sz="4000" dirty="0"/>
              <a:t>Bars ok in simple situations</a:t>
            </a:r>
          </a:p>
        </p:txBody>
      </p:sp>
      <p:graphicFrame>
        <p:nvGraphicFramePr>
          <p:cNvPr id="4" name="Chart 3"/>
          <p:cNvGraphicFramePr/>
          <p:nvPr/>
        </p:nvGraphicFramePr>
        <p:xfrm>
          <a:off x="1295400" y="1752600"/>
          <a:ext cx="64770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325562"/>
          </a:xfrm>
        </p:spPr>
        <p:txBody>
          <a:bodyPr/>
          <a:lstStyle/>
          <a:p>
            <a:pPr eaLnBrk="1" hangingPunct="1"/>
            <a:r>
              <a:rPr lang="en-US" dirty="0"/>
              <a:t>For ANOVA- </a:t>
            </a:r>
            <a:r>
              <a:rPr lang="en-US" dirty="0">
                <a:solidFill>
                  <a:srgbClr val="FF0000"/>
                </a:solidFill>
              </a:rPr>
              <a:t>Pooled</a:t>
            </a:r>
            <a:r>
              <a:rPr lang="en-US" dirty="0"/>
              <a:t> </a:t>
            </a:r>
            <a:r>
              <a:rPr lang="en-US" dirty="0" err="1"/>
              <a:t>SD</a:t>
            </a:r>
            <a:r>
              <a:rPr lang="en-US" baseline="-25000" dirty="0" err="1"/>
              <a:t>e</a:t>
            </a:r>
            <a:r>
              <a:rPr lang="en-US" baseline="-25000" dirty="0"/>
              <a:t> </a:t>
            </a:r>
            <a:r>
              <a:rPr lang="en-US" dirty="0"/>
              <a:t> </a:t>
            </a:r>
            <a:br>
              <a:rPr lang="en-US" dirty="0"/>
            </a:br>
            <a:r>
              <a:rPr lang="en-US" u="sng" dirty="0"/>
              <a:t>the common yardstick</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a:xfrm>
                <a:off x="609600" y="1828800"/>
                <a:ext cx="8229600" cy="4800600"/>
              </a:xfrm>
            </p:spPr>
            <p:txBody>
              <a:bodyPr/>
              <a:lstStyle/>
              <a:p>
                <a:pPr eaLnBrk="1" hangingPunct="1">
                  <a:buFontTx/>
                  <a:buNone/>
                </a:pPr>
                <a:r>
                  <a:rPr lang="en-US" dirty="0"/>
                  <a:t>			SD</a:t>
                </a:r>
                <a:r>
                  <a:rPr lang="en-US" baseline="30000" dirty="0"/>
                  <a:t>2</a:t>
                </a:r>
                <a:r>
                  <a:rPr lang="en-US" baseline="-25000" dirty="0">
                    <a:solidFill>
                      <a:srgbClr val="FF0000"/>
                    </a:solidFill>
                  </a:rPr>
                  <a:t>pooled</a:t>
                </a:r>
                <a:r>
                  <a:rPr lang="en-US" baseline="-25000" dirty="0"/>
                  <a:t> error</a:t>
                </a:r>
                <a:r>
                  <a:rPr lang="en-US" dirty="0"/>
                  <a:t>    = SD</a:t>
                </a:r>
                <a:r>
                  <a:rPr lang="en-US" baseline="30000" dirty="0"/>
                  <a:t>2</a:t>
                </a:r>
                <a:r>
                  <a:rPr lang="en-US" baseline="-25000" dirty="0"/>
                  <a:t>e</a:t>
                </a:r>
                <a:r>
                  <a:rPr lang="en-US" dirty="0"/>
                  <a:t>  = </a:t>
                </a:r>
              </a:p>
              <a:p>
                <a:pPr eaLnBrk="1" hangingPunct="1">
                  <a:buFontTx/>
                  <a:buNone/>
                </a:pPr>
                <a:endParaRPr lang="en-US" dirty="0"/>
              </a:p>
              <a:p>
                <a:pPr eaLnBrk="1" hangingPunct="1">
                  <a:buFontTx/>
                  <a:buNone/>
                </a:pPr>
                <a:r>
                  <a:rPr lang="en-US" dirty="0"/>
                  <a:t>  </a:t>
                </a:r>
                <a:r>
                  <a:rPr lang="en-US" u="sng" dirty="0"/>
                  <a:t> (n</a:t>
                </a:r>
                <a:r>
                  <a:rPr lang="en-US" u="sng" baseline="-25000" dirty="0"/>
                  <a:t>1</a:t>
                </a:r>
                <a:r>
                  <a:rPr lang="en-US" u="sng" dirty="0"/>
                  <a:t>-1) SD</a:t>
                </a:r>
                <a:r>
                  <a:rPr lang="en-US" u="sng" baseline="-25000" dirty="0"/>
                  <a:t>1</a:t>
                </a:r>
                <a:r>
                  <a:rPr lang="en-US" u="sng" baseline="30000" dirty="0"/>
                  <a:t>2</a:t>
                </a:r>
                <a:r>
                  <a:rPr lang="en-US" u="sng" dirty="0"/>
                  <a:t> + (n</a:t>
                </a:r>
                <a:r>
                  <a:rPr lang="en-US" u="sng" baseline="-25000" dirty="0"/>
                  <a:t>2</a:t>
                </a:r>
                <a:r>
                  <a:rPr lang="en-US" u="sng" dirty="0"/>
                  <a:t>-1) SD</a:t>
                </a:r>
                <a:r>
                  <a:rPr lang="en-US" u="sng" baseline="-25000" dirty="0"/>
                  <a:t>2</a:t>
                </a:r>
                <a:r>
                  <a:rPr lang="en-US" u="sng" baseline="30000" dirty="0"/>
                  <a:t>2</a:t>
                </a:r>
                <a:r>
                  <a:rPr lang="en-US" u="sng" dirty="0"/>
                  <a:t> + … (n</a:t>
                </a:r>
                <a:r>
                  <a:rPr lang="en-US" u="sng" baseline="-25000" dirty="0"/>
                  <a:t>k</a:t>
                </a:r>
                <a:r>
                  <a:rPr lang="en-US" u="sng" dirty="0"/>
                  <a:t>-1) SD</a:t>
                </a:r>
                <a:r>
                  <a:rPr lang="en-US" u="sng" baseline="-25000" dirty="0"/>
                  <a:t>k</a:t>
                </a:r>
                <a:r>
                  <a:rPr lang="en-US" baseline="30000" dirty="0"/>
                  <a:t>2</a:t>
                </a:r>
              </a:p>
              <a:p>
                <a:pPr eaLnBrk="1" hangingPunct="1">
                  <a:buFontTx/>
                  <a:buNone/>
                </a:pPr>
                <a:r>
                  <a:rPr lang="en-US" dirty="0"/>
                  <a:t>            (n</a:t>
                </a:r>
                <a:r>
                  <a:rPr lang="en-US" baseline="-25000" dirty="0"/>
                  <a:t>1</a:t>
                </a:r>
                <a:r>
                  <a:rPr lang="en-US" dirty="0"/>
                  <a:t>-1) + (n</a:t>
                </a:r>
                <a:r>
                  <a:rPr lang="en-US" baseline="-25000" dirty="0"/>
                  <a:t>2</a:t>
                </a:r>
                <a:r>
                  <a:rPr lang="en-US" dirty="0"/>
                  <a:t>-1) + … (n</a:t>
                </a:r>
                <a:r>
                  <a:rPr lang="en-US" baseline="-25000" dirty="0"/>
                  <a:t>k</a:t>
                </a:r>
                <a:r>
                  <a:rPr lang="en-US" dirty="0"/>
                  <a:t>-1)</a:t>
                </a:r>
              </a:p>
              <a:p>
                <a:pPr eaLnBrk="1" hangingPunct="1">
                  <a:buFontTx/>
                  <a:buNone/>
                </a:pPr>
                <a:r>
                  <a:rPr lang="en-US" dirty="0"/>
                  <a:t>                              ____</a:t>
                </a:r>
              </a:p>
              <a:p>
                <a:pPr eaLnBrk="1" hangingPunct="1">
                  <a:buFontTx/>
                  <a:buNone/>
                </a:pPr>
                <a:r>
                  <a:rPr lang="en-US" dirty="0"/>
                  <a:t>  		so, </a:t>
                </a:r>
                <a:r>
                  <a:rPr lang="en-US" dirty="0" err="1"/>
                  <a:t>SD</a:t>
                </a:r>
                <a:r>
                  <a:rPr lang="en-US" baseline="-25000" dirty="0" err="1"/>
                  <a:t>e</a:t>
                </a:r>
                <a:r>
                  <a:rPr lang="en-US" dirty="0"/>
                  <a:t> =    </a:t>
                </a:r>
                <a:r>
                  <a:rPr lang="en-US" dirty="0">
                    <a:sym typeface="Symbol" pitchFamily="18" charset="2"/>
                  </a:rPr>
                  <a:t></a:t>
                </a:r>
                <a:r>
                  <a:rPr lang="en-US" dirty="0"/>
                  <a:t> SD</a:t>
                </a:r>
                <a:r>
                  <a:rPr lang="en-US" baseline="30000" dirty="0"/>
                  <a:t>2</a:t>
                </a:r>
                <a:r>
                  <a:rPr lang="en-US" baseline="-25000" dirty="0"/>
                  <a:t>e</a:t>
                </a:r>
                <a:r>
                  <a:rPr lang="en-US" dirty="0"/>
                  <a:t> </a:t>
                </a:r>
              </a:p>
              <a:p>
                <a:pPr eaLnBrk="1" hangingPunct="1">
                  <a:buFontTx/>
                  <a:buNone/>
                </a:pPr>
                <a:endParaRPr lang="en-US" dirty="0"/>
              </a:p>
              <a:p>
                <a:pPr eaLnBrk="1" hangingPunct="1">
                  <a:buFontTx/>
                  <a:buNone/>
                </a:pPr>
                <a:r>
                  <a:rPr lang="en-US" dirty="0"/>
                  <a:t>If </a:t>
                </a:r>
                <a:r>
                  <a:rPr lang="en-US" dirty="0" err="1"/>
                  <a:t>e</a:t>
                </a:r>
                <a:r>
                  <a:rPr lang="en-US" baseline="-25000" dirty="0" err="1"/>
                  <a:t>ij</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𝑖𝑗</m:t>
                        </m:r>
                      </m:sub>
                    </m:sSub>
                  </m:oMath>
                </a14:m>
                <a:r>
                  <a:rPr lang="en-US" dirty="0"/>
                  <a:t> -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oMath>
                </a14:m>
                <a:r>
                  <a:rPr lang="en-US" dirty="0"/>
                  <a:t> = error,   SD</a:t>
                </a:r>
                <a:r>
                  <a:rPr lang="en-US" baseline="-25000" dirty="0"/>
                  <a:t>e</a:t>
                </a:r>
                <a:r>
                  <a:rPr lang="en-US" baseline="30000" dirty="0"/>
                  <a:t>2</a:t>
                </a:r>
                <a:r>
                  <a:rPr lang="en-US" dirty="0"/>
                  <a:t> = ∑ e</a:t>
                </a:r>
                <a:r>
                  <a:rPr lang="en-US" baseline="-25000" dirty="0"/>
                  <a:t>ij</a:t>
                </a:r>
                <a:r>
                  <a:rPr lang="en-US" baseline="30000" dirty="0"/>
                  <a:t>2</a:t>
                </a:r>
                <a:r>
                  <a:rPr lang="en-US" dirty="0"/>
                  <a:t> / (n-k) </a:t>
                </a:r>
                <a:endParaRPr lang="en-US" baseline="30000" dirty="0"/>
              </a:p>
              <a:p>
                <a:pPr eaLnBrk="1" hangingPunct="1">
                  <a:buFontTx/>
                  <a:buNone/>
                </a:pPr>
                <a:r>
                  <a:rPr lang="en-US" dirty="0"/>
                  <a:t>    </a:t>
                </a:r>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xfrm>
                <a:off x="609600" y="1828800"/>
                <a:ext cx="8229600" cy="4800600"/>
              </a:xfrm>
              <a:blipFill rotWithShape="0">
                <a:blip r:embed="rId2"/>
                <a:stretch>
                  <a:fillRect l="-1852" t="-1650" b="-152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457200"/>
            <a:ext cx="8534400" cy="6019800"/>
          </a:xfrm>
        </p:spPr>
        <p:txBody>
          <a:bodyPr/>
          <a:lstStyle/>
          <a:p>
            <a:pPr eaLnBrk="1" hangingPunct="1">
              <a:lnSpc>
                <a:spcPct val="90000"/>
              </a:lnSpc>
              <a:buFontTx/>
              <a:buNone/>
            </a:pPr>
            <a:r>
              <a:rPr lang="en-US" dirty="0"/>
              <a:t>ANOVA uses </a:t>
            </a:r>
            <a:r>
              <a:rPr lang="en-US" u="sng" dirty="0">
                <a:solidFill>
                  <a:srgbClr val="FF0000"/>
                </a:solidFill>
              </a:rPr>
              <a:t>pooled</a:t>
            </a:r>
            <a:r>
              <a:rPr lang="en-US" dirty="0"/>
              <a:t> </a:t>
            </a:r>
            <a:r>
              <a:rPr lang="en-US" dirty="0" err="1"/>
              <a:t>SD</a:t>
            </a:r>
            <a:r>
              <a:rPr lang="en-US" baseline="-25000" dirty="0" err="1"/>
              <a:t>e</a:t>
            </a:r>
            <a:r>
              <a:rPr lang="en-US" dirty="0"/>
              <a:t> to compute </a:t>
            </a:r>
            <a:r>
              <a:rPr lang="en-US" dirty="0" err="1"/>
              <a:t>SE</a:t>
            </a:r>
            <a:r>
              <a:rPr lang="en-US" baseline="-25000" dirty="0" err="1"/>
              <a:t>d</a:t>
            </a:r>
            <a:r>
              <a:rPr lang="en-US" dirty="0"/>
              <a:t> and to compute “post hoc” (post pooling) t statistics and p values. 	</a:t>
            </a:r>
          </a:p>
          <a:p>
            <a:pPr eaLnBrk="1" hangingPunct="1">
              <a:lnSpc>
                <a:spcPct val="90000"/>
              </a:lnSpc>
              <a:buFontTx/>
              <a:buNone/>
            </a:pPr>
            <a:r>
              <a:rPr lang="en-US" dirty="0"/>
              <a:t>             ____________________</a:t>
            </a:r>
          </a:p>
          <a:p>
            <a:pPr eaLnBrk="1" hangingPunct="1">
              <a:lnSpc>
                <a:spcPct val="90000"/>
              </a:lnSpc>
              <a:buFontTx/>
              <a:buNone/>
            </a:pPr>
            <a:r>
              <a:rPr lang="en-US" dirty="0" err="1"/>
              <a:t>SE</a:t>
            </a:r>
            <a:r>
              <a:rPr lang="en-US" baseline="-25000" dirty="0" err="1"/>
              <a:t>d</a:t>
            </a:r>
            <a:r>
              <a:rPr lang="en-US" dirty="0"/>
              <a:t> = </a:t>
            </a:r>
            <a:r>
              <a:rPr lang="en-US" dirty="0">
                <a:sym typeface="Symbol" pitchFamily="18" charset="2"/>
              </a:rPr>
              <a:t></a:t>
            </a:r>
            <a:r>
              <a:rPr lang="en-US" dirty="0"/>
              <a:t>  [ SD</a:t>
            </a:r>
            <a:r>
              <a:rPr lang="en-US" baseline="-25000" dirty="0"/>
              <a:t>1</a:t>
            </a:r>
            <a:r>
              <a:rPr lang="en-US" baseline="30000" dirty="0"/>
              <a:t>2</a:t>
            </a:r>
            <a:r>
              <a:rPr lang="en-US" dirty="0"/>
              <a:t>/n</a:t>
            </a:r>
            <a:r>
              <a:rPr lang="en-US" baseline="-25000" dirty="0"/>
              <a:t>1</a:t>
            </a:r>
            <a:r>
              <a:rPr lang="en-US" dirty="0"/>
              <a:t>  + SD</a:t>
            </a:r>
            <a:r>
              <a:rPr lang="en-US" baseline="-25000" dirty="0"/>
              <a:t>2</a:t>
            </a:r>
            <a:r>
              <a:rPr lang="en-US" baseline="30000" dirty="0"/>
              <a:t>2</a:t>
            </a:r>
            <a:r>
              <a:rPr lang="en-US" dirty="0"/>
              <a:t>/n</a:t>
            </a:r>
            <a:r>
              <a:rPr lang="en-US" baseline="-25000" dirty="0"/>
              <a:t>2</a:t>
            </a:r>
            <a:r>
              <a:rPr lang="en-US" dirty="0"/>
              <a:t> ]</a:t>
            </a:r>
          </a:p>
          <a:p>
            <a:pPr eaLnBrk="1" hangingPunct="1">
              <a:lnSpc>
                <a:spcPct val="90000"/>
              </a:lnSpc>
              <a:buFontTx/>
              <a:buNone/>
            </a:pPr>
            <a:r>
              <a:rPr lang="en-US" dirty="0"/>
              <a:t>                ____________</a:t>
            </a:r>
          </a:p>
          <a:p>
            <a:pPr eaLnBrk="1" hangingPunct="1">
              <a:lnSpc>
                <a:spcPct val="90000"/>
              </a:lnSpc>
              <a:buFontTx/>
              <a:buNone/>
            </a:pPr>
            <a:r>
              <a:rPr lang="en-US" dirty="0"/>
              <a:t>  =  </a:t>
            </a:r>
            <a:r>
              <a:rPr lang="en-US" dirty="0" err="1"/>
              <a:t>SD</a:t>
            </a:r>
            <a:r>
              <a:rPr lang="en-US" baseline="-25000" dirty="0" err="1"/>
              <a:t>e</a:t>
            </a:r>
            <a:r>
              <a:rPr lang="en-US" dirty="0"/>
              <a:t> </a:t>
            </a:r>
            <a:r>
              <a:rPr lang="en-US" dirty="0">
                <a:sym typeface="Symbol" pitchFamily="18" charset="2"/>
              </a:rPr>
              <a:t></a:t>
            </a:r>
            <a:r>
              <a:rPr lang="en-US" dirty="0"/>
              <a:t>  (1/n</a:t>
            </a:r>
            <a:r>
              <a:rPr lang="en-US" baseline="-25000" dirty="0"/>
              <a:t>1</a:t>
            </a:r>
            <a:r>
              <a:rPr lang="en-US" dirty="0"/>
              <a:t>)  + (1/n</a:t>
            </a:r>
            <a:r>
              <a:rPr lang="en-US" baseline="-25000" dirty="0"/>
              <a:t>2</a:t>
            </a:r>
            <a:r>
              <a:rPr lang="en-US" dirty="0"/>
              <a:t>)   if using pooled </a:t>
            </a:r>
            <a:r>
              <a:rPr lang="en-US" dirty="0" err="1"/>
              <a:t>SD</a:t>
            </a:r>
            <a:r>
              <a:rPr lang="en-US" baseline="-25000" dirty="0" err="1"/>
              <a:t>e</a:t>
            </a:r>
            <a:endParaRPr lang="en-US" baseline="-25000" dirty="0"/>
          </a:p>
          <a:p>
            <a:pPr eaLnBrk="1" hangingPunct="1">
              <a:lnSpc>
                <a:spcPct val="90000"/>
              </a:lnSpc>
              <a:buFontTx/>
              <a:buNone/>
            </a:pPr>
            <a:endParaRPr lang="en-US" dirty="0"/>
          </a:p>
          <a:p>
            <a:pPr eaLnBrk="1" hangingPunct="1">
              <a:lnSpc>
                <a:spcPct val="90000"/>
              </a:lnSpc>
              <a:buFontTx/>
              <a:buNone/>
            </a:pPr>
            <a:r>
              <a:rPr lang="en-US" dirty="0"/>
              <a:t> SD</a:t>
            </a:r>
            <a:r>
              <a:rPr lang="en-US" baseline="-25000" dirty="0"/>
              <a:t>1</a:t>
            </a:r>
            <a:r>
              <a:rPr lang="en-US" dirty="0"/>
              <a:t> and SD</a:t>
            </a:r>
            <a:r>
              <a:rPr lang="en-US" baseline="-25000" dirty="0"/>
              <a:t>2</a:t>
            </a:r>
            <a:r>
              <a:rPr lang="en-US" dirty="0"/>
              <a:t> are replaced by </a:t>
            </a:r>
            <a:r>
              <a:rPr lang="en-US" dirty="0" err="1"/>
              <a:t>SD</a:t>
            </a:r>
            <a:r>
              <a:rPr lang="en-US" baseline="-25000" dirty="0" err="1"/>
              <a:t>e</a:t>
            </a:r>
            <a:r>
              <a:rPr lang="en-US" dirty="0"/>
              <a:t> a “common yardstick”. </a:t>
            </a:r>
          </a:p>
          <a:p>
            <a:pPr eaLnBrk="1" hangingPunct="1">
              <a:lnSpc>
                <a:spcPct val="90000"/>
              </a:lnSpc>
              <a:buFontTx/>
              <a:buNone/>
            </a:pPr>
            <a:r>
              <a:rPr lang="en-US" dirty="0"/>
              <a:t>If n</a:t>
            </a:r>
            <a:r>
              <a:rPr lang="en-US" baseline="-25000" dirty="0"/>
              <a:t>1</a:t>
            </a:r>
            <a:r>
              <a:rPr lang="en-US" dirty="0"/>
              <a:t>=n</a:t>
            </a:r>
            <a:r>
              <a:rPr lang="en-US" baseline="-25000" dirty="0"/>
              <a:t>2</a:t>
            </a:r>
            <a:r>
              <a:rPr lang="en-US" dirty="0"/>
              <a:t>=…=n, then </a:t>
            </a:r>
            <a:r>
              <a:rPr lang="en-US" dirty="0" err="1"/>
              <a:t>SE</a:t>
            </a:r>
            <a:r>
              <a:rPr lang="en-US" baseline="-25000" dirty="0" err="1"/>
              <a:t>d</a:t>
            </a:r>
            <a:r>
              <a:rPr lang="en-US" dirty="0"/>
              <a:t> = SD</a:t>
            </a:r>
            <a:r>
              <a:rPr lang="en-US" baseline="-25000" dirty="0"/>
              <a:t>e</a:t>
            </a:r>
            <a:r>
              <a:rPr lang="en-US" dirty="0">
                <a:sym typeface="Symbol" pitchFamily="18" charset="2"/>
              </a:rPr>
              <a:t></a:t>
            </a:r>
            <a:r>
              <a:rPr lang="en-US" dirty="0"/>
              <a:t>2/n=constant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u="sng" dirty="0"/>
              <a:t>t test vs ANOVA – not the same</a:t>
            </a:r>
          </a:p>
        </p:txBody>
      </p:sp>
      <p:sp>
        <p:nvSpPr>
          <p:cNvPr id="3" name="Content Placeholder 2"/>
          <p:cNvSpPr>
            <a:spLocks noGrp="1"/>
          </p:cNvSpPr>
          <p:nvPr>
            <p:ph idx="1"/>
          </p:nvPr>
        </p:nvSpPr>
        <p:spPr>
          <a:xfrm>
            <a:off x="228600" y="1295400"/>
            <a:ext cx="8686800" cy="5410200"/>
          </a:xfrm>
        </p:spPr>
        <p:txBody>
          <a:bodyPr/>
          <a:lstStyle/>
          <a:p>
            <a:pPr marL="0" indent="0">
              <a:buNone/>
            </a:pPr>
            <a:r>
              <a:rPr lang="en-US" dirty="0"/>
              <a:t>If there are many groups (A,B,C…) one might compute p values for each comparison via a series of t tests.    </a:t>
            </a:r>
          </a:p>
          <a:p>
            <a:pPr marL="0" indent="0">
              <a:buNone/>
            </a:pPr>
            <a:r>
              <a:rPr lang="en-US" dirty="0"/>
              <a:t>   </a:t>
            </a:r>
            <a:r>
              <a:rPr lang="en-US" u="sng" dirty="0"/>
              <a:t>group      mean    n        SD    SEM </a:t>
            </a:r>
          </a:p>
          <a:p>
            <a:pPr marL="0" indent="0">
              <a:buNone/>
            </a:pPr>
            <a:r>
              <a:rPr lang="en-US" dirty="0"/>
              <a:t>      A             20     16      17.0    4.25</a:t>
            </a:r>
          </a:p>
          <a:p>
            <a:pPr marL="0" indent="0">
              <a:buNone/>
            </a:pPr>
            <a:r>
              <a:rPr lang="en-US" dirty="0"/>
              <a:t>      B             30     16      14.0    3.50</a:t>
            </a:r>
          </a:p>
          <a:p>
            <a:pPr marL="400050" lvl="1" indent="0">
              <a:buNone/>
            </a:pPr>
            <a:r>
              <a:rPr lang="en-US" sz="3200" dirty="0"/>
              <a:t>  C             40     16      12.0    3.00 </a:t>
            </a:r>
          </a:p>
          <a:p>
            <a:pPr marL="400050" lvl="1" indent="0">
              <a:buNone/>
            </a:pPr>
            <a:endParaRPr lang="en-US" sz="3200" dirty="0"/>
          </a:p>
          <a:p>
            <a:pPr marL="400050" lvl="1" indent="0">
              <a:buNone/>
            </a:pPr>
            <a:r>
              <a:rPr lang="en-US" sz="3200" dirty="0"/>
              <a:t>Pooled SD = 14.5 , pooled SEM=3.63</a:t>
            </a:r>
          </a:p>
        </p:txBody>
      </p:sp>
    </p:spTree>
    <p:extLst>
      <p:ext uri="{BB962C8B-B14F-4D97-AF65-F5344CB8AC3E}">
        <p14:creationId xmlns:p14="http://schemas.microsoft.com/office/powerpoint/2010/main" val="52693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a:t>t tests vs ANOVA (cont.) </a:t>
            </a:r>
          </a:p>
        </p:txBody>
      </p:sp>
      <p:sp>
        <p:nvSpPr>
          <p:cNvPr id="3" name="Content Placeholder 2"/>
          <p:cNvSpPr>
            <a:spLocks noGrp="1"/>
          </p:cNvSpPr>
          <p:nvPr>
            <p:ph idx="1"/>
          </p:nvPr>
        </p:nvSpPr>
        <p:spPr>
          <a:xfrm>
            <a:off x="316345" y="1078345"/>
            <a:ext cx="8382000" cy="5474855"/>
          </a:xfrm>
        </p:spPr>
        <p:txBody>
          <a:bodyPr/>
          <a:lstStyle/>
          <a:p>
            <a:pPr marL="0" indent="0">
              <a:buNone/>
            </a:pPr>
            <a:r>
              <a:rPr lang="en-US" dirty="0"/>
              <a:t>But if we use t tests, we can find that </a:t>
            </a:r>
            <a:r>
              <a:rPr lang="en-US" dirty="0">
                <a:solidFill>
                  <a:srgbClr val="FF0000"/>
                </a:solidFill>
              </a:rPr>
              <a:t>two comparisons with the same mean difference and sample sizes have different p values!</a:t>
            </a:r>
          </a:p>
          <a:p>
            <a:pPr marL="0" indent="0">
              <a:buNone/>
            </a:pPr>
            <a:r>
              <a:rPr lang="en-US" dirty="0">
                <a:solidFill>
                  <a:srgbClr val="FF0000"/>
                </a:solidFill>
              </a:rPr>
              <a:t>    </a:t>
            </a:r>
            <a:r>
              <a:rPr lang="en-US" dirty="0"/>
              <a:t>n=16 per group </a:t>
            </a:r>
          </a:p>
          <a:p>
            <a:pPr marL="0" indent="0">
              <a:buNone/>
            </a:pPr>
            <a:r>
              <a:rPr lang="en-US" dirty="0"/>
              <a:t>Comparison   mean diff    </a:t>
            </a:r>
            <a:r>
              <a:rPr lang="en-US" dirty="0" err="1"/>
              <a:t>SE</a:t>
            </a:r>
            <a:r>
              <a:rPr lang="en-US" baseline="-25000" dirty="0" err="1"/>
              <a:t>d</a:t>
            </a:r>
            <a:r>
              <a:rPr lang="en-US" dirty="0"/>
              <a:t>     t     p value</a:t>
            </a:r>
          </a:p>
          <a:p>
            <a:pPr marL="0" indent="0">
              <a:buNone/>
            </a:pPr>
            <a:r>
              <a:rPr lang="en-US" dirty="0"/>
              <a:t>   A vs B             10.0       5.51  1.82    0.091</a:t>
            </a:r>
          </a:p>
          <a:p>
            <a:pPr marL="0" indent="0">
              <a:buNone/>
            </a:pPr>
            <a:r>
              <a:rPr lang="en-US" dirty="0"/>
              <a:t>   B vs C             10.0       4.61  2.17    </a:t>
            </a:r>
            <a:r>
              <a:rPr lang="en-US" dirty="0">
                <a:solidFill>
                  <a:srgbClr val="7030A0"/>
                </a:solidFill>
              </a:rPr>
              <a:t>0.048</a:t>
            </a:r>
            <a:r>
              <a:rPr lang="en-US" dirty="0"/>
              <a:t>        </a:t>
            </a:r>
          </a:p>
          <a:p>
            <a:pPr marL="0" indent="0">
              <a:buNone/>
            </a:pPr>
            <a:r>
              <a:rPr lang="en-US" dirty="0">
                <a:solidFill>
                  <a:srgbClr val="FF0000"/>
                </a:solidFill>
              </a:rPr>
              <a:t>This is because the “yardstick”, the SD, is changing, so </a:t>
            </a:r>
            <a:r>
              <a:rPr lang="en-US" dirty="0" err="1">
                <a:solidFill>
                  <a:srgbClr val="FF0000"/>
                </a:solidFill>
              </a:rPr>
              <a:t>SE</a:t>
            </a:r>
            <a:r>
              <a:rPr lang="en-US" baseline="-25000" dirty="0" err="1">
                <a:solidFill>
                  <a:srgbClr val="FF0000"/>
                </a:solidFill>
              </a:rPr>
              <a:t>d</a:t>
            </a:r>
            <a:r>
              <a:rPr lang="en-US" dirty="0">
                <a:solidFill>
                  <a:srgbClr val="FF0000"/>
                </a:solidFill>
              </a:rPr>
              <a:t> = √SD</a:t>
            </a:r>
            <a:r>
              <a:rPr lang="en-US" baseline="-25000" dirty="0">
                <a:solidFill>
                  <a:srgbClr val="FF0000"/>
                </a:solidFill>
              </a:rPr>
              <a:t>1</a:t>
            </a:r>
            <a:r>
              <a:rPr lang="en-US" baseline="30000" dirty="0">
                <a:solidFill>
                  <a:srgbClr val="FF0000"/>
                </a:solidFill>
              </a:rPr>
              <a:t>2</a:t>
            </a:r>
            <a:r>
              <a:rPr lang="en-US" dirty="0">
                <a:solidFill>
                  <a:srgbClr val="FF0000"/>
                </a:solidFill>
              </a:rPr>
              <a:t>/n</a:t>
            </a:r>
            <a:r>
              <a:rPr lang="en-US" baseline="-25000" dirty="0">
                <a:solidFill>
                  <a:srgbClr val="FF0000"/>
                </a:solidFill>
              </a:rPr>
              <a:t>1</a:t>
            </a:r>
            <a:r>
              <a:rPr lang="en-US" dirty="0">
                <a:solidFill>
                  <a:srgbClr val="FF0000"/>
                </a:solidFill>
              </a:rPr>
              <a:t>+SD</a:t>
            </a:r>
            <a:r>
              <a:rPr lang="en-US" baseline="-25000" dirty="0">
                <a:solidFill>
                  <a:srgbClr val="FF0000"/>
                </a:solidFill>
              </a:rPr>
              <a:t>2</a:t>
            </a:r>
            <a:r>
              <a:rPr lang="en-US" baseline="30000" dirty="0">
                <a:solidFill>
                  <a:srgbClr val="FF0000"/>
                </a:solidFill>
              </a:rPr>
              <a:t>2</a:t>
            </a:r>
            <a:r>
              <a:rPr lang="en-US" dirty="0">
                <a:solidFill>
                  <a:srgbClr val="FF0000"/>
                </a:solidFill>
              </a:rPr>
              <a:t>/n</a:t>
            </a:r>
            <a:r>
              <a:rPr lang="en-US" baseline="-25000" dirty="0">
                <a:solidFill>
                  <a:srgbClr val="FF0000"/>
                </a:solidFill>
              </a:rPr>
              <a:t>2</a:t>
            </a:r>
          </a:p>
          <a:p>
            <a:pPr marL="0" indent="0">
              <a:buNone/>
            </a:pPr>
            <a:r>
              <a:rPr lang="en-US" dirty="0">
                <a:solidFill>
                  <a:srgbClr val="FF0000"/>
                </a:solidFill>
              </a:rPr>
              <a:t>is changing.   </a:t>
            </a:r>
          </a:p>
        </p:txBody>
      </p:sp>
    </p:spTree>
    <p:extLst>
      <p:ext uri="{BB962C8B-B14F-4D97-AF65-F5344CB8AC3E}">
        <p14:creationId xmlns:p14="http://schemas.microsoft.com/office/powerpoint/2010/main" val="408890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a:t>t tests vs ANOVA (cont.) </a:t>
            </a:r>
          </a:p>
        </p:txBody>
      </p:sp>
      <p:sp>
        <p:nvSpPr>
          <p:cNvPr id="3" name="Content Placeholder 2"/>
          <p:cNvSpPr>
            <a:spLocks noGrp="1"/>
          </p:cNvSpPr>
          <p:nvPr>
            <p:ph idx="1"/>
          </p:nvPr>
        </p:nvSpPr>
        <p:spPr>
          <a:xfrm>
            <a:off x="304800" y="1066800"/>
            <a:ext cx="8686799" cy="5170055"/>
          </a:xfrm>
        </p:spPr>
        <p:txBody>
          <a:bodyPr/>
          <a:lstStyle/>
          <a:p>
            <a:pPr marL="0" indent="0">
              <a:buNone/>
            </a:pPr>
            <a:r>
              <a:rPr lang="en-US" dirty="0"/>
              <a:t>If one uses the </a:t>
            </a:r>
            <a:r>
              <a:rPr lang="en-US" b="1" u="sng" dirty="0"/>
              <a:t>pooled</a:t>
            </a:r>
            <a:r>
              <a:rPr lang="en-US" dirty="0"/>
              <a:t> SD, one gets consistent p values for the same mean difference</a:t>
            </a:r>
          </a:p>
          <a:p>
            <a:pPr marL="0" indent="0">
              <a:buNone/>
            </a:pPr>
            <a:r>
              <a:rPr lang="en-US" dirty="0"/>
              <a:t>  Pooled SD=14.5, </a:t>
            </a:r>
            <a:r>
              <a:rPr lang="en-US" dirty="0" err="1"/>
              <a:t>SE</a:t>
            </a:r>
            <a:r>
              <a:rPr lang="en-US" baseline="-25000" dirty="0" err="1"/>
              <a:t>d</a:t>
            </a:r>
            <a:r>
              <a:rPr lang="en-US" dirty="0"/>
              <a:t>=5.12, n=16 per group</a:t>
            </a:r>
          </a:p>
          <a:p>
            <a:pPr marL="0" indent="0">
              <a:buNone/>
            </a:pPr>
            <a:r>
              <a:rPr lang="en-US" dirty="0"/>
              <a:t>Comparison   mean diff    </a:t>
            </a:r>
            <a:r>
              <a:rPr lang="en-US" dirty="0" err="1"/>
              <a:t>SE</a:t>
            </a:r>
            <a:r>
              <a:rPr lang="en-US" baseline="-25000" dirty="0" err="1"/>
              <a:t>d</a:t>
            </a:r>
            <a:r>
              <a:rPr lang="en-US" dirty="0"/>
              <a:t>     t     p value</a:t>
            </a:r>
          </a:p>
          <a:p>
            <a:pPr marL="0" indent="0">
              <a:buNone/>
            </a:pPr>
            <a:r>
              <a:rPr lang="en-US" dirty="0"/>
              <a:t>   A vs B             10.0       5.12  1.95    0.060</a:t>
            </a:r>
          </a:p>
          <a:p>
            <a:pPr marL="0" indent="0">
              <a:buNone/>
            </a:pPr>
            <a:r>
              <a:rPr lang="en-US" dirty="0"/>
              <a:t>   B vs C             10.0       5.12  1.95    </a:t>
            </a:r>
            <a:r>
              <a:rPr lang="en-US" dirty="0">
                <a:solidFill>
                  <a:srgbClr val="7030A0"/>
                </a:solidFill>
              </a:rPr>
              <a:t>0.060</a:t>
            </a:r>
            <a:r>
              <a:rPr lang="en-US" dirty="0"/>
              <a:t>        </a:t>
            </a:r>
          </a:p>
          <a:p>
            <a:pPr marL="0" indent="0">
              <a:buNone/>
            </a:pPr>
            <a:r>
              <a:rPr lang="en-US" dirty="0">
                <a:solidFill>
                  <a:srgbClr val="FF0000"/>
                </a:solidFill>
              </a:rPr>
              <a:t>The </a:t>
            </a:r>
            <a:r>
              <a:rPr lang="en-US" dirty="0" err="1">
                <a:solidFill>
                  <a:srgbClr val="FF0000"/>
                </a:solidFill>
              </a:rPr>
              <a:t>SE</a:t>
            </a:r>
            <a:r>
              <a:rPr lang="en-US" baseline="-25000" dirty="0" err="1">
                <a:solidFill>
                  <a:srgbClr val="FF0000"/>
                </a:solidFill>
              </a:rPr>
              <a:t>d</a:t>
            </a:r>
            <a:r>
              <a:rPr lang="en-US" dirty="0">
                <a:solidFill>
                  <a:srgbClr val="FF0000"/>
                </a:solidFill>
              </a:rPr>
              <a:t> and t values are all computed using the same SD “yardstick”. </a:t>
            </a:r>
          </a:p>
        </p:txBody>
      </p:sp>
    </p:spTree>
    <p:extLst>
      <p:ext uri="{BB962C8B-B14F-4D97-AF65-F5344CB8AC3E}">
        <p14:creationId xmlns:p14="http://schemas.microsoft.com/office/powerpoint/2010/main" val="45008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152400"/>
            <a:ext cx="8229600" cy="838200"/>
          </a:xfrm>
        </p:spPr>
        <p:txBody>
          <a:bodyPr/>
          <a:lstStyle/>
          <a:p>
            <a:pPr eaLnBrk="1" hangingPunct="1"/>
            <a:r>
              <a:rPr lang="fr-FR" b="1" dirty="0" err="1"/>
              <a:t>Multiplicity</a:t>
            </a:r>
            <a:r>
              <a:rPr lang="fr-FR" b="1" dirty="0"/>
              <a:t> &amp; F tests</a:t>
            </a:r>
            <a:endParaRPr lang="en-US" b="1" dirty="0"/>
          </a:p>
        </p:txBody>
      </p:sp>
      <p:sp>
        <p:nvSpPr>
          <p:cNvPr id="17411" name="Rectangle 3"/>
          <p:cNvSpPr>
            <a:spLocks noGrp="1" noChangeArrowheads="1"/>
          </p:cNvSpPr>
          <p:nvPr>
            <p:ph type="body" idx="1"/>
          </p:nvPr>
        </p:nvSpPr>
        <p:spPr>
          <a:xfrm>
            <a:off x="228600" y="1143000"/>
            <a:ext cx="8839200" cy="5105400"/>
          </a:xfrm>
        </p:spPr>
        <p:txBody>
          <a:bodyPr/>
          <a:lstStyle/>
          <a:p>
            <a:pPr eaLnBrk="1" hangingPunct="1">
              <a:lnSpc>
                <a:spcPct val="80000"/>
              </a:lnSpc>
              <a:buFontTx/>
              <a:buNone/>
            </a:pPr>
            <a:r>
              <a:rPr lang="en-US" sz="2800" dirty="0"/>
              <a:t>Multiple testing can create “false positives”.  We incorrectly declare means are “significantly” different as an artifact of doing many tests even if none of the means are truly different from each other.   </a:t>
            </a:r>
          </a:p>
          <a:p>
            <a:pPr eaLnBrk="1" hangingPunct="1">
              <a:lnSpc>
                <a:spcPct val="80000"/>
              </a:lnSpc>
              <a:buFontTx/>
              <a:buNone/>
            </a:pPr>
            <a:r>
              <a:rPr lang="en-US" sz="2800" dirty="0"/>
              <a:t>Imagine we have k=four groups: A, B, C and D. </a:t>
            </a:r>
          </a:p>
          <a:p>
            <a:pPr eaLnBrk="1" hangingPunct="1">
              <a:lnSpc>
                <a:spcPct val="80000"/>
              </a:lnSpc>
              <a:buFontTx/>
              <a:buNone/>
            </a:pPr>
            <a:r>
              <a:rPr lang="en-US" sz="2800" dirty="0"/>
              <a:t>There are m=six possible mean comparisons:</a:t>
            </a:r>
          </a:p>
          <a:p>
            <a:pPr eaLnBrk="1" hangingPunct="1">
              <a:lnSpc>
                <a:spcPct val="80000"/>
              </a:lnSpc>
              <a:buFontTx/>
              <a:buNone/>
            </a:pPr>
            <a:r>
              <a:rPr lang="en-US" sz="2800" dirty="0"/>
              <a:t>             A vs B</a:t>
            </a:r>
          </a:p>
          <a:p>
            <a:pPr eaLnBrk="1" hangingPunct="1">
              <a:lnSpc>
                <a:spcPct val="80000"/>
              </a:lnSpc>
              <a:buFontTx/>
              <a:buNone/>
            </a:pPr>
            <a:r>
              <a:rPr lang="en-US" sz="2800" dirty="0"/>
              <a:t>             A vs C</a:t>
            </a:r>
          </a:p>
          <a:p>
            <a:pPr eaLnBrk="1" hangingPunct="1">
              <a:lnSpc>
                <a:spcPct val="80000"/>
              </a:lnSpc>
              <a:buFontTx/>
              <a:buNone/>
            </a:pPr>
            <a:r>
              <a:rPr lang="en-US" sz="2800" dirty="0"/>
              <a:t>             A vs D</a:t>
            </a:r>
            <a:endParaRPr lang="en-US" sz="2800" b="1" dirty="0"/>
          </a:p>
          <a:p>
            <a:pPr eaLnBrk="1" hangingPunct="1">
              <a:lnSpc>
                <a:spcPct val="80000"/>
              </a:lnSpc>
              <a:buFontTx/>
              <a:buNone/>
            </a:pPr>
            <a:r>
              <a:rPr lang="en-US" sz="2800" dirty="0"/>
              <a:t>             B vs C</a:t>
            </a:r>
          </a:p>
          <a:p>
            <a:pPr eaLnBrk="1" hangingPunct="1">
              <a:lnSpc>
                <a:spcPct val="80000"/>
              </a:lnSpc>
              <a:buFontTx/>
              <a:buNone/>
            </a:pPr>
            <a:r>
              <a:rPr lang="en-US" sz="2800" dirty="0"/>
              <a:t>             B vs D</a:t>
            </a:r>
          </a:p>
          <a:p>
            <a:pPr eaLnBrk="1" hangingPunct="1">
              <a:lnSpc>
                <a:spcPct val="80000"/>
              </a:lnSpc>
              <a:buFontTx/>
              <a:buNone/>
            </a:pPr>
            <a:r>
              <a:rPr lang="en-US" sz="2800" dirty="0"/>
              <a:t>             C vs 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381000"/>
            <a:ext cx="8229600" cy="6248400"/>
          </a:xfrm>
        </p:spPr>
        <p:txBody>
          <a:bodyPr/>
          <a:lstStyle/>
          <a:p>
            <a:pPr eaLnBrk="1" hangingPunct="1">
              <a:buFontTx/>
              <a:buNone/>
            </a:pPr>
            <a:r>
              <a:rPr lang="en-US" dirty="0"/>
              <a:t>   If we use </a:t>
            </a:r>
            <a:r>
              <a:rPr lang="en-US" dirty="0">
                <a:solidFill>
                  <a:srgbClr val="FF0000"/>
                </a:solidFill>
              </a:rPr>
              <a:t>p &lt; 0.05 </a:t>
            </a:r>
            <a:r>
              <a:rPr lang="en-US" dirty="0"/>
              <a:t>as our “significance” criterion, we have a 5% chance of a “false positive” mistake for any one of the m=six comparisons, assuming that </a:t>
            </a:r>
            <a:r>
              <a:rPr lang="en-US" b="1" u="sng" dirty="0"/>
              <a:t>none</a:t>
            </a:r>
            <a:r>
              <a:rPr lang="en-US" dirty="0"/>
              <a:t> of the groups are really different from each other.  We have a 95% chance of no false positives if none of the groups are really different.  So, the chance of a “false positive” in </a:t>
            </a:r>
            <a:r>
              <a:rPr lang="en-US" b="1" u="sng" dirty="0"/>
              <a:t>any</a:t>
            </a:r>
            <a:r>
              <a:rPr lang="en-US" dirty="0"/>
              <a:t> of the six comparisons is </a:t>
            </a:r>
          </a:p>
          <a:p>
            <a:pPr eaLnBrk="1" hangingPunct="1">
              <a:buFontTx/>
              <a:buNone/>
            </a:pPr>
            <a:r>
              <a:rPr lang="en-US" dirty="0"/>
              <a:t>   1 – (0.95)</a:t>
            </a:r>
            <a:r>
              <a:rPr lang="en-US" baseline="30000" dirty="0"/>
              <a:t>6</a:t>
            </a:r>
            <a:r>
              <a:rPr lang="en-US" dirty="0"/>
              <a:t> = 0.26 or 26%.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8" name="Rectangle 3"/>
              <p:cNvSpPr>
                <a:spLocks noGrp="1" noChangeArrowheads="1"/>
              </p:cNvSpPr>
              <p:nvPr>
                <p:ph type="body" idx="1"/>
              </p:nvPr>
            </p:nvSpPr>
            <p:spPr>
              <a:xfrm>
                <a:off x="228600" y="228600"/>
                <a:ext cx="8686800" cy="6400800"/>
              </a:xfrm>
            </p:spPr>
            <p:txBody>
              <a:bodyPr/>
              <a:lstStyle/>
              <a:p>
                <a:pPr eaLnBrk="1" hangingPunct="1">
                  <a:lnSpc>
                    <a:spcPct val="90000"/>
                  </a:lnSpc>
                  <a:buFontTx/>
                  <a:buNone/>
                </a:pPr>
                <a:r>
                  <a:rPr lang="en-US" sz="2800" dirty="0"/>
                  <a:t>  To guard against too many false positives first compute the “</a:t>
                </a:r>
                <a:r>
                  <a:rPr lang="en-US" sz="2800" b="1" dirty="0"/>
                  <a:t>overall” F statistic and its p value. </a:t>
                </a:r>
              </a:p>
              <a:p>
                <a:pPr eaLnBrk="1" hangingPunct="1">
                  <a:lnSpc>
                    <a:spcPct val="90000"/>
                  </a:lnSpc>
                  <a:buFontTx/>
                  <a:buNone/>
                </a:pPr>
                <a:r>
                  <a:rPr lang="en-US" sz="2800" dirty="0"/>
                  <a:t>  The overall F statistic compares all the group means</a:t>
                </a:r>
              </a:p>
              <a:p>
                <a:pPr eaLnBrk="1" hangingPunct="1">
                  <a:lnSpc>
                    <a:spcPct val="90000"/>
                  </a:lnSpc>
                  <a:buFontTx/>
                  <a:buNone/>
                </a:pPr>
                <a:r>
                  <a:rPr lang="en-US" sz="2800" dirty="0"/>
                  <a:t> to the overall mean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𝑌</m:t>
                        </m:r>
                      </m:e>
                    </m:acc>
                    <m:r>
                      <a:rPr lang="en-US" sz="2800" b="0" i="0" smtClean="0">
                        <a:latin typeface="Cambria Math"/>
                      </a:rPr>
                      <m:t>)</m:t>
                    </m:r>
                  </m:oMath>
                </a14:m>
                <a:r>
                  <a:rPr lang="en-US" sz="2800" dirty="0"/>
                  <a:t>,  </a:t>
                </a:r>
                <a:r>
                  <a:rPr lang="en-US" sz="2400" dirty="0"/>
                  <a:t>k=number of groups</a:t>
                </a:r>
                <a:r>
                  <a:rPr lang="en-US" sz="2800" dirty="0"/>
                  <a:t>, </a:t>
                </a:r>
                <a:r>
                  <a:rPr lang="en-US" sz="2800" dirty="0" err="1"/>
                  <a:t>df</a:t>
                </a:r>
                <a:r>
                  <a:rPr lang="en-US" sz="2800" dirty="0"/>
                  <a:t>=k-1</a:t>
                </a:r>
              </a:p>
              <a:p>
                <a:pPr eaLnBrk="1" hangingPunct="1">
                  <a:lnSpc>
                    <a:spcPct val="90000"/>
                  </a:lnSpc>
                  <a:buFontTx/>
                  <a:buNone/>
                </a:pPr>
                <a:endParaRPr lang="en-US" sz="2800" dirty="0"/>
              </a:p>
              <a:p>
                <a:pPr eaLnBrk="1" hangingPunct="1">
                  <a:lnSpc>
                    <a:spcPct val="90000"/>
                  </a:lnSpc>
                  <a:buFontTx/>
                  <a:buNone/>
                </a:pPr>
                <a:r>
                  <a:rPr lang="en-US" sz="2800" dirty="0"/>
                  <a:t>   F = </a:t>
                </a:r>
                <a:r>
                  <a:rPr lang="en-US" sz="2800" u="sng" dirty="0">
                    <a:sym typeface="Symbol" pitchFamily="18" charset="2"/>
                  </a:rPr>
                  <a:t></a:t>
                </a:r>
                <a:r>
                  <a:rPr lang="en-US" sz="2800" u="sng" dirty="0"/>
                  <a:t> </a:t>
                </a:r>
                <a:r>
                  <a:rPr lang="en-US" sz="2800" u="sng" dirty="0" err="1"/>
                  <a:t>n</a:t>
                </a:r>
                <a:r>
                  <a:rPr lang="en-US" sz="2800" u="sng" baseline="-25000" dirty="0" err="1"/>
                  <a:t>i</a:t>
                </a:r>
                <a:r>
                  <a:rPr lang="en-US" sz="2800" u="sng" dirty="0"/>
                  <a:t>( </a:t>
                </a:r>
                <a14:m>
                  <m:oMath xmlns:m="http://schemas.openxmlformats.org/officeDocument/2006/math">
                    <m:bar>
                      <m:barPr>
                        <m:pos m:val="top"/>
                        <m:ctrlPr>
                          <a:rPr lang="en-US" sz="2800" i="1" u="sng" smtClean="0">
                            <a:latin typeface="Cambria Math" panose="02040503050406030204" pitchFamily="18" charset="0"/>
                          </a:rPr>
                        </m:ctrlPr>
                      </m:barPr>
                      <m:e>
                        <m:r>
                          <a:rPr lang="en-US" sz="2800" b="0" i="1" u="sng" smtClean="0">
                            <a:latin typeface="Cambria Math"/>
                          </a:rPr>
                          <m:t>𝑌</m:t>
                        </m:r>
                        <m:r>
                          <a:rPr lang="en-US" sz="2800" b="0" i="1" u="sng" baseline="-25000" smtClean="0">
                            <a:latin typeface="Cambria Math"/>
                          </a:rPr>
                          <m:t>𝑖</m:t>
                        </m:r>
                      </m:e>
                    </m:bar>
                  </m:oMath>
                </a14:m>
                <a:r>
                  <a:rPr lang="en-US" sz="2800" u="sng" dirty="0"/>
                  <a:t> – </a:t>
                </a:r>
                <a14:m>
                  <m:oMath xmlns:m="http://schemas.openxmlformats.org/officeDocument/2006/math">
                    <m:acc>
                      <m:accPr>
                        <m:chr m:val="̿"/>
                        <m:ctrlPr>
                          <a:rPr lang="en-US" sz="2800" i="1" u="sng" smtClean="0">
                            <a:latin typeface="Cambria Math" panose="02040503050406030204" pitchFamily="18" charset="0"/>
                          </a:rPr>
                        </m:ctrlPr>
                      </m:accPr>
                      <m:e>
                        <m:r>
                          <a:rPr lang="en-US" sz="2800" b="0" i="1" u="sng" smtClean="0">
                            <a:latin typeface="Cambria Math" panose="02040503050406030204" pitchFamily="18" charset="0"/>
                          </a:rPr>
                          <m:t>𝑌</m:t>
                        </m:r>
                      </m:e>
                    </m:acc>
                  </m:oMath>
                </a14:m>
                <a:r>
                  <a:rPr lang="en-US" sz="2800" u="sng" dirty="0"/>
                  <a:t>)</a:t>
                </a:r>
                <a:r>
                  <a:rPr lang="en-US" sz="2800" u="sng" baseline="30000" dirty="0"/>
                  <a:t>2</a:t>
                </a:r>
                <a:r>
                  <a:rPr lang="en-US" sz="2800" u="sng" dirty="0"/>
                  <a:t>/(k-1)</a:t>
                </a:r>
                <a:r>
                  <a:rPr lang="en-US" sz="2800" u="sng" baseline="30000" dirty="0"/>
                  <a:t> </a:t>
                </a:r>
                <a:r>
                  <a:rPr lang="en-US" sz="2800" dirty="0"/>
                  <a:t> =</a:t>
                </a:r>
                <a:r>
                  <a:rPr lang="en-US" sz="2800" u="sng" dirty="0" err="1"/>
                  <a:t>MS</a:t>
                </a:r>
                <a:r>
                  <a:rPr lang="en-US" sz="2800" u="sng" baseline="-25000" dirty="0" err="1"/>
                  <a:t>x</a:t>
                </a:r>
                <a:r>
                  <a:rPr lang="en-US" sz="2800" u="sng" dirty="0"/>
                  <a:t> </a:t>
                </a:r>
                <a:r>
                  <a:rPr lang="en-US" sz="2800" dirty="0"/>
                  <a:t> = </a:t>
                </a:r>
                <a:r>
                  <a:rPr lang="en-US" sz="2800" u="sng" dirty="0"/>
                  <a:t>between group </a:t>
                </a:r>
                <a:r>
                  <a:rPr lang="en-US" sz="2800" u="sng" dirty="0" err="1"/>
                  <a:t>var</a:t>
                </a:r>
                <a:endParaRPr lang="en-US" sz="2800" u="sng" dirty="0"/>
              </a:p>
              <a:p>
                <a:pPr eaLnBrk="1" hangingPunct="1">
                  <a:lnSpc>
                    <a:spcPct val="90000"/>
                  </a:lnSpc>
                  <a:buFontTx/>
                  <a:buNone/>
                </a:pPr>
                <a:r>
                  <a:rPr lang="en-US" sz="2800" dirty="0"/>
                  <a:t>                 (</a:t>
                </a:r>
                <a:r>
                  <a:rPr lang="en-US" sz="2800" dirty="0" err="1"/>
                  <a:t>SD</a:t>
                </a:r>
                <a:r>
                  <a:rPr lang="en-US" sz="2800" baseline="-25000" dirty="0" err="1"/>
                  <a:t>p</a:t>
                </a:r>
                <a:r>
                  <a:rPr lang="en-US" sz="2800" dirty="0"/>
                  <a:t>)</a:t>
                </a:r>
                <a:r>
                  <a:rPr lang="en-US" sz="2800" baseline="30000" dirty="0"/>
                  <a:t>2</a:t>
                </a:r>
                <a:r>
                  <a:rPr lang="en-US" sz="2800" dirty="0"/>
                  <a:t>               </a:t>
                </a:r>
                <a:r>
                  <a:rPr lang="en-US" sz="2800" dirty="0" err="1"/>
                  <a:t>MS</a:t>
                </a:r>
                <a:r>
                  <a:rPr lang="en-US" sz="2800" baseline="-25000" dirty="0" err="1"/>
                  <a:t>error</a:t>
                </a:r>
                <a:r>
                  <a:rPr lang="en-US" sz="2800" baseline="-25000" dirty="0"/>
                  <a:t>    </a:t>
                </a:r>
                <a:r>
                  <a:rPr lang="en-US" sz="2800" dirty="0"/>
                  <a:t>within group </a:t>
                </a:r>
                <a:r>
                  <a:rPr lang="en-US" sz="2800" dirty="0" err="1"/>
                  <a:t>var</a:t>
                </a:r>
                <a:endParaRPr lang="en-US" sz="2800" baseline="-25000" dirty="0"/>
              </a:p>
              <a:p>
                <a:pPr eaLnBrk="1" hangingPunct="1">
                  <a:lnSpc>
                    <a:spcPct val="90000"/>
                  </a:lnSpc>
                  <a:buFontTx/>
                  <a:buNone/>
                </a:pPr>
                <a:endParaRPr lang="en-US" sz="2800" dirty="0"/>
              </a:p>
              <a:p>
                <a:pPr eaLnBrk="1" hangingPunct="1">
                  <a:lnSpc>
                    <a:spcPct val="90000"/>
                  </a:lnSpc>
                  <a:buFontTx/>
                  <a:buNone/>
                </a:pPr>
                <a:r>
                  <a:rPr lang="en-US" sz="2800" dirty="0"/>
                  <a:t>  =</a:t>
                </a:r>
                <a:r>
                  <a:rPr lang="en-US" sz="2800" u="sng" dirty="0"/>
                  <a:t>[n</a:t>
                </a:r>
                <a:r>
                  <a:rPr lang="en-US" sz="2800" u="sng" baseline="-25000" dirty="0"/>
                  <a:t>1</a:t>
                </a:r>
                <a:r>
                  <a:rPr lang="en-US" sz="2800" u="sng" dirty="0"/>
                  <a:t>(</a:t>
                </a:r>
                <a14:m>
                  <m:oMath xmlns:m="http://schemas.openxmlformats.org/officeDocument/2006/math">
                    <m:bar>
                      <m:barPr>
                        <m:pos m:val="top"/>
                        <m:ctrlPr>
                          <a:rPr lang="en-US" sz="2800" i="1" u="sng" smtClean="0">
                            <a:latin typeface="Cambria Math" panose="02040503050406030204" pitchFamily="18" charset="0"/>
                          </a:rPr>
                        </m:ctrlPr>
                      </m:barPr>
                      <m:e>
                        <m:r>
                          <a:rPr lang="en-US" sz="2800" b="0" i="1" u="sng" smtClean="0">
                            <a:latin typeface="Cambria Math"/>
                          </a:rPr>
                          <m:t>𝑌</m:t>
                        </m:r>
                      </m:e>
                    </m:bar>
                  </m:oMath>
                </a14:m>
                <a:r>
                  <a:rPr lang="en-US" sz="2800" u="sng" baseline="-25000" dirty="0"/>
                  <a:t>1</a:t>
                </a:r>
                <a:r>
                  <a:rPr lang="en-US" sz="2800" u="sng" dirty="0"/>
                  <a:t> – </a:t>
                </a:r>
                <a14:m>
                  <m:oMath xmlns:m="http://schemas.openxmlformats.org/officeDocument/2006/math">
                    <m:acc>
                      <m:accPr>
                        <m:chr m:val="̿"/>
                        <m:ctrlPr>
                          <a:rPr lang="en-US" sz="2800" i="1" u="sng" smtClean="0">
                            <a:latin typeface="Cambria Math" panose="02040503050406030204" pitchFamily="18" charset="0"/>
                          </a:rPr>
                        </m:ctrlPr>
                      </m:accPr>
                      <m:e>
                        <m:r>
                          <a:rPr lang="en-US" sz="2800" b="0" i="1" u="sng" smtClean="0">
                            <a:latin typeface="Cambria Math" panose="02040503050406030204" pitchFamily="18" charset="0"/>
                          </a:rPr>
                          <m:t>𝑌</m:t>
                        </m:r>
                      </m:e>
                    </m:acc>
                  </m:oMath>
                </a14:m>
                <a:r>
                  <a:rPr lang="en-US" sz="2800" u="sng" dirty="0"/>
                  <a:t>)</a:t>
                </a:r>
                <a:r>
                  <a:rPr lang="en-US" sz="2800" u="sng" baseline="30000" dirty="0"/>
                  <a:t>2</a:t>
                </a:r>
                <a:r>
                  <a:rPr lang="en-US" sz="2800" u="sng" dirty="0"/>
                  <a:t> + n</a:t>
                </a:r>
                <a:r>
                  <a:rPr lang="en-US" sz="2800" u="sng" baseline="-25000" dirty="0"/>
                  <a:t>2</a:t>
                </a:r>
                <a:r>
                  <a:rPr lang="en-US" sz="2800" u="sng" dirty="0"/>
                  <a:t>(</a:t>
                </a:r>
                <a14:m>
                  <m:oMath xmlns:m="http://schemas.openxmlformats.org/officeDocument/2006/math">
                    <m:bar>
                      <m:barPr>
                        <m:pos m:val="top"/>
                        <m:ctrlPr>
                          <a:rPr lang="en-US" sz="2800" i="1" u="sng" smtClean="0">
                            <a:latin typeface="Cambria Math" panose="02040503050406030204" pitchFamily="18" charset="0"/>
                          </a:rPr>
                        </m:ctrlPr>
                      </m:barPr>
                      <m:e>
                        <m:r>
                          <a:rPr lang="en-US" sz="2800" b="0" i="1" u="sng" smtClean="0">
                            <a:latin typeface="Cambria Math"/>
                          </a:rPr>
                          <m:t>𝑌</m:t>
                        </m:r>
                      </m:e>
                    </m:bar>
                  </m:oMath>
                </a14:m>
                <a:r>
                  <a:rPr lang="en-US" sz="2800" u="sng" baseline="-25000" dirty="0"/>
                  <a:t>2</a:t>
                </a:r>
                <a:r>
                  <a:rPr lang="en-US" sz="2800" u="sng" dirty="0"/>
                  <a:t>-</a:t>
                </a:r>
                <a14:m>
                  <m:oMath xmlns:m="http://schemas.openxmlformats.org/officeDocument/2006/math">
                    <m:acc>
                      <m:accPr>
                        <m:chr m:val="̿"/>
                        <m:ctrlPr>
                          <a:rPr lang="en-US" sz="2800" i="1" u="sng" smtClean="0">
                            <a:latin typeface="Cambria Math" panose="02040503050406030204" pitchFamily="18" charset="0"/>
                          </a:rPr>
                        </m:ctrlPr>
                      </m:accPr>
                      <m:e>
                        <m:r>
                          <a:rPr lang="en-US" sz="2800" b="0" i="1" u="sng" smtClean="0">
                            <a:latin typeface="Cambria Math" panose="02040503050406030204" pitchFamily="18" charset="0"/>
                          </a:rPr>
                          <m:t>𝑌</m:t>
                        </m:r>
                      </m:e>
                    </m:acc>
                  </m:oMath>
                </a14:m>
                <a:r>
                  <a:rPr lang="en-US" sz="2800" u="sng" dirty="0"/>
                  <a:t>)</a:t>
                </a:r>
                <a:r>
                  <a:rPr lang="en-US" sz="2800" u="sng" baseline="30000" dirty="0"/>
                  <a:t>2</a:t>
                </a:r>
                <a:r>
                  <a:rPr lang="en-US" sz="2800" u="sng" dirty="0"/>
                  <a:t> + …</a:t>
                </a:r>
                <a:r>
                  <a:rPr lang="en-US" sz="2800" u="sng" dirty="0" err="1"/>
                  <a:t>n</a:t>
                </a:r>
                <a:r>
                  <a:rPr lang="en-US" sz="2800" u="sng" baseline="-25000" dirty="0" err="1"/>
                  <a:t>k</a:t>
                </a:r>
                <a:r>
                  <a:rPr lang="en-US" sz="2800" u="sng" dirty="0"/>
                  <a:t>(</a:t>
                </a:r>
                <a14:m>
                  <m:oMath xmlns:m="http://schemas.openxmlformats.org/officeDocument/2006/math">
                    <m:bar>
                      <m:barPr>
                        <m:pos m:val="top"/>
                        <m:ctrlPr>
                          <a:rPr lang="en-US" sz="2800" i="1" u="sng" smtClean="0">
                            <a:latin typeface="Cambria Math" panose="02040503050406030204" pitchFamily="18" charset="0"/>
                          </a:rPr>
                        </m:ctrlPr>
                      </m:barPr>
                      <m:e>
                        <m:r>
                          <a:rPr lang="en-US" sz="2800" b="0" i="1" u="sng" smtClean="0">
                            <a:latin typeface="Cambria Math"/>
                          </a:rPr>
                          <m:t>𝑌</m:t>
                        </m:r>
                      </m:e>
                    </m:bar>
                  </m:oMath>
                </a14:m>
                <a:r>
                  <a:rPr lang="en-US" sz="2800" u="sng" baseline="-25000" dirty="0" err="1"/>
                  <a:t>k</a:t>
                </a:r>
                <a:r>
                  <a:rPr lang="en-US" sz="2800" u="sng" dirty="0"/>
                  <a:t>-</a:t>
                </a:r>
                <a14:m>
                  <m:oMath xmlns:m="http://schemas.openxmlformats.org/officeDocument/2006/math">
                    <m:acc>
                      <m:accPr>
                        <m:chr m:val="̿"/>
                        <m:ctrlPr>
                          <a:rPr lang="en-US" sz="2800" i="1" u="sng" smtClean="0">
                            <a:latin typeface="Cambria Math" panose="02040503050406030204" pitchFamily="18" charset="0"/>
                          </a:rPr>
                        </m:ctrlPr>
                      </m:accPr>
                      <m:e>
                        <m:r>
                          <a:rPr lang="en-US" sz="2800" b="0" i="1" u="sng" smtClean="0">
                            <a:latin typeface="Cambria Math" panose="02040503050406030204" pitchFamily="18" charset="0"/>
                          </a:rPr>
                          <m:t>𝑌</m:t>
                        </m:r>
                      </m:e>
                    </m:acc>
                  </m:oMath>
                </a14:m>
                <a:r>
                  <a:rPr lang="en-US" sz="2800" u="sng" dirty="0"/>
                  <a:t>)</a:t>
                </a:r>
                <a:r>
                  <a:rPr lang="en-US" sz="2800" u="sng" baseline="30000" dirty="0"/>
                  <a:t>2</a:t>
                </a:r>
                <a:r>
                  <a:rPr lang="en-US" sz="2800" u="sng" dirty="0"/>
                  <a:t>]/(k-1)</a:t>
                </a:r>
                <a:endParaRPr lang="en-US" sz="2800" dirty="0"/>
              </a:p>
              <a:p>
                <a:pPr eaLnBrk="1" hangingPunct="1">
                  <a:lnSpc>
                    <a:spcPct val="90000"/>
                  </a:lnSpc>
                  <a:buFontTx/>
                  <a:buNone/>
                </a:pPr>
                <a:r>
                  <a:rPr lang="en-US" sz="2800" dirty="0"/>
                  <a:t>                                (</a:t>
                </a:r>
                <a:r>
                  <a:rPr lang="en-US" sz="2800" dirty="0" err="1"/>
                  <a:t>SD</a:t>
                </a:r>
                <a:r>
                  <a:rPr lang="en-US" sz="2800" baseline="-25000" dirty="0" err="1"/>
                  <a:t>p</a:t>
                </a:r>
                <a:r>
                  <a:rPr lang="en-US" sz="2800" dirty="0"/>
                  <a:t>)</a:t>
                </a:r>
                <a:r>
                  <a:rPr lang="en-US" sz="2800" baseline="30000" dirty="0"/>
                  <a:t>2</a:t>
                </a:r>
              </a:p>
              <a:p>
                <a:pPr eaLnBrk="1" hangingPunct="1">
                  <a:lnSpc>
                    <a:spcPct val="90000"/>
                  </a:lnSpc>
                  <a:buFontTx/>
                  <a:buNone/>
                </a:pPr>
                <a:r>
                  <a:rPr lang="en-US" sz="2800" dirty="0"/>
                  <a:t>   If  “overall” p &gt; 0.05, we </a:t>
                </a:r>
                <a:r>
                  <a:rPr lang="en-US" sz="2800" u="sng" dirty="0">
                    <a:solidFill>
                      <a:srgbClr val="FF0000"/>
                    </a:solidFill>
                  </a:rPr>
                  <a:t>stop</a:t>
                </a:r>
                <a:r>
                  <a:rPr lang="en-US" sz="2800" u="sng" dirty="0"/>
                  <a:t>.</a:t>
                </a:r>
                <a:r>
                  <a:rPr lang="en-US" sz="2800" dirty="0"/>
                  <a:t>  Only if the overall p &lt;  0.05 will the pairwise post hoc (post overall) t tests and p values have no more than an </a:t>
                </a:r>
                <a:r>
                  <a:rPr lang="en-US" sz="2800" b="1" u="sng" dirty="0"/>
                  <a:t>overall</a:t>
                </a:r>
                <a:r>
                  <a:rPr lang="en-US" sz="2800" dirty="0"/>
                  <a:t> 5% chance of a “false positive”. </a:t>
                </a:r>
              </a:p>
            </p:txBody>
          </p:sp>
        </mc:Choice>
        <mc:Fallback xmlns="">
          <p:sp>
            <p:nvSpPr>
              <p:cNvPr id="19458" name="Rectangle 3"/>
              <p:cNvSpPr>
                <a:spLocks noGrp="1" noRot="1" noChangeAspect="1" noMove="1" noResize="1" noEditPoints="1" noAdjustHandles="1" noChangeArrowheads="1" noChangeShapeType="1" noTextEdit="1"/>
              </p:cNvSpPr>
              <p:nvPr>
                <p:ph type="body" idx="1"/>
              </p:nvPr>
            </p:nvSpPr>
            <p:spPr>
              <a:xfrm>
                <a:off x="228600" y="228600"/>
                <a:ext cx="8686800" cy="6400800"/>
              </a:xfrm>
              <a:blipFill rotWithShape="0">
                <a:blip r:embed="rId2"/>
                <a:stretch>
                  <a:fillRect l="-351" t="-1714" r="-3018" b="-2190"/>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04800" y="304800"/>
            <a:ext cx="8382000" cy="5821363"/>
          </a:xfrm>
        </p:spPr>
        <p:txBody>
          <a:bodyPr/>
          <a:lstStyle/>
          <a:p>
            <a:pPr eaLnBrk="1" hangingPunct="1">
              <a:buFontTx/>
              <a:buNone/>
            </a:pPr>
            <a:r>
              <a:rPr lang="en-US" dirty="0"/>
              <a:t>   This criterion was suggested by RA Fisher and is called the Fisher LSD (least significant difference) criterion. It is less conservative (has fewer false negatives) than the very conservative </a:t>
            </a:r>
            <a:r>
              <a:rPr lang="en-US" dirty="0" err="1"/>
              <a:t>Bonferroni</a:t>
            </a:r>
            <a:r>
              <a:rPr lang="en-US" dirty="0"/>
              <a:t> criterion.  </a:t>
            </a:r>
            <a:r>
              <a:rPr lang="en-US" dirty="0" err="1"/>
              <a:t>Bonferroni</a:t>
            </a:r>
            <a:r>
              <a:rPr lang="en-US" dirty="0"/>
              <a:t> criterion: if making “m” comparisons, declare significant only if p &lt; 0.05/m. </a:t>
            </a:r>
          </a:p>
          <a:p>
            <a:pPr eaLnBrk="1" hangingPunct="1">
              <a:buFontTx/>
              <a:buNone/>
            </a:pPr>
            <a:r>
              <a:rPr lang="en-US" dirty="0"/>
              <a:t>  </a:t>
            </a:r>
          </a:p>
          <a:p>
            <a:pPr eaLnBrk="1" hangingPunct="1">
              <a:buFontTx/>
              <a:buNone/>
            </a:pPr>
            <a:r>
              <a:rPr lang="en-US" b="1" dirty="0"/>
              <a:t>The F test is an “omnibus” screening test.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020"/>
            <a:ext cx="8915400" cy="1058779"/>
          </a:xfrm>
        </p:spPr>
        <p:txBody>
          <a:bodyPr/>
          <a:lstStyle/>
          <a:p>
            <a:r>
              <a:rPr lang="en-US" u="sng" dirty="0"/>
              <a:t>Analogy to medical screening test</a:t>
            </a:r>
          </a:p>
        </p:txBody>
      </p:sp>
      <p:sp>
        <p:nvSpPr>
          <p:cNvPr id="3" name="Content Placeholder 2"/>
          <p:cNvSpPr>
            <a:spLocks noGrp="1"/>
          </p:cNvSpPr>
          <p:nvPr>
            <p:ph idx="1"/>
          </p:nvPr>
        </p:nvSpPr>
        <p:spPr>
          <a:xfrm>
            <a:off x="152400" y="838200"/>
            <a:ext cx="8763000" cy="5791200"/>
          </a:xfrm>
        </p:spPr>
        <p:txBody>
          <a:bodyPr/>
          <a:lstStyle/>
          <a:p>
            <a:pPr marL="0" indent="0">
              <a:buNone/>
            </a:pPr>
            <a:r>
              <a:rPr lang="en-US" dirty="0"/>
              <a:t> </a:t>
            </a:r>
            <a:r>
              <a:rPr lang="en-US" sz="3000" dirty="0"/>
              <a:t>Imagine testing m=6 subjects for an STD and, in truth, </a:t>
            </a:r>
            <a:r>
              <a:rPr lang="en-US" sz="3000" b="1" dirty="0"/>
              <a:t>none actually have an STD</a:t>
            </a:r>
            <a:r>
              <a:rPr lang="en-US" sz="3000" dirty="0"/>
              <a:t>. If there is a alpha=0.05 “false positive” rate for each test, then the chance of at least one false positive among the six is 1-(0.95)</a:t>
            </a:r>
            <a:r>
              <a:rPr lang="en-US" sz="3000" baseline="30000" dirty="0"/>
              <a:t>6</a:t>
            </a:r>
            <a:r>
              <a:rPr lang="en-US" sz="3000" dirty="0"/>
              <a:t> = 0.265=26.5%.  </a:t>
            </a:r>
          </a:p>
          <a:p>
            <a:pPr marL="0" indent="0">
              <a:buNone/>
            </a:pPr>
            <a:r>
              <a:rPr lang="en-US" sz="3000" dirty="0"/>
              <a:t>But, instead of testing all six, we pool samples from all six into one container and test this pool. The combined sample is “positive” (significant) if </a:t>
            </a:r>
            <a:r>
              <a:rPr lang="en-US" sz="3000" u="sng" dirty="0"/>
              <a:t>any</a:t>
            </a:r>
            <a:r>
              <a:rPr lang="en-US" sz="3000" dirty="0"/>
              <a:t> of the 6 samples are positive. So, if the pool is negative, there is no need to make the six tests. However, if the pool is positive, one then needs to make the six tests to see which are positive. </a:t>
            </a:r>
          </a:p>
        </p:txBody>
      </p:sp>
    </p:spTree>
    <p:extLst>
      <p:ext uri="{BB962C8B-B14F-4D97-AF65-F5344CB8AC3E}">
        <p14:creationId xmlns:p14="http://schemas.microsoft.com/office/powerpoint/2010/main" val="229189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52400"/>
            <a:ext cx="8229600" cy="609600"/>
          </a:xfrm>
        </p:spPr>
        <p:txBody>
          <a:bodyPr/>
          <a:lstStyle/>
          <a:p>
            <a:pPr eaLnBrk="1" hangingPunct="1"/>
            <a:r>
              <a:rPr lang="en-US" sz="3200" b="1" dirty="0"/>
              <a:t>Presenting means - ANOVA data</a:t>
            </a:r>
            <a:r>
              <a:rPr lang="en-US" dirty="0"/>
              <a:t> </a:t>
            </a:r>
          </a:p>
        </p:txBody>
      </p:sp>
      <p:sp>
        <p:nvSpPr>
          <p:cNvPr id="1028" name="Text Box 70"/>
          <p:cNvSpPr txBox="1">
            <a:spLocks noChangeArrowheads="1"/>
          </p:cNvSpPr>
          <p:nvPr/>
        </p:nvSpPr>
        <p:spPr bwMode="auto">
          <a:xfrm>
            <a:off x="457200" y="5257800"/>
            <a:ext cx="8153400" cy="915988"/>
          </a:xfrm>
          <a:prstGeom prst="rect">
            <a:avLst/>
          </a:prstGeom>
          <a:noFill/>
          <a:ln w="9525">
            <a:noFill/>
            <a:miter lim="800000"/>
            <a:headEnd/>
            <a:tailEnd/>
          </a:ln>
        </p:spPr>
        <p:txBody>
          <a:bodyPr>
            <a:spAutoFit/>
          </a:bodyPr>
          <a:lstStyle/>
          <a:p>
            <a:pPr algn="l"/>
            <a:r>
              <a:rPr lang="en-US"/>
              <a:t>One can also add “error bars” to these means. In analysis of variance, these error bars are based on the sample size and the </a:t>
            </a:r>
            <a:r>
              <a:rPr lang="en-US" b="1" u="sng"/>
              <a:t>pooled</a:t>
            </a:r>
            <a:r>
              <a:rPr lang="en-US"/>
              <a:t> standard deviation, SDe. This SDe is the same residual SDe as in regression.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6263177"/>
              </p:ext>
            </p:extLst>
          </p:nvPr>
        </p:nvGraphicFramePr>
        <p:xfrm>
          <a:off x="457200" y="1066800"/>
          <a:ext cx="8229600" cy="4114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u="sng" dirty="0"/>
              <a:t>Variance of Y decomposition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6400" y="914400"/>
                <a:ext cx="8661400" cy="5181600"/>
              </a:xfrm>
            </p:spPr>
            <p:txBody>
              <a:bodyPr/>
              <a:lstStyle/>
              <a:p>
                <a:pPr marL="0" indent="0">
                  <a:buNone/>
                </a:pP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oMath>
                </a14:m>
                <a:r>
                  <a:rPr lang="en-US" dirty="0"/>
                  <a:t> = </a:t>
                </a:r>
                <a:r>
                  <a:rPr lang="el-GR" dirty="0"/>
                  <a:t>Σ</a:t>
                </a:r>
                <a:r>
                  <a:rPr lang="en-US" dirty="0"/>
                  <a:t> </a:t>
                </a: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acc>
                  </m:oMath>
                </a14:m>
                <a:r>
                  <a:rPr lang="en-US" dirty="0"/>
                  <a:t> / k  = mean of the k means</a:t>
                </a:r>
              </a:p>
              <a:p>
                <a:pPr marL="0" indent="0">
                  <a:buNone/>
                </a:pPr>
                <a:r>
                  <a:rPr lang="en-US" dirty="0"/>
                  <a:t>            </a:t>
                </a:r>
                <a:r>
                  <a:rPr lang="en-US" dirty="0" err="1"/>
                  <a:t>Y</a:t>
                </a:r>
                <a:r>
                  <a:rPr lang="en-US" baseline="-25000" dirty="0" err="1"/>
                  <a:t>ij</a:t>
                </a:r>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oMath>
                </a14:m>
                <a:r>
                  <a:rPr lang="en-US" dirty="0"/>
                  <a:t> = (</a:t>
                </a:r>
                <a:r>
                  <a:rPr lang="en-US" dirty="0">
                    <a:solidFill>
                      <a:srgbClr val="0070C0"/>
                    </a:solidFill>
                  </a:rPr>
                  <a:t>Y</a:t>
                </a:r>
                <a:r>
                  <a:rPr lang="en-US" baseline="-25000" dirty="0" err="1">
                    <a:solidFill>
                      <a:srgbClr val="0070C0"/>
                    </a:solidFill>
                  </a:rPr>
                  <a:t>ij</a:t>
                </a:r>
                <a:r>
                  <a:rPr lang="en-US" dirty="0">
                    <a:solidFill>
                      <a:srgbClr val="0070C0"/>
                    </a:solidFill>
                  </a:rPr>
                  <a:t> - </a:t>
                </a:r>
                <a14:m>
                  <m:oMath xmlns:m="http://schemas.openxmlformats.org/officeDocument/2006/math">
                    <m:acc>
                      <m:accPr>
                        <m:chr m:val="̅"/>
                        <m:ctrlPr>
                          <a:rPr lang="en-US" i="1" smtClean="0">
                            <a:solidFill>
                              <a:srgbClr val="0070C0"/>
                            </a:solidFill>
                            <a:latin typeface="Cambria Math" panose="02040503050406030204" pitchFamily="18" charset="0"/>
                          </a:rPr>
                        </m:ctrlPr>
                      </m:accPr>
                      <m:e>
                        <m:sSub>
                          <m:sSubPr>
                            <m:ctrlPr>
                              <a:rPr lang="en-US"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𝑌</m:t>
                            </m:r>
                          </m:e>
                          <m:sub>
                            <m:r>
                              <a:rPr lang="en-US" b="0" i="1" smtClean="0">
                                <a:solidFill>
                                  <a:srgbClr val="0070C0"/>
                                </a:solidFill>
                                <a:latin typeface="Cambria Math" panose="02040503050406030204" pitchFamily="18" charset="0"/>
                              </a:rPr>
                              <m:t>𝑖</m:t>
                            </m:r>
                          </m:sub>
                        </m:sSub>
                      </m:e>
                    </m:acc>
                  </m:oMath>
                </a14:m>
                <a:r>
                  <a:rPr lang="en-US" dirty="0"/>
                  <a:t> + </a:t>
                </a:r>
                <a14:m>
                  <m:oMath xmlns:m="http://schemas.openxmlformats.org/officeDocument/2006/math">
                    <m:acc>
                      <m:accPr>
                        <m:chr m:val="̅"/>
                        <m:ctrlPr>
                          <a:rPr lang="en-US" i="1" smtClean="0">
                            <a:solidFill>
                              <a:srgbClr val="FF0000"/>
                            </a:solidFill>
                            <a:latin typeface="Cambria Math" panose="02040503050406030204" pitchFamily="18" charset="0"/>
                          </a:rPr>
                        </m:ctrlPr>
                      </m:acc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𝑌</m:t>
                            </m:r>
                          </m:e>
                          <m:sub>
                            <m:r>
                              <a:rPr lang="en-US" i="1">
                                <a:solidFill>
                                  <a:srgbClr val="FF0000"/>
                                </a:solidFill>
                                <a:latin typeface="Cambria Math" panose="02040503050406030204" pitchFamily="18" charset="0"/>
                              </a:rPr>
                              <m:t>𝑖</m:t>
                            </m:r>
                          </m:sub>
                        </m:sSub>
                      </m:e>
                    </m:acc>
                  </m:oMath>
                </a14:m>
                <a:r>
                  <a:rPr lang="en-US" dirty="0">
                    <a:solidFill>
                      <a:srgbClr val="FF0000"/>
                    </a:solidFill>
                  </a:rPr>
                  <a:t> - </a:t>
                </a:r>
                <a14:m>
                  <m:oMath xmlns:m="http://schemas.openxmlformats.org/officeDocument/2006/math">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𝑌</m:t>
                        </m:r>
                      </m:e>
                    </m:acc>
                  </m:oMath>
                </a14:m>
                <a:r>
                  <a:rPr lang="en-US" dirty="0"/>
                  <a:t>) </a:t>
                </a:r>
              </a:p>
              <a:p>
                <a:pPr marL="0" indent="0">
                  <a:buNone/>
                </a:pPr>
                <a:endParaRPr lang="en-US" sz="1200" dirty="0"/>
              </a:p>
              <a:p>
                <a:pPr marL="0" indent="0">
                  <a:buNone/>
                </a:pPr>
                <a:r>
                  <a:rPr lang="en-US" dirty="0"/>
                  <a:t>          </a:t>
                </a:r>
                <a:r>
                  <a:rPr lang="en-US" dirty="0" err="1"/>
                  <a:t>var</a:t>
                </a:r>
                <a:r>
                  <a:rPr lang="en-US" dirty="0"/>
                  <a:t>(Y) =V(Y)= </a:t>
                </a:r>
                <a:r>
                  <a:rPr lang="el-GR" dirty="0"/>
                  <a:t>Σ</a:t>
                </a:r>
                <a:r>
                  <a:rPr lang="en-US" dirty="0"/>
                  <a:t>(</a:t>
                </a:r>
                <a:r>
                  <a:rPr lang="en-US" dirty="0" err="1"/>
                  <a:t>Y</a:t>
                </a:r>
                <a:r>
                  <a:rPr lang="en-US" baseline="-25000" dirty="0" err="1"/>
                  <a:t>ij</a:t>
                </a:r>
                <a:r>
                  <a:rPr lang="en-US" dirty="0"/>
                  <a:t>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𝑌</m:t>
                        </m:r>
                      </m:e>
                    </m:acc>
                  </m:oMath>
                </a14:m>
                <a:r>
                  <a:rPr lang="en-US" dirty="0"/>
                  <a:t>)</a:t>
                </a:r>
                <a:r>
                  <a:rPr lang="en-US" baseline="30000" dirty="0"/>
                  <a:t>2</a:t>
                </a:r>
                <a:r>
                  <a:rPr lang="en-US" dirty="0"/>
                  <a:t> / (n-1) </a:t>
                </a:r>
              </a:p>
              <a:p>
                <a:pPr marL="0" indent="0">
                  <a:buNone/>
                </a:pPr>
                <a:r>
                  <a:rPr lang="en-US" dirty="0"/>
                  <a:t>SS=Total variation = </a:t>
                </a:r>
                <a:r>
                  <a:rPr lang="el-GR" dirty="0"/>
                  <a:t>Σ</a:t>
                </a:r>
                <a:r>
                  <a:rPr lang="en-US" dirty="0"/>
                  <a:t>(</a:t>
                </a:r>
                <a:r>
                  <a:rPr lang="en-US" dirty="0" err="1"/>
                  <a:t>Y</a:t>
                </a:r>
                <a:r>
                  <a:rPr lang="en-US" baseline="-25000" dirty="0" err="1"/>
                  <a:t>ij</a:t>
                </a:r>
                <a:r>
                  <a:rPr lang="en-US" dirty="0"/>
                  <a:t>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𝑌</m:t>
                        </m:r>
                      </m:e>
                    </m:acc>
                  </m:oMath>
                </a14:m>
                <a:r>
                  <a:rPr lang="en-US" dirty="0"/>
                  <a:t>)</a:t>
                </a:r>
                <a:r>
                  <a:rPr lang="en-US" baseline="30000" dirty="0"/>
                  <a:t>2</a:t>
                </a:r>
                <a:r>
                  <a:rPr lang="en-US" dirty="0"/>
                  <a:t>  = (n-1)V(Y) = </a:t>
                </a:r>
              </a:p>
              <a:p>
                <a:pPr marL="0" indent="0">
                  <a:buNone/>
                </a:pPr>
                <a:r>
                  <a:rPr lang="en-US" dirty="0"/>
                  <a:t>          </a:t>
                </a:r>
                <a:r>
                  <a:rPr lang="el-GR" dirty="0">
                    <a:solidFill>
                      <a:srgbClr val="0070C0"/>
                    </a:solidFill>
                  </a:rPr>
                  <a:t>Σ</a:t>
                </a:r>
                <a:r>
                  <a:rPr lang="en-US" dirty="0">
                    <a:solidFill>
                      <a:srgbClr val="0070C0"/>
                    </a:solidFill>
                  </a:rPr>
                  <a:t>(</a:t>
                </a:r>
                <a:r>
                  <a:rPr lang="en-US" dirty="0" err="1">
                    <a:solidFill>
                      <a:srgbClr val="0070C0"/>
                    </a:solidFill>
                  </a:rPr>
                  <a:t>Y</a:t>
                </a:r>
                <a:r>
                  <a:rPr lang="en-US" baseline="-25000" dirty="0" err="1">
                    <a:solidFill>
                      <a:srgbClr val="0070C0"/>
                    </a:solidFill>
                  </a:rPr>
                  <a:t>ij</a:t>
                </a:r>
                <a:r>
                  <a:rPr lang="en-US" dirty="0">
                    <a:solidFill>
                      <a:srgbClr val="0070C0"/>
                    </a:solidFill>
                  </a:rPr>
                  <a:t> - </a:t>
                </a:r>
                <a14:m>
                  <m:oMath xmlns:m="http://schemas.openxmlformats.org/officeDocument/2006/math">
                    <m:acc>
                      <m:accPr>
                        <m:chr m:val="̅"/>
                        <m:ctrlPr>
                          <a:rPr lang="en-US" i="1">
                            <a:solidFill>
                              <a:srgbClr val="0070C0"/>
                            </a:solidFill>
                            <a:latin typeface="Cambria Math" panose="02040503050406030204" pitchFamily="18" charset="0"/>
                          </a:rPr>
                        </m:ctrlPr>
                      </m:acc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𝑌</m:t>
                            </m:r>
                          </m:e>
                          <m:sub>
                            <m:r>
                              <a:rPr lang="en-US" i="1">
                                <a:solidFill>
                                  <a:srgbClr val="0070C0"/>
                                </a:solidFill>
                                <a:latin typeface="Cambria Math" panose="02040503050406030204" pitchFamily="18" charset="0"/>
                              </a:rPr>
                              <m:t>𝑖</m:t>
                            </m:r>
                          </m:sub>
                        </m:sSub>
                      </m:e>
                    </m:acc>
                  </m:oMath>
                </a14:m>
                <a:r>
                  <a:rPr lang="en-US" dirty="0">
                    <a:solidFill>
                      <a:srgbClr val="0070C0"/>
                    </a:solidFill>
                  </a:rPr>
                  <a:t>)</a:t>
                </a:r>
                <a:r>
                  <a:rPr lang="en-US" baseline="30000" dirty="0">
                    <a:solidFill>
                      <a:srgbClr val="0070C0"/>
                    </a:solidFill>
                  </a:rPr>
                  <a:t>2</a:t>
                </a:r>
                <a:r>
                  <a:rPr lang="en-US" dirty="0">
                    <a:solidFill>
                      <a:srgbClr val="0070C0"/>
                    </a:solidFill>
                  </a:rPr>
                  <a:t>   </a:t>
                </a:r>
                <a:r>
                  <a:rPr lang="en-US" dirty="0"/>
                  <a:t>+   </a:t>
                </a:r>
                <a:r>
                  <a:rPr lang="el-GR" dirty="0">
                    <a:solidFill>
                      <a:srgbClr val="FF0000"/>
                    </a:solidFill>
                  </a:rPr>
                  <a:t>Σ</a:t>
                </a:r>
                <a:r>
                  <a:rPr lang="en-US" dirty="0" err="1">
                    <a:solidFill>
                      <a:srgbClr val="FF0000"/>
                    </a:solidFill>
                  </a:rPr>
                  <a:t>n</a:t>
                </a:r>
                <a:r>
                  <a:rPr lang="en-US" baseline="-25000" dirty="0" err="1">
                    <a:solidFill>
                      <a:srgbClr val="FF0000"/>
                    </a:solidFill>
                  </a:rPr>
                  <a:t>i</a:t>
                </a:r>
                <a:r>
                  <a:rPr lang="en-US" dirty="0">
                    <a:solidFill>
                      <a:srgbClr val="FF0000"/>
                    </a:solidFill>
                  </a:rPr>
                  <a:t>(</a:t>
                </a:r>
                <a14:m>
                  <m:oMath xmlns:m="http://schemas.openxmlformats.org/officeDocument/2006/math">
                    <m:acc>
                      <m:accPr>
                        <m:chr m:val="̅"/>
                        <m:ctrlPr>
                          <a:rPr lang="en-US" i="1">
                            <a:solidFill>
                              <a:srgbClr val="FF0000"/>
                            </a:solidFill>
                            <a:latin typeface="Cambria Math" panose="02040503050406030204" pitchFamily="18" charset="0"/>
                          </a:rPr>
                        </m:ctrlPr>
                      </m:acc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𝑌</m:t>
                            </m:r>
                          </m:e>
                          <m:sub>
                            <m:r>
                              <a:rPr lang="en-US" i="1">
                                <a:solidFill>
                                  <a:srgbClr val="FF0000"/>
                                </a:solidFill>
                                <a:latin typeface="Cambria Math" panose="02040503050406030204" pitchFamily="18" charset="0"/>
                              </a:rPr>
                              <m:t>𝑖</m:t>
                            </m:r>
                          </m:sub>
                        </m:sSub>
                      </m:e>
                    </m:acc>
                  </m:oMath>
                </a14:m>
                <a:r>
                  <a:rPr lang="en-US" dirty="0">
                    <a:solidFill>
                      <a:srgbClr val="FF0000"/>
                    </a:solidFill>
                  </a:rPr>
                  <a:t> - </a:t>
                </a:r>
                <a14:m>
                  <m:oMath xmlns:m="http://schemas.openxmlformats.org/officeDocument/2006/math">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𝑌</m:t>
                        </m:r>
                      </m:e>
                    </m:acc>
                  </m:oMath>
                </a14:m>
                <a:r>
                  <a:rPr lang="en-US" dirty="0">
                    <a:solidFill>
                      <a:srgbClr val="FF0000"/>
                    </a:solidFill>
                  </a:rPr>
                  <a:t>)</a:t>
                </a:r>
                <a:r>
                  <a:rPr lang="en-US" baseline="30000" dirty="0">
                    <a:solidFill>
                      <a:srgbClr val="FF0000"/>
                    </a:solidFill>
                  </a:rPr>
                  <a:t>2</a:t>
                </a:r>
                <a:r>
                  <a:rPr lang="en-US" dirty="0">
                    <a:solidFill>
                      <a:srgbClr val="FF0000"/>
                    </a:solidFill>
                  </a:rPr>
                  <a:t> </a:t>
                </a:r>
                <a:r>
                  <a:rPr lang="en-US" dirty="0"/>
                  <a:t>=</a:t>
                </a:r>
                <a:r>
                  <a:rPr lang="en-US" dirty="0">
                    <a:solidFill>
                      <a:srgbClr val="FF0000"/>
                    </a:solidFill>
                  </a:rPr>
                  <a:t> </a:t>
                </a:r>
                <a:endParaRPr lang="en-US" baseline="30000" dirty="0">
                  <a:solidFill>
                    <a:srgbClr val="FF0000"/>
                  </a:solidFill>
                </a:endParaRPr>
              </a:p>
              <a:p>
                <a:pPr marL="0" indent="0">
                  <a:buNone/>
                </a:pPr>
                <a:r>
                  <a:rPr lang="en-US" sz="3000" dirty="0">
                    <a:solidFill>
                      <a:srgbClr val="0070C0"/>
                    </a:solidFill>
                  </a:rPr>
                  <a:t>within group variation </a:t>
                </a:r>
                <a:r>
                  <a:rPr lang="en-US" sz="3000" dirty="0"/>
                  <a:t>+ </a:t>
                </a:r>
                <a:r>
                  <a:rPr lang="en-US" sz="3000" dirty="0">
                    <a:solidFill>
                      <a:srgbClr val="FF0000"/>
                    </a:solidFill>
                  </a:rPr>
                  <a:t>between group variation</a:t>
                </a:r>
              </a:p>
              <a:p>
                <a:pPr marL="0" indent="0">
                  <a:buNone/>
                </a:pPr>
                <a:r>
                  <a:rPr lang="en-US" sz="3000" dirty="0">
                    <a:solidFill>
                      <a:srgbClr val="FF0000"/>
                    </a:solidFill>
                  </a:rPr>
                  <a:t>     </a:t>
                </a:r>
                <a:r>
                  <a:rPr lang="en-US" sz="3000" dirty="0"/>
                  <a:t>note:  </a:t>
                </a:r>
                <a:r>
                  <a:rPr lang="en-US" sz="3000" dirty="0">
                    <a:solidFill>
                      <a:srgbClr val="FF0000"/>
                    </a:solidFill>
                  </a:rPr>
                  <a:t> </a:t>
                </a:r>
                <a:r>
                  <a:rPr lang="el-GR" sz="2800" dirty="0">
                    <a:solidFill>
                      <a:srgbClr val="0070C0"/>
                    </a:solidFill>
                  </a:rPr>
                  <a:t>Σ</a:t>
                </a:r>
                <a:r>
                  <a:rPr lang="en-US" sz="2800" dirty="0">
                    <a:solidFill>
                      <a:srgbClr val="0070C0"/>
                    </a:solidFill>
                  </a:rPr>
                  <a:t>(</a:t>
                </a:r>
                <a:r>
                  <a:rPr lang="en-US" sz="2800" dirty="0" err="1">
                    <a:solidFill>
                      <a:srgbClr val="0070C0"/>
                    </a:solidFill>
                  </a:rPr>
                  <a:t>Y</a:t>
                </a:r>
                <a:r>
                  <a:rPr lang="en-US" sz="2800" baseline="-25000" dirty="0" err="1">
                    <a:solidFill>
                      <a:srgbClr val="0070C0"/>
                    </a:solidFill>
                  </a:rPr>
                  <a:t>ij</a:t>
                </a:r>
                <a:r>
                  <a:rPr lang="en-US" sz="2800" dirty="0">
                    <a:solidFill>
                      <a:srgbClr val="0070C0"/>
                    </a:solidFill>
                  </a:rPr>
                  <a:t> - </a:t>
                </a:r>
                <a14:m>
                  <m:oMath xmlns:m="http://schemas.openxmlformats.org/officeDocument/2006/math">
                    <m:acc>
                      <m:accPr>
                        <m:chr m:val="̅"/>
                        <m:ctrlPr>
                          <a:rPr lang="en-US" sz="2800" i="1">
                            <a:solidFill>
                              <a:srgbClr val="0070C0"/>
                            </a:solidFill>
                            <a:latin typeface="Cambria Math" panose="02040503050406030204" pitchFamily="18" charset="0"/>
                          </a:rPr>
                        </m:ctrlPr>
                      </m:accPr>
                      <m:e>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𝑌</m:t>
                            </m:r>
                          </m:e>
                          <m:sub>
                            <m:r>
                              <a:rPr lang="en-US" sz="2800" i="1">
                                <a:solidFill>
                                  <a:srgbClr val="0070C0"/>
                                </a:solidFill>
                                <a:latin typeface="Cambria Math" panose="02040503050406030204" pitchFamily="18" charset="0"/>
                              </a:rPr>
                              <m:t>𝑖</m:t>
                            </m:r>
                          </m:sub>
                        </m:sSub>
                      </m:e>
                    </m:acc>
                  </m:oMath>
                </a14:m>
                <a:r>
                  <a:rPr lang="en-US" sz="2800" dirty="0">
                    <a:solidFill>
                      <a:srgbClr val="0070C0"/>
                    </a:solidFill>
                  </a:rPr>
                  <a:t>)</a:t>
                </a:r>
                <a:r>
                  <a:rPr lang="en-US" sz="2800" baseline="30000" dirty="0">
                    <a:solidFill>
                      <a:srgbClr val="0070C0"/>
                    </a:solidFill>
                  </a:rPr>
                  <a:t>2</a:t>
                </a:r>
                <a:r>
                  <a:rPr lang="en-US" sz="2800" dirty="0">
                    <a:solidFill>
                      <a:srgbClr val="0070C0"/>
                    </a:solidFill>
                  </a:rPr>
                  <a:t> / (n-k) = </a:t>
                </a:r>
                <a:r>
                  <a:rPr lang="el-GR"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σ̂</a:t>
                </a:r>
                <a:r>
                  <a:rPr lang="en-US" sz="2800" baseline="-25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e</a:t>
                </a:r>
                <a:r>
                  <a:rPr lang="en-US" sz="2800" baseline="30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28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 SD</a:t>
                </a:r>
                <a:r>
                  <a:rPr lang="en-US" sz="2800" baseline="-25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e</a:t>
                </a:r>
                <a:r>
                  <a:rPr lang="en-US" sz="2800" baseline="30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2</a:t>
                </a:r>
                <a:endParaRPr lang="en-US" sz="3000" baseline="30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6400" y="914400"/>
                <a:ext cx="8661400" cy="5181600"/>
              </a:xfrm>
              <a:blipFill rotWithShape="0">
                <a:blip r:embed="rId2"/>
                <a:stretch>
                  <a:fillRect l="-1830" t="-706"/>
                </a:stretch>
              </a:blipFill>
            </p:spPr>
            <p:txBody>
              <a:bodyPr/>
              <a:lstStyle/>
              <a:p>
                <a:r>
                  <a:rPr lang="en-US">
                    <a:noFill/>
                  </a:rPr>
                  <a:t> </a:t>
                </a:r>
              </a:p>
            </p:txBody>
          </p:sp>
        </mc:Fallback>
      </mc:AlternateContent>
    </p:spTree>
    <p:extLst>
      <p:ext uri="{BB962C8B-B14F-4D97-AF65-F5344CB8AC3E}">
        <p14:creationId xmlns:p14="http://schemas.microsoft.com/office/powerpoint/2010/main" val="3086433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a:t>F statistic interpretation</a:t>
            </a:r>
          </a:p>
        </p:txBody>
      </p:sp>
      <p:sp>
        <p:nvSpPr>
          <p:cNvPr id="3" name="TextBox 2"/>
          <p:cNvSpPr txBox="1"/>
          <p:nvPr/>
        </p:nvSpPr>
        <p:spPr>
          <a:xfrm>
            <a:off x="1081237" y="914400"/>
            <a:ext cx="7086599" cy="5755422"/>
          </a:xfrm>
          <a:prstGeom prst="rect">
            <a:avLst/>
          </a:prstGeom>
          <a:noFill/>
        </p:spPr>
        <p:txBody>
          <a:bodyPr wrap="square" rtlCol="0">
            <a:spAutoFit/>
          </a:bodyPr>
          <a:lstStyle/>
          <a:p>
            <a:r>
              <a:rPr lang="en-US" dirty="0"/>
              <a:t>F is the ratio of </a:t>
            </a:r>
            <a:r>
              <a:rPr lang="en-US" dirty="0">
                <a:solidFill>
                  <a:srgbClr val="FF0000"/>
                </a:solidFill>
              </a:rPr>
              <a:t>between</a:t>
            </a:r>
            <a:r>
              <a:rPr lang="en-US" dirty="0"/>
              <a:t> group variation (variation across the means) relative to (pooled) </a:t>
            </a:r>
            <a:r>
              <a:rPr lang="en-US" dirty="0">
                <a:solidFill>
                  <a:srgbClr val="0070C0"/>
                </a:solidFill>
              </a:rPr>
              <a:t>within</a:t>
            </a:r>
            <a:r>
              <a:rPr lang="en-US" dirty="0"/>
              <a:t> group variation. This is why this method is called “analysis of variance”</a:t>
            </a:r>
          </a:p>
          <a:p>
            <a:endParaRPr lang="en-US" dirty="0"/>
          </a:p>
          <a:p>
            <a:r>
              <a:rPr lang="en-US" dirty="0"/>
              <a:t>Total variation = </a:t>
            </a:r>
          </a:p>
          <a:p>
            <a:r>
              <a:rPr lang="en-US" dirty="0"/>
              <a:t>Variation between (among) the means (between group) +</a:t>
            </a:r>
          </a:p>
          <a:p>
            <a:r>
              <a:rPr lang="en-US" dirty="0"/>
              <a:t>Pooled variation around each mean (within group) </a:t>
            </a:r>
          </a:p>
          <a:p>
            <a:r>
              <a:rPr lang="en-US" sz="4000" dirty="0">
                <a:solidFill>
                  <a:srgbClr val="FF0000"/>
                </a:solidFill>
              </a:rPr>
              <a:t>Between group variation</a:t>
            </a:r>
          </a:p>
          <a:p>
            <a:r>
              <a:rPr lang="en-US" sz="4000" u="sng" dirty="0">
                <a:solidFill>
                  <a:srgbClr val="0070C0"/>
                </a:solidFill>
              </a:rPr>
              <a:t>Within group variation</a:t>
            </a:r>
          </a:p>
          <a:p>
            <a:r>
              <a:rPr lang="en-US" sz="4000" dirty="0"/>
              <a:t>Total variation </a:t>
            </a:r>
          </a:p>
          <a:p>
            <a:endParaRPr lang="en-US" sz="1200" dirty="0"/>
          </a:p>
          <a:p>
            <a:r>
              <a:rPr lang="en-US" sz="4400" dirty="0"/>
              <a:t>F = </a:t>
            </a:r>
            <a:r>
              <a:rPr lang="en-US" sz="4400" dirty="0">
                <a:solidFill>
                  <a:srgbClr val="FF0000"/>
                </a:solidFill>
              </a:rPr>
              <a:t>Between</a:t>
            </a:r>
            <a:r>
              <a:rPr lang="en-US" sz="4400" dirty="0"/>
              <a:t> / </a:t>
            </a:r>
            <a:r>
              <a:rPr lang="en-US" sz="4400" dirty="0">
                <a:solidFill>
                  <a:srgbClr val="0070C0"/>
                </a:solidFill>
              </a:rPr>
              <a:t>Within</a:t>
            </a:r>
          </a:p>
          <a:p>
            <a:r>
              <a:rPr lang="en-US" sz="3600" dirty="0"/>
              <a:t>F ≈ 1  -&gt; not significant </a:t>
            </a:r>
          </a:p>
          <a:p>
            <a:r>
              <a:rPr lang="en-US" sz="3000" dirty="0"/>
              <a:t>(R</a:t>
            </a:r>
            <a:r>
              <a:rPr lang="en-US" sz="3000" baseline="30000" dirty="0"/>
              <a:t>2</a:t>
            </a:r>
            <a:r>
              <a:rPr lang="en-US" sz="3000" dirty="0"/>
              <a:t>=</a:t>
            </a:r>
            <a:r>
              <a:rPr lang="en-US" sz="3000" dirty="0">
                <a:solidFill>
                  <a:srgbClr val="FF0000"/>
                </a:solidFill>
              </a:rPr>
              <a:t>Between variation</a:t>
            </a:r>
            <a:r>
              <a:rPr lang="en-US" sz="3000" dirty="0"/>
              <a:t>/Total variation)</a:t>
            </a:r>
          </a:p>
        </p:txBody>
      </p:sp>
    </p:spTree>
    <p:extLst>
      <p:ext uri="{BB962C8B-B14F-4D97-AF65-F5344CB8AC3E}">
        <p14:creationId xmlns:p14="http://schemas.microsoft.com/office/powerpoint/2010/main" val="173055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distribution – under null</a:t>
            </a:r>
          </a:p>
        </p:txBody>
      </p:sp>
      <p:graphicFrame>
        <p:nvGraphicFramePr>
          <p:cNvPr id="3" name="Chart 2"/>
          <p:cNvGraphicFramePr>
            <a:graphicFrameLocks/>
          </p:cNvGraphicFramePr>
          <p:nvPr>
            <p:extLst>
              <p:ext uri="{D42A27DB-BD31-4B8C-83A1-F6EECF244321}">
                <p14:modId xmlns:p14="http://schemas.microsoft.com/office/powerpoint/2010/main" val="1081981861"/>
              </p:ext>
            </p:extLst>
          </p:nvPr>
        </p:nvGraphicFramePr>
        <p:xfrm>
          <a:off x="457200" y="1371600"/>
          <a:ext cx="8153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269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2" y="0"/>
            <a:ext cx="8991600" cy="792162"/>
          </a:xfrm>
        </p:spPr>
        <p:txBody>
          <a:bodyPr/>
          <a:lstStyle/>
          <a:p>
            <a:r>
              <a:rPr lang="en-US" sz="4000" u="sng" dirty="0"/>
              <a:t>F </a:t>
            </a:r>
            <a:r>
              <a:rPr lang="en-US" sz="4000" u="sng" dirty="0" err="1"/>
              <a:t>dist</a:t>
            </a:r>
            <a:r>
              <a:rPr lang="en-US" sz="4000" u="sng" dirty="0"/>
              <a:t> 95% confidence contour, m=2</a:t>
            </a:r>
          </a:p>
        </p:txBody>
      </p:sp>
      <p:sp>
        <p:nvSpPr>
          <p:cNvPr id="3" name="TextBox 2"/>
          <p:cNvSpPr txBox="1"/>
          <p:nvPr/>
        </p:nvSpPr>
        <p:spPr>
          <a:xfrm>
            <a:off x="1371600" y="792162"/>
            <a:ext cx="5791200" cy="646331"/>
          </a:xfrm>
          <a:prstGeom prst="rect">
            <a:avLst/>
          </a:prstGeom>
          <a:noFill/>
        </p:spPr>
        <p:txBody>
          <a:bodyPr wrap="square" rtlCol="0">
            <a:spAutoFit/>
          </a:bodyPr>
          <a:lstStyle/>
          <a:p>
            <a:r>
              <a:rPr lang="en-US" dirty="0"/>
              <a:t>Each point is a pair of sample mean differences Correlation = 0.50, F=3.004,     </a:t>
            </a:r>
          </a:p>
        </p:txBody>
      </p:sp>
      <p:pic>
        <p:nvPicPr>
          <p:cNvPr id="4" name="Picture 3"/>
          <p:cNvPicPr>
            <a:picLocks noChangeAspect="1"/>
          </p:cNvPicPr>
          <p:nvPr/>
        </p:nvPicPr>
        <p:blipFill>
          <a:blip r:embed="rId2"/>
          <a:stretch>
            <a:fillRect/>
          </a:stretch>
        </p:blipFill>
        <p:spPr>
          <a:xfrm>
            <a:off x="990600" y="1591251"/>
            <a:ext cx="7086600" cy="5109210"/>
          </a:xfrm>
          <a:prstGeom prst="rect">
            <a:avLst/>
          </a:prstGeom>
          <a:ln>
            <a:solidFill>
              <a:schemeClr val="accent1"/>
            </a:solidFill>
          </a:ln>
        </p:spPr>
      </p:pic>
    </p:spTree>
    <p:extLst>
      <p:ext uri="{BB962C8B-B14F-4D97-AF65-F5344CB8AC3E}">
        <p14:creationId xmlns:p14="http://schemas.microsoft.com/office/powerpoint/2010/main" val="1765750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lstStyle/>
          <a:p>
            <a:r>
              <a:rPr lang="en-US" u="sng" dirty="0"/>
              <a:t>TBI </a:t>
            </a:r>
            <a:r>
              <a:rPr lang="en-US" u="sng" dirty="0" err="1"/>
              <a:t>expt</a:t>
            </a:r>
            <a:r>
              <a:rPr lang="en-US" u="sng" dirty="0"/>
              <a:t>-time to fall off rotating rod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17638"/>
            <a:ext cx="7620000" cy="4678362"/>
          </a:xfrm>
          <a:prstGeom prst="rect">
            <a:avLst/>
          </a:prstGeom>
          <a:ln>
            <a:solidFill>
              <a:schemeClr val="accent1"/>
            </a:solidFill>
          </a:ln>
        </p:spPr>
      </p:pic>
    </p:spTree>
    <p:extLst>
      <p:ext uri="{BB962C8B-B14F-4D97-AF65-F5344CB8AC3E}">
        <p14:creationId xmlns:p14="http://schemas.microsoft.com/office/powerpoint/2010/main" val="3233066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228600"/>
            <a:ext cx="8686800" cy="838200"/>
          </a:xfrm>
        </p:spPr>
        <p:txBody>
          <a:bodyPr/>
          <a:lstStyle/>
          <a:p>
            <a:r>
              <a:rPr lang="en-US" dirty="0" err="1"/>
              <a:t>Ex:Clond-time</a:t>
            </a:r>
            <a:r>
              <a:rPr lang="en-US" dirty="0"/>
              <a:t> to fall off rod (sec)</a:t>
            </a:r>
          </a:p>
        </p:txBody>
      </p:sp>
      <p:pic>
        <p:nvPicPr>
          <p:cNvPr id="24579" name="Picture 1"/>
          <p:cNvPicPr>
            <a:picLocks noGrp="1" noChangeAspect="1" noChangeArrowheads="1"/>
          </p:cNvPicPr>
          <p:nvPr>
            <p:ph idx="1"/>
          </p:nvPr>
        </p:nvPicPr>
        <p:blipFill>
          <a:blip r:embed="rId2" cstate="print"/>
          <a:srcRect/>
          <a:stretch>
            <a:fillRect/>
          </a:stretch>
        </p:blipFill>
        <p:spPr>
          <a:xfrm>
            <a:off x="1143000" y="1447800"/>
            <a:ext cx="7239000" cy="45720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u="sng" dirty="0"/>
              <a:t>One way analysis of variance</a:t>
            </a:r>
            <a:br>
              <a:rPr lang="en-US" u="sng" dirty="0"/>
            </a:br>
            <a:r>
              <a:rPr lang="en-US" sz="2400" dirty="0"/>
              <a:t>time to fall data,  k=4 groups,  </a:t>
            </a:r>
            <a:r>
              <a:rPr lang="en-US" sz="2400" dirty="0" err="1"/>
              <a:t>df</a:t>
            </a:r>
            <a:r>
              <a:rPr lang="en-US" sz="2400" dirty="0"/>
              <a:t>= k-1=4-1=3 </a:t>
            </a:r>
            <a:br>
              <a:rPr lang="en-US" sz="2000" dirty="0"/>
            </a:b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89646372"/>
              </p:ext>
            </p:extLst>
          </p:nvPr>
        </p:nvGraphicFramePr>
        <p:xfrm>
          <a:off x="1371600" y="1447800"/>
          <a:ext cx="6248400" cy="1823155"/>
        </p:xfrm>
        <a:graphic>
          <a:graphicData uri="http://schemas.openxmlformats.org/drawingml/2006/table">
            <a:tbl>
              <a:tblPr/>
              <a:tblGrid>
                <a:gridCol w="4398015">
                  <a:extLst>
                    <a:ext uri="{9D8B030D-6E8A-4147-A177-3AD203B41FA5}">
                      <a16:colId xmlns:a16="http://schemas.microsoft.com/office/drawing/2014/main" val="20000"/>
                    </a:ext>
                  </a:extLst>
                </a:gridCol>
                <a:gridCol w="1850385">
                  <a:extLst>
                    <a:ext uri="{9D8B030D-6E8A-4147-A177-3AD203B41FA5}">
                      <a16:colId xmlns:a16="http://schemas.microsoft.com/office/drawing/2014/main" val="20001"/>
                    </a:ext>
                  </a:extLst>
                </a:gridCol>
              </a:tblGrid>
              <a:tr h="355600">
                <a:tc>
                  <a:txBody>
                    <a:bodyPr/>
                    <a:lstStyle/>
                    <a:p>
                      <a:pPr marL="0" marR="0" algn="ctr">
                        <a:spcBef>
                          <a:spcPts val="0"/>
                        </a:spcBef>
                        <a:spcAft>
                          <a:spcPts val="0"/>
                        </a:spcAft>
                      </a:pPr>
                      <a:r>
                        <a:rPr lang="en-US" sz="2000" dirty="0">
                          <a:solidFill>
                            <a:srgbClr val="000000"/>
                          </a:solidFill>
                          <a:latin typeface="Arial"/>
                          <a:ea typeface="Times New Roman"/>
                          <a:cs typeface="Times New Roman"/>
                        </a:rPr>
                        <a:t>R square</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0.5798</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0"/>
                  </a:ext>
                </a:extLst>
              </a:tr>
              <a:tr h="406400">
                <a:tc>
                  <a:txBody>
                    <a:bodyPr/>
                    <a:lstStyle/>
                    <a:p>
                      <a:pPr marL="0" marR="0" algn="ctr">
                        <a:spcBef>
                          <a:spcPts val="0"/>
                        </a:spcBef>
                        <a:spcAft>
                          <a:spcPts val="0"/>
                        </a:spcAft>
                      </a:pPr>
                      <a:r>
                        <a:rPr lang="en-US" sz="2000" dirty="0" err="1">
                          <a:solidFill>
                            <a:srgbClr val="000000"/>
                          </a:solidFill>
                          <a:latin typeface="Arial"/>
                          <a:ea typeface="Times New Roman"/>
                          <a:cs typeface="Times New Roman"/>
                        </a:rPr>
                        <a:t>Adj</a:t>
                      </a:r>
                      <a:r>
                        <a:rPr lang="en-US" sz="2000" dirty="0">
                          <a:solidFill>
                            <a:srgbClr val="000000"/>
                          </a:solidFill>
                          <a:latin typeface="Arial"/>
                          <a:ea typeface="Times New Roman"/>
                          <a:cs typeface="Times New Roman"/>
                        </a:rPr>
                        <a:t> R square</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algn="ctr"/>
                      <a:r>
                        <a:rPr lang="en-US" sz="2000" dirty="0">
                          <a:solidFill>
                            <a:srgbClr val="000000"/>
                          </a:solidFill>
                          <a:latin typeface="Arial"/>
                          <a:ea typeface="Times New Roman"/>
                          <a:cs typeface="Times New Roman"/>
                        </a:rPr>
                        <a:t>0.5530</a:t>
                      </a:r>
                      <a:endParaRPr lang="en-US" sz="2000" dirty="0">
                        <a:latin typeface="Calibri"/>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1"/>
                  </a:ext>
                </a:extLst>
              </a:tr>
              <a:tr h="349955">
                <a:tc>
                  <a:txBody>
                    <a:bodyPr/>
                    <a:lstStyle/>
                    <a:p>
                      <a:pPr marL="0" marR="0" algn="ctr">
                        <a:spcBef>
                          <a:spcPts val="0"/>
                        </a:spcBef>
                        <a:spcAft>
                          <a:spcPts val="0"/>
                        </a:spcAft>
                      </a:pPr>
                      <a:r>
                        <a:rPr lang="en-US" sz="2000" dirty="0">
                          <a:solidFill>
                            <a:srgbClr val="000000"/>
                          </a:solidFill>
                          <a:latin typeface="Arial"/>
                          <a:ea typeface="Times New Roman"/>
                          <a:cs typeface="Times New Roman"/>
                        </a:rPr>
                        <a:t>Root Mean Square Error=</a:t>
                      </a:r>
                      <a:r>
                        <a:rPr lang="en-US" sz="2000" b="1" i="1" dirty="0" err="1">
                          <a:solidFill>
                            <a:srgbClr val="0070C0"/>
                          </a:solidFill>
                          <a:latin typeface="Arial"/>
                          <a:ea typeface="Times New Roman"/>
                          <a:cs typeface="Times New Roman"/>
                        </a:rPr>
                        <a:t>SD</a:t>
                      </a:r>
                      <a:r>
                        <a:rPr lang="en-US" sz="2000" b="1" i="1" baseline="-25000" dirty="0" err="1">
                          <a:solidFill>
                            <a:srgbClr val="0070C0"/>
                          </a:solidFill>
                          <a:latin typeface="Arial"/>
                          <a:ea typeface="Times New Roman"/>
                          <a:cs typeface="Times New Roman"/>
                        </a:rPr>
                        <a:t>e</a:t>
                      </a:r>
                      <a:endParaRPr lang="en-US" sz="2000" dirty="0">
                        <a:solidFill>
                          <a:srgbClr val="0070C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70C0"/>
                          </a:solidFill>
                          <a:latin typeface="Arial"/>
                          <a:ea typeface="Times New Roman"/>
                          <a:cs typeface="Times New Roman"/>
                        </a:rPr>
                        <a:t>10.99</a:t>
                      </a:r>
                      <a:endParaRPr lang="en-US" sz="2000" b="1" dirty="0">
                        <a:solidFill>
                          <a:srgbClr val="0070C0"/>
                        </a:solidFill>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2"/>
                  </a:ext>
                </a:extLst>
              </a:tr>
              <a:tr h="355600">
                <a:tc>
                  <a:txBody>
                    <a:bodyPr/>
                    <a:lstStyle/>
                    <a:p>
                      <a:pPr marL="0" marR="0" algn="ctr">
                        <a:spcBef>
                          <a:spcPts val="0"/>
                        </a:spcBef>
                        <a:spcAft>
                          <a:spcPts val="0"/>
                        </a:spcAft>
                      </a:pPr>
                      <a:r>
                        <a:rPr lang="en-US" sz="2000" dirty="0">
                          <a:solidFill>
                            <a:srgbClr val="000000"/>
                          </a:solidFill>
                          <a:latin typeface="Arial"/>
                          <a:ea typeface="Times New Roman"/>
                          <a:cs typeface="Times New Roman"/>
                        </a:rPr>
                        <a:t>Mean of Response</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30.20</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3"/>
                  </a:ext>
                </a:extLst>
              </a:tr>
              <a:tr h="355600">
                <a:tc>
                  <a:txBody>
                    <a:bodyPr/>
                    <a:lstStyle/>
                    <a:p>
                      <a:pPr marL="0" marR="0" algn="ctr">
                        <a:spcBef>
                          <a:spcPts val="0"/>
                        </a:spcBef>
                        <a:spcAft>
                          <a:spcPts val="0"/>
                        </a:spcAft>
                      </a:pPr>
                      <a:r>
                        <a:rPr lang="en-US" sz="2000" dirty="0">
                          <a:solidFill>
                            <a:srgbClr val="000000"/>
                          </a:solidFill>
                          <a:latin typeface="Arial"/>
                          <a:ea typeface="Times New Roman"/>
                          <a:cs typeface="Times New Roman"/>
                        </a:rPr>
                        <a:t>Observations (or Sum </a:t>
                      </a:r>
                      <a:r>
                        <a:rPr lang="en-US" sz="2000" dirty="0" err="1">
                          <a:solidFill>
                            <a:srgbClr val="000000"/>
                          </a:solidFill>
                          <a:latin typeface="Arial"/>
                          <a:ea typeface="Times New Roman"/>
                          <a:cs typeface="Times New Roman"/>
                        </a:rPr>
                        <a:t>Wgts</a:t>
                      </a:r>
                      <a:r>
                        <a:rPr lang="en-US" sz="2000" dirty="0">
                          <a:solidFill>
                            <a:srgbClr val="000000"/>
                          </a:solidFill>
                          <a:latin typeface="Arial"/>
                          <a:ea typeface="Times New Roman"/>
                          <a:cs typeface="Times New Roman"/>
                        </a:rPr>
                        <a:t>)</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51</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44395340"/>
              </p:ext>
            </p:extLst>
          </p:nvPr>
        </p:nvGraphicFramePr>
        <p:xfrm>
          <a:off x="304800" y="3733800"/>
          <a:ext cx="8458200" cy="2324100"/>
        </p:xfrm>
        <a:graphic>
          <a:graphicData uri="http://schemas.openxmlformats.org/drawingml/2006/table">
            <a:tbl>
              <a:tblPr/>
              <a:tblGrid>
                <a:gridCol w="1126342">
                  <a:extLst>
                    <a:ext uri="{9D8B030D-6E8A-4147-A177-3AD203B41FA5}">
                      <a16:colId xmlns:a16="http://schemas.microsoft.com/office/drawing/2014/main" val="20000"/>
                    </a:ext>
                  </a:extLst>
                </a:gridCol>
                <a:gridCol w="838694">
                  <a:extLst>
                    <a:ext uri="{9D8B030D-6E8A-4147-A177-3AD203B41FA5}">
                      <a16:colId xmlns:a16="http://schemas.microsoft.com/office/drawing/2014/main" val="20001"/>
                    </a:ext>
                  </a:extLst>
                </a:gridCol>
                <a:gridCol w="2242811">
                  <a:extLst>
                    <a:ext uri="{9D8B030D-6E8A-4147-A177-3AD203B41FA5}">
                      <a16:colId xmlns:a16="http://schemas.microsoft.com/office/drawing/2014/main" val="20002"/>
                    </a:ext>
                  </a:extLst>
                </a:gridCol>
                <a:gridCol w="1933911">
                  <a:extLst>
                    <a:ext uri="{9D8B030D-6E8A-4147-A177-3AD203B41FA5}">
                      <a16:colId xmlns:a16="http://schemas.microsoft.com/office/drawing/2014/main" val="20003"/>
                    </a:ext>
                  </a:extLst>
                </a:gridCol>
                <a:gridCol w="1173442">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571500">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Source</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DF</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Sum of Squares</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a:solidFill>
                            <a:srgbClr val="000000"/>
                          </a:solidFill>
                          <a:latin typeface="Arial"/>
                          <a:ea typeface="Times New Roman"/>
                          <a:cs typeface="Times New Roman"/>
                        </a:rPr>
                        <a:t>Mean Square</a:t>
                      </a:r>
                      <a:endParaRPr lang="en-US" sz="200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a:solidFill>
                            <a:srgbClr val="000000"/>
                          </a:solidFill>
                          <a:latin typeface="Arial"/>
                          <a:ea typeface="Times New Roman"/>
                          <a:cs typeface="Times New Roman"/>
                        </a:rPr>
                        <a:t>F Ratio</a:t>
                      </a:r>
                      <a:endParaRPr lang="en-US" sz="200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err="1">
                          <a:solidFill>
                            <a:srgbClr val="000000"/>
                          </a:solidFill>
                          <a:latin typeface="Arial"/>
                          <a:ea typeface="Times New Roman"/>
                          <a:cs typeface="Times New Roman"/>
                        </a:rPr>
                        <a:t>Prob</a:t>
                      </a:r>
                      <a:r>
                        <a:rPr lang="en-US" sz="2000" b="1" dirty="0">
                          <a:solidFill>
                            <a:srgbClr val="000000"/>
                          </a:solidFill>
                          <a:latin typeface="Arial"/>
                          <a:ea typeface="Times New Roman"/>
                          <a:cs typeface="Times New Roman"/>
                        </a:rPr>
                        <a:t> &gt; F</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0"/>
                  </a:ext>
                </a:extLst>
              </a:tr>
              <a:tr h="571500">
                <a:tc>
                  <a:txBody>
                    <a:bodyPr/>
                    <a:lstStyle/>
                    <a:p>
                      <a:pPr marL="0" marR="0" algn="ctr">
                        <a:spcBef>
                          <a:spcPts val="0"/>
                        </a:spcBef>
                        <a:spcAft>
                          <a:spcPts val="0"/>
                        </a:spcAft>
                      </a:pPr>
                      <a:r>
                        <a:rPr lang="en-US" sz="2000" dirty="0">
                          <a:solidFill>
                            <a:srgbClr val="FF0000"/>
                          </a:solidFill>
                          <a:latin typeface="Arial"/>
                          <a:ea typeface="Times New Roman"/>
                          <a:cs typeface="Times New Roman"/>
                        </a:rPr>
                        <a:t>group</a:t>
                      </a:r>
                      <a:endParaRPr lang="en-US" sz="2000" dirty="0">
                        <a:solidFill>
                          <a:srgbClr val="FF000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3</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7827.438</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FF0000"/>
                          </a:solidFill>
                          <a:latin typeface="Arial"/>
                          <a:ea typeface="Times New Roman"/>
                          <a:cs typeface="Times New Roman"/>
                        </a:rPr>
                        <a:t> 2609.15</a:t>
                      </a:r>
                      <a:endParaRPr lang="en-US" sz="2000" dirty="0">
                        <a:solidFill>
                          <a:srgbClr val="FF000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21.618</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&lt;.0001</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1"/>
                  </a:ext>
                </a:extLst>
              </a:tr>
              <a:tr h="571500">
                <a:tc>
                  <a:txBody>
                    <a:bodyPr/>
                    <a:lstStyle/>
                    <a:p>
                      <a:pPr marL="0" marR="0" algn="ctr">
                        <a:spcBef>
                          <a:spcPts val="0"/>
                        </a:spcBef>
                        <a:spcAft>
                          <a:spcPts val="0"/>
                        </a:spcAft>
                      </a:pPr>
                      <a:r>
                        <a:rPr lang="en-US" sz="2000" dirty="0">
                          <a:solidFill>
                            <a:srgbClr val="0070C0"/>
                          </a:solidFill>
                          <a:latin typeface="Arial"/>
                          <a:ea typeface="Times New Roman"/>
                          <a:cs typeface="Times New Roman"/>
                        </a:rPr>
                        <a:t>Error</a:t>
                      </a:r>
                      <a:endParaRPr lang="en-US" sz="2000" dirty="0">
                        <a:solidFill>
                          <a:srgbClr val="0070C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47</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u="sng" dirty="0">
                          <a:solidFill>
                            <a:srgbClr val="000000"/>
                          </a:solidFill>
                          <a:latin typeface="Arial"/>
                          <a:ea typeface="Times New Roman"/>
                          <a:cs typeface="Times New Roman"/>
                        </a:rPr>
                        <a:t>5672.546</a:t>
                      </a:r>
                      <a:endParaRPr lang="en-US" sz="2000" u="sng"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70C0"/>
                          </a:solidFill>
                          <a:latin typeface="Arial"/>
                          <a:ea typeface="Times New Roman"/>
                          <a:cs typeface="Times New Roman"/>
                        </a:rPr>
                        <a:t>  120.69</a:t>
                      </a:r>
                      <a:endParaRPr lang="en-US" sz="2000" baseline="30000" dirty="0">
                        <a:solidFill>
                          <a:srgbClr val="0070C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dirty="0">
                        <a:solidFill>
                          <a:srgbClr val="000000"/>
                        </a:solidFill>
                        <a:latin typeface="Arial"/>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a:solidFill>
                          <a:srgbClr val="000000"/>
                        </a:solidFill>
                        <a:latin typeface="Arial"/>
                        <a:ea typeface="Times New Roman"/>
                        <a:cs typeface="Times New Roman"/>
                      </a:endParaRPr>
                    </a:p>
                  </a:txBody>
                  <a:tcPr marL="25400" marR="25400" marT="0" marB="0">
                    <a:lnL>
                      <a:noFill/>
                    </a:lnL>
                    <a:lnR>
                      <a:noFill/>
                    </a:lnR>
                    <a:lnT>
                      <a:noFill/>
                    </a:lnT>
                    <a:lnB>
                      <a:noFill/>
                    </a:lnB>
                  </a:tcPr>
                </a:tc>
                <a:extLst>
                  <a:ext uri="{0D108BD9-81ED-4DB2-BD59-A6C34878D82A}">
                    <a16:rowId xmlns:a16="http://schemas.microsoft.com/office/drawing/2014/main" val="10002"/>
                  </a:ext>
                </a:extLst>
              </a:tr>
              <a:tr h="571500">
                <a:tc>
                  <a:txBody>
                    <a:bodyPr/>
                    <a:lstStyle/>
                    <a:p>
                      <a:pPr marL="0" marR="0" algn="ctr">
                        <a:spcBef>
                          <a:spcPts val="0"/>
                        </a:spcBef>
                        <a:spcAft>
                          <a:spcPts val="0"/>
                        </a:spcAft>
                      </a:pPr>
                      <a:r>
                        <a:rPr lang="en-US" sz="2000" dirty="0">
                          <a:solidFill>
                            <a:srgbClr val="000000"/>
                          </a:solidFill>
                          <a:latin typeface="Arial"/>
                          <a:ea typeface="Times New Roman"/>
                          <a:cs typeface="Times New Roman"/>
                        </a:rPr>
                        <a:t> Total</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a:solidFill>
                            <a:srgbClr val="000000"/>
                          </a:solidFill>
                          <a:latin typeface="Arial"/>
                          <a:ea typeface="Times New Roman"/>
                          <a:cs typeface="Times New Roman"/>
                        </a:rPr>
                        <a:t>50</a:t>
                      </a:r>
                      <a:endParaRPr lang="en-US" sz="200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13499.984</a:t>
                      </a:r>
                    </a:p>
                    <a:p>
                      <a:pPr marL="0" marR="0" algn="ctr">
                        <a:spcBef>
                          <a:spcPts val="0"/>
                        </a:spcBef>
                        <a:spcAft>
                          <a:spcPts val="0"/>
                        </a:spcAft>
                      </a:pPr>
                      <a:endParaRPr lang="en-US" sz="2000" dirty="0">
                        <a:solidFill>
                          <a:srgbClr val="000000"/>
                        </a:solidFill>
                        <a:latin typeface="Arial"/>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dirty="0">
                        <a:solidFill>
                          <a:srgbClr val="000000"/>
                        </a:solidFill>
                        <a:latin typeface="Arial"/>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dirty="0">
                        <a:solidFill>
                          <a:srgbClr val="000000"/>
                        </a:solidFill>
                        <a:latin typeface="Arial"/>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dirty="0">
                        <a:solidFill>
                          <a:srgbClr val="000000"/>
                        </a:solidFill>
                        <a:latin typeface="Arial"/>
                        <a:ea typeface="Times New Roman"/>
                        <a:cs typeface="Times New Roman"/>
                      </a:endParaRPr>
                    </a:p>
                  </a:txBody>
                  <a:tcPr marL="25400" marR="2540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9" name="TextBox 8"/>
          <p:cNvSpPr txBox="1"/>
          <p:nvPr/>
        </p:nvSpPr>
        <p:spPr>
          <a:xfrm>
            <a:off x="6705600" y="5486400"/>
            <a:ext cx="838200" cy="369332"/>
          </a:xfrm>
          <a:prstGeom prst="rect">
            <a:avLst/>
          </a:prstGeom>
          <a:noFill/>
        </p:spPr>
        <p:txBody>
          <a:bodyPr wrap="square" rtlCol="0">
            <a:spAutoFit/>
          </a:bodyPr>
          <a:lstStyle/>
          <a:p>
            <a:r>
              <a:rPr lang="en-US" b="1" dirty="0">
                <a:solidFill>
                  <a:srgbClr val="0070C0"/>
                </a:solidFill>
              </a:rPr>
              <a:t>SD</a:t>
            </a:r>
            <a:r>
              <a:rPr lang="en-US" b="1" baseline="-25000" dirty="0">
                <a:solidFill>
                  <a:srgbClr val="0070C0"/>
                </a:solidFill>
              </a:rPr>
              <a:t>e</a:t>
            </a:r>
            <a:r>
              <a:rPr lang="en-US" b="1" baseline="30000" dirty="0">
                <a:solidFill>
                  <a:srgbClr val="0070C0"/>
                </a:solidFill>
              </a:rPr>
              <a:t>2</a:t>
            </a:r>
          </a:p>
        </p:txBody>
      </p:sp>
      <p:cxnSp>
        <p:nvCxnSpPr>
          <p:cNvPr id="11" name="Straight Arrow Connector 10"/>
          <p:cNvCxnSpPr/>
          <p:nvPr/>
        </p:nvCxnSpPr>
        <p:spPr bwMode="auto">
          <a:xfrm flipH="1" flipV="1">
            <a:off x="5943600" y="5181600"/>
            <a:ext cx="838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7887101" y="2895600"/>
            <a:ext cx="838200" cy="523220"/>
          </a:xfrm>
          <a:prstGeom prst="rect">
            <a:avLst/>
          </a:prstGeom>
          <a:noFill/>
        </p:spPr>
        <p:txBody>
          <a:bodyPr wrap="square" rtlCol="0">
            <a:spAutoFit/>
          </a:bodyPr>
          <a:lstStyle/>
          <a:p>
            <a:r>
              <a:rPr lang="en-US" sz="1400" dirty="0"/>
              <a:t>Overall p value</a:t>
            </a:r>
          </a:p>
        </p:txBody>
      </p:sp>
      <p:cxnSp>
        <p:nvCxnSpPr>
          <p:cNvPr id="14" name="Straight Arrow Connector 13"/>
          <p:cNvCxnSpPr>
            <a:stCxn id="12" idx="2"/>
          </p:cNvCxnSpPr>
          <p:nvPr/>
        </p:nvCxnSpPr>
        <p:spPr bwMode="auto">
          <a:xfrm flipH="1">
            <a:off x="8229600" y="3418820"/>
            <a:ext cx="76601" cy="2387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792162"/>
          </a:xfrm>
        </p:spPr>
        <p:txBody>
          <a:bodyPr/>
          <a:lstStyle/>
          <a:p>
            <a:r>
              <a:rPr lang="en-US" sz="3600" u="sng" dirty="0"/>
              <a:t>Means &amp; SDs in seconds</a:t>
            </a:r>
          </a:p>
        </p:txBody>
      </p:sp>
      <p:graphicFrame>
        <p:nvGraphicFramePr>
          <p:cNvPr id="6" name="Table 5"/>
          <p:cNvGraphicFramePr>
            <a:graphicFrameLocks noGrp="1"/>
          </p:cNvGraphicFramePr>
          <p:nvPr/>
        </p:nvGraphicFramePr>
        <p:xfrm>
          <a:off x="685800" y="1371600"/>
          <a:ext cx="7467601" cy="2133600"/>
        </p:xfrm>
        <a:graphic>
          <a:graphicData uri="http://schemas.openxmlformats.org/drawingml/2006/table">
            <a:tbl>
              <a:tblPr/>
              <a:tblGrid>
                <a:gridCol w="1371600">
                  <a:extLst>
                    <a:ext uri="{9D8B030D-6E8A-4147-A177-3AD203B41FA5}">
                      <a16:colId xmlns:a16="http://schemas.microsoft.com/office/drawing/2014/main" val="20000"/>
                    </a:ext>
                  </a:extLst>
                </a:gridCol>
                <a:gridCol w="1023312">
                  <a:extLst>
                    <a:ext uri="{9D8B030D-6E8A-4147-A177-3AD203B41FA5}">
                      <a16:colId xmlns:a16="http://schemas.microsoft.com/office/drawing/2014/main" val="20001"/>
                    </a:ext>
                  </a:extLst>
                </a:gridCol>
                <a:gridCol w="1301173">
                  <a:extLst>
                    <a:ext uri="{9D8B030D-6E8A-4147-A177-3AD203B41FA5}">
                      <a16:colId xmlns:a16="http://schemas.microsoft.com/office/drawing/2014/main" val="20002"/>
                    </a:ext>
                  </a:extLst>
                </a:gridCol>
                <a:gridCol w="1301173">
                  <a:extLst>
                    <a:ext uri="{9D8B030D-6E8A-4147-A177-3AD203B41FA5}">
                      <a16:colId xmlns:a16="http://schemas.microsoft.com/office/drawing/2014/main" val="20003"/>
                    </a:ext>
                  </a:extLst>
                </a:gridCol>
                <a:gridCol w="1301173">
                  <a:extLst>
                    <a:ext uri="{9D8B030D-6E8A-4147-A177-3AD203B41FA5}">
                      <a16:colId xmlns:a16="http://schemas.microsoft.com/office/drawing/2014/main" val="20004"/>
                    </a:ext>
                  </a:extLst>
                </a:gridCol>
                <a:gridCol w="1169170">
                  <a:extLst>
                    <a:ext uri="{9D8B030D-6E8A-4147-A177-3AD203B41FA5}">
                      <a16:colId xmlns:a16="http://schemas.microsoft.com/office/drawing/2014/main" val="20005"/>
                    </a:ext>
                  </a:extLst>
                </a:gridCol>
              </a:tblGrid>
              <a:tr h="426720">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Level</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Number</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Mean</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median</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SD</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SEM</a:t>
                      </a:r>
                      <a:endParaRPr lang="en-US" sz="2000" b="1" u="sng"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0"/>
                  </a:ext>
                </a:extLst>
              </a:tr>
              <a:tr h="42672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KO-no 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8</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21.196</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21.65</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6.46</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2.28</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1"/>
                  </a:ext>
                </a:extLst>
              </a:tr>
              <a:tr h="426720">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KO-TBI</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7</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18.659</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18.47</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8.73</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3.30</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2"/>
                  </a:ext>
                </a:extLst>
              </a:tr>
              <a:tr h="426720">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WT-noTBI</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15</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49.197</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46.93</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9.92</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2.56</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3"/>
                  </a:ext>
                </a:extLst>
              </a:tr>
              <a:tr h="42672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WT-TBI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21</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23.902</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23.33</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13.31</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2.90</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25634" name="TextBox 6"/>
          <p:cNvSpPr txBox="1">
            <a:spLocks noChangeArrowheads="1"/>
          </p:cNvSpPr>
          <p:nvPr/>
        </p:nvSpPr>
        <p:spPr bwMode="auto">
          <a:xfrm>
            <a:off x="3048000" y="1066800"/>
            <a:ext cx="2362200" cy="381000"/>
          </a:xfrm>
          <a:prstGeom prst="rect">
            <a:avLst/>
          </a:prstGeom>
          <a:noFill/>
          <a:ln w="9525">
            <a:noFill/>
            <a:miter lim="800000"/>
            <a:headEnd/>
            <a:tailEnd/>
          </a:ln>
        </p:spPr>
        <p:txBody>
          <a:bodyPr>
            <a:spAutoFit/>
          </a:bodyPr>
          <a:lstStyle/>
          <a:p>
            <a:r>
              <a:rPr lang="en-US" dirty="0">
                <a:solidFill>
                  <a:srgbClr val="0000FF"/>
                </a:solidFill>
              </a:rPr>
              <a:t>No model</a:t>
            </a:r>
          </a:p>
        </p:txBody>
      </p:sp>
      <p:sp>
        <p:nvSpPr>
          <p:cNvPr id="25635" name="TextBox 7"/>
          <p:cNvSpPr txBox="1">
            <a:spLocks noChangeArrowheads="1"/>
          </p:cNvSpPr>
          <p:nvPr/>
        </p:nvSpPr>
        <p:spPr bwMode="auto">
          <a:xfrm>
            <a:off x="2286000" y="3505200"/>
            <a:ext cx="4267200" cy="369888"/>
          </a:xfrm>
          <a:prstGeom prst="rect">
            <a:avLst/>
          </a:prstGeom>
          <a:noFill/>
          <a:ln w="9525">
            <a:noFill/>
            <a:miter lim="800000"/>
            <a:headEnd/>
            <a:tailEnd/>
          </a:ln>
        </p:spPr>
        <p:txBody>
          <a:bodyPr>
            <a:spAutoFit/>
          </a:bodyPr>
          <a:lstStyle/>
          <a:p>
            <a:r>
              <a:rPr lang="en-US" dirty="0">
                <a:solidFill>
                  <a:srgbClr val="0000FF"/>
                </a:solidFill>
              </a:rPr>
              <a:t>ANOVA model, pooled </a:t>
            </a:r>
            <a:r>
              <a:rPr lang="en-US" dirty="0" err="1">
                <a:solidFill>
                  <a:srgbClr val="0000FF"/>
                </a:solidFill>
              </a:rPr>
              <a:t>SD</a:t>
            </a:r>
            <a:r>
              <a:rPr lang="en-US" sz="1600" dirty="0" err="1">
                <a:solidFill>
                  <a:srgbClr val="0000FF"/>
                </a:solidFill>
              </a:rPr>
              <a:t>e</a:t>
            </a:r>
            <a:r>
              <a:rPr lang="en-US" dirty="0">
                <a:solidFill>
                  <a:srgbClr val="0000FF"/>
                </a:solidFill>
              </a:rPr>
              <a:t>=10.986 sec</a:t>
            </a:r>
          </a:p>
        </p:txBody>
      </p:sp>
      <p:graphicFrame>
        <p:nvGraphicFramePr>
          <p:cNvPr id="9" name="Table 8"/>
          <p:cNvGraphicFramePr>
            <a:graphicFrameLocks noGrp="1"/>
          </p:cNvGraphicFramePr>
          <p:nvPr/>
        </p:nvGraphicFramePr>
        <p:xfrm>
          <a:off x="762000" y="3962400"/>
          <a:ext cx="7543800" cy="2209800"/>
        </p:xfrm>
        <a:graphic>
          <a:graphicData uri="http://schemas.openxmlformats.org/drawingml/2006/table">
            <a:tbl>
              <a:tblPr/>
              <a:tblGrid>
                <a:gridCol w="1864438">
                  <a:extLst>
                    <a:ext uri="{9D8B030D-6E8A-4147-A177-3AD203B41FA5}">
                      <a16:colId xmlns:a16="http://schemas.microsoft.com/office/drawing/2014/main" val="20000"/>
                    </a:ext>
                  </a:extLst>
                </a:gridCol>
                <a:gridCol w="1778386">
                  <a:extLst>
                    <a:ext uri="{9D8B030D-6E8A-4147-A177-3AD203B41FA5}">
                      <a16:colId xmlns:a16="http://schemas.microsoft.com/office/drawing/2014/main" val="20001"/>
                    </a:ext>
                  </a:extLst>
                </a:gridCol>
                <a:gridCol w="1979172">
                  <a:extLst>
                    <a:ext uri="{9D8B030D-6E8A-4147-A177-3AD203B41FA5}">
                      <a16:colId xmlns:a16="http://schemas.microsoft.com/office/drawing/2014/main" val="20002"/>
                    </a:ext>
                  </a:extLst>
                </a:gridCol>
                <a:gridCol w="1921804">
                  <a:extLst>
                    <a:ext uri="{9D8B030D-6E8A-4147-A177-3AD203B41FA5}">
                      <a16:colId xmlns:a16="http://schemas.microsoft.com/office/drawing/2014/main" val="20003"/>
                    </a:ext>
                  </a:extLst>
                </a:gridCol>
              </a:tblGrid>
              <a:tr h="441960">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Level</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Number</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u="sng" baseline="-25000" dirty="0">
                          <a:solidFill>
                            <a:srgbClr val="000000"/>
                          </a:solidFill>
                          <a:latin typeface="Arial"/>
                          <a:ea typeface="Calibri"/>
                          <a:cs typeface="Arial"/>
                        </a:rPr>
                        <a:t>Mean</a:t>
                      </a:r>
                      <a:endParaRPr lang="en-US" sz="2800" b="1" u="sng"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SEM</a:t>
                      </a:r>
                      <a:endParaRPr lang="en-US" sz="2000" b="1" u="sng"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0"/>
                  </a:ext>
                </a:extLst>
              </a:tr>
              <a:tr h="44196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KO-no 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8</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baseline="-25000" dirty="0">
                          <a:solidFill>
                            <a:srgbClr val="000000"/>
                          </a:solidFill>
                          <a:latin typeface="Arial"/>
                          <a:ea typeface="Calibri"/>
                          <a:cs typeface="Arial"/>
                        </a:rPr>
                        <a:t>21.196</a:t>
                      </a:r>
                      <a:endParaRPr lang="en-US" sz="2800" b="1"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3.88</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1"/>
                  </a:ext>
                </a:extLst>
              </a:tr>
              <a:tr h="44196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KO-TBI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7</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baseline="-25000" dirty="0">
                          <a:solidFill>
                            <a:srgbClr val="000000"/>
                          </a:solidFill>
                          <a:latin typeface="Arial"/>
                          <a:ea typeface="Calibri"/>
                          <a:cs typeface="Arial"/>
                        </a:rPr>
                        <a:t>18.659</a:t>
                      </a:r>
                      <a:endParaRPr lang="en-US" sz="2800" b="1"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4.15</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2"/>
                  </a:ext>
                </a:extLst>
              </a:tr>
              <a:tr h="44196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WT-</a:t>
                      </a:r>
                      <a:r>
                        <a:rPr lang="en-US" sz="2000" b="1" dirty="0" err="1">
                          <a:solidFill>
                            <a:srgbClr val="000000"/>
                          </a:solidFill>
                          <a:latin typeface="Arial"/>
                          <a:ea typeface="Calibri"/>
                          <a:cs typeface="Arial"/>
                        </a:rPr>
                        <a:t>noTBI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15</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baseline="-25000" dirty="0">
                          <a:solidFill>
                            <a:srgbClr val="000000"/>
                          </a:solidFill>
                          <a:latin typeface="Arial"/>
                          <a:ea typeface="Calibri"/>
                          <a:cs typeface="Arial"/>
                        </a:rPr>
                        <a:t>49.197</a:t>
                      </a:r>
                      <a:endParaRPr lang="en-US" sz="2800" b="1"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2.84</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3"/>
                  </a:ext>
                </a:extLst>
              </a:tr>
              <a:tr h="44196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WT-TBI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21</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baseline="-25000" dirty="0">
                          <a:solidFill>
                            <a:srgbClr val="000000"/>
                          </a:solidFill>
                          <a:latin typeface="Arial"/>
                          <a:ea typeface="Calibri"/>
                          <a:cs typeface="Arial"/>
                        </a:rPr>
                        <a:t>23.902</a:t>
                      </a:r>
                      <a:endParaRPr lang="en-US" sz="2800" b="1"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2.40</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25657" name="TextBox 9"/>
          <p:cNvSpPr txBox="1">
            <a:spLocks noChangeArrowheads="1"/>
          </p:cNvSpPr>
          <p:nvPr/>
        </p:nvSpPr>
        <p:spPr bwMode="auto">
          <a:xfrm>
            <a:off x="457200" y="6216134"/>
            <a:ext cx="7696201" cy="369332"/>
          </a:xfrm>
          <a:prstGeom prst="rect">
            <a:avLst/>
          </a:prstGeom>
          <a:noFill/>
          <a:ln w="9525">
            <a:noFill/>
            <a:miter lim="800000"/>
            <a:headEnd/>
            <a:tailEnd/>
          </a:ln>
        </p:spPr>
        <p:txBody>
          <a:bodyPr wrap="square">
            <a:spAutoFit/>
          </a:bodyPr>
          <a:lstStyle/>
          <a:p>
            <a:r>
              <a:rPr lang="en-US" b="1" dirty="0">
                <a:solidFill>
                  <a:srgbClr val="FF0000"/>
                </a:solidFill>
              </a:rPr>
              <a:t>SEM= SD/√n.    Why are no model vs model SEMs not the same?</a:t>
            </a:r>
          </a:p>
        </p:txBody>
      </p:sp>
    </p:spTree>
    <p:extLst>
      <p:ext uri="{BB962C8B-B14F-4D97-AF65-F5344CB8AC3E}">
        <p14:creationId xmlns:p14="http://schemas.microsoft.com/office/powerpoint/2010/main" val="1333530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u="sng" dirty="0"/>
              <a:t>Example: KO-no TBI vs KO-TBI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909716"/>
                <a:ext cx="8229600" cy="5334000"/>
              </a:xfrm>
            </p:spPr>
            <p:txBody>
              <a:bodyPr/>
              <a:lstStyle/>
              <a:p>
                <a:pPr marL="0" indent="0">
                  <a:buNone/>
                </a:pPr>
                <a:r>
                  <a:rPr lang="en-US" dirty="0"/>
                  <a:t> mean difference = 21.20- 18.66 =2.54 sec</a:t>
                </a:r>
              </a:p>
              <a:p>
                <a:pPr marL="0" indent="0">
                  <a:buNone/>
                </a:pPr>
                <a:r>
                  <a:rPr lang="en-US" dirty="0"/>
                  <a:t>    </a:t>
                </a:r>
                <a:r>
                  <a:rPr lang="en-US" dirty="0" err="1"/>
                  <a:t>Unpooled</a:t>
                </a:r>
                <a:r>
                  <a:rPr lang="en-US" dirty="0"/>
                  <a:t>, t test (</a:t>
                </a:r>
                <a:r>
                  <a:rPr lang="en-US" u="sng" dirty="0"/>
                  <a:t>not</a:t>
                </a:r>
                <a:r>
                  <a:rPr lang="en-US" dirty="0"/>
                  <a:t> ANOVA)</a:t>
                </a:r>
              </a:p>
              <a:p>
                <a:pPr marL="0" indent="0">
                  <a:buNone/>
                </a:pPr>
                <a:r>
                  <a:rPr lang="en-US" dirty="0"/>
                  <a:t> SE difference = </a:t>
                </a:r>
                <a14:m>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6.46</m:t>
                                </m:r>
                              </m:num>
                              <m:den>
                                <m:r>
                                  <a:rPr lang="en-US" b="0" i="1" smtClean="0">
                                    <a:latin typeface="Cambria Math" panose="02040503050406030204" pitchFamily="18" charset="0"/>
                                  </a:rPr>
                                  <m:t>8</m:t>
                                </m:r>
                              </m:den>
                            </m:f>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8.73</m:t>
                                </m:r>
                              </m:e>
                              <m:sup>
                                <m:r>
                                  <a:rPr lang="en-US" b="0" i="1" smtClean="0">
                                    <a:latin typeface="Cambria Math" panose="02040503050406030204" pitchFamily="18" charset="0"/>
                                  </a:rPr>
                                  <m:t>2</m:t>
                                </m:r>
                              </m:sup>
                            </m:sSup>
                          </m:num>
                          <m:den>
                            <m:r>
                              <a:rPr lang="en-US" b="0" i="1" smtClean="0">
                                <a:latin typeface="Cambria Math" panose="02040503050406030204" pitchFamily="18" charset="0"/>
                              </a:rPr>
                              <m:t>7</m:t>
                            </m:r>
                          </m:den>
                        </m:f>
                      </m:e>
                    </m:rad>
                  </m:oMath>
                </a14:m>
                <a:r>
                  <a:rPr lang="en-US" dirty="0"/>
                  <a:t> = 4.01sec</a:t>
                </a:r>
              </a:p>
              <a:p>
                <a:pPr marL="0" indent="0">
                  <a:buNone/>
                </a:pPr>
                <a:r>
                  <a:rPr lang="en-US" dirty="0"/>
                  <a:t>      t= 2.54/</a:t>
                </a:r>
                <a:r>
                  <a:rPr lang="en-US" dirty="0">
                    <a:solidFill>
                      <a:srgbClr val="FF0000"/>
                    </a:solidFill>
                  </a:rPr>
                  <a:t>4.01</a:t>
                </a:r>
                <a:r>
                  <a:rPr lang="en-US" dirty="0"/>
                  <a:t> = 0.633,    p= 0.530</a:t>
                </a:r>
              </a:p>
              <a:p>
                <a:pPr marL="0" indent="0">
                  <a:buNone/>
                </a:pPr>
                <a:r>
                  <a:rPr lang="en-US" dirty="0"/>
                  <a:t>Pooled (ANOVA):</a:t>
                </a:r>
              </a:p>
              <a:p>
                <a:pPr marL="0" indent="0">
                  <a:buNone/>
                </a:pPr>
                <a:r>
                  <a:rPr lang="en-US" dirty="0"/>
                  <a:t>SE difference = </a:t>
                </a:r>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10.99</m:t>
                                </m:r>
                              </m:num>
                              <m:den>
                                <m:r>
                                  <a:rPr lang="en-US" i="1">
                                    <a:latin typeface="Cambria Math" panose="02040503050406030204" pitchFamily="18" charset="0"/>
                                  </a:rPr>
                                  <m:t>8</m:t>
                                </m:r>
                              </m:den>
                            </m:f>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10.99</m:t>
                                </m:r>
                              </m:e>
                              <m:sup>
                                <m:r>
                                  <a:rPr lang="en-US" i="1">
                                    <a:latin typeface="Cambria Math" panose="02040503050406030204" pitchFamily="18" charset="0"/>
                                  </a:rPr>
                                  <m:t>2</m:t>
                                </m:r>
                              </m:sup>
                            </m:sSup>
                          </m:num>
                          <m:den>
                            <m:r>
                              <a:rPr lang="en-US" i="1">
                                <a:latin typeface="Cambria Math" panose="02040503050406030204" pitchFamily="18" charset="0"/>
                              </a:rPr>
                              <m:t>7</m:t>
                            </m:r>
                          </m:den>
                        </m:f>
                      </m:e>
                    </m:rad>
                  </m:oMath>
                </a14:m>
                <a:r>
                  <a:rPr lang="en-US" dirty="0"/>
                  <a:t> = 5.69 sec</a:t>
                </a:r>
              </a:p>
              <a:p>
                <a:pPr marL="0" indent="0">
                  <a:buNone/>
                </a:pPr>
                <a:r>
                  <a:rPr lang="en-US" dirty="0"/>
                  <a:t>      t= 2.54/</a:t>
                </a:r>
                <a:r>
                  <a:rPr lang="en-US" dirty="0">
                    <a:solidFill>
                      <a:srgbClr val="FF0000"/>
                    </a:solidFill>
                  </a:rPr>
                  <a:t>5.69</a:t>
                </a:r>
                <a:r>
                  <a:rPr lang="en-US" dirty="0"/>
                  <a:t> = 0.447,  p =0.657</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909716"/>
                <a:ext cx="8229600" cy="5334000"/>
              </a:xfrm>
              <a:blipFill>
                <a:blip r:embed="rId2"/>
                <a:stretch>
                  <a:fillRect l="-1926" t="-1486" b="-32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38</a:t>
            </a:fld>
            <a:endParaRPr lang="en-US"/>
          </a:p>
        </p:txBody>
      </p:sp>
    </p:spTree>
    <p:extLst>
      <p:ext uri="{BB962C8B-B14F-4D97-AF65-F5344CB8AC3E}">
        <p14:creationId xmlns:p14="http://schemas.microsoft.com/office/powerpoint/2010/main" val="543912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304800"/>
            <a:ext cx="8229600" cy="715963"/>
          </a:xfrm>
        </p:spPr>
        <p:txBody>
          <a:bodyPr/>
          <a:lstStyle/>
          <a:p>
            <a:r>
              <a:rPr lang="en-US" sz="4000" dirty="0"/>
              <a:t>Mean comparisons- post hoc t</a:t>
            </a:r>
          </a:p>
        </p:txBody>
      </p:sp>
      <p:graphicFrame>
        <p:nvGraphicFramePr>
          <p:cNvPr id="5" name="Table 4"/>
          <p:cNvGraphicFramePr>
            <a:graphicFrameLocks noGrp="1"/>
          </p:cNvGraphicFramePr>
          <p:nvPr/>
        </p:nvGraphicFramePr>
        <p:xfrm>
          <a:off x="1447800" y="1219200"/>
          <a:ext cx="6095999" cy="3733800"/>
        </p:xfrm>
        <a:graphic>
          <a:graphicData uri="http://schemas.openxmlformats.org/drawingml/2006/table">
            <a:tbl>
              <a:tblPr/>
              <a:tblGrid>
                <a:gridCol w="2053057">
                  <a:extLst>
                    <a:ext uri="{9D8B030D-6E8A-4147-A177-3AD203B41FA5}">
                      <a16:colId xmlns:a16="http://schemas.microsoft.com/office/drawing/2014/main" val="20000"/>
                    </a:ext>
                  </a:extLst>
                </a:gridCol>
                <a:gridCol w="505368">
                  <a:extLst>
                    <a:ext uri="{9D8B030D-6E8A-4147-A177-3AD203B41FA5}">
                      <a16:colId xmlns:a16="http://schemas.microsoft.com/office/drawing/2014/main" val="20001"/>
                    </a:ext>
                  </a:extLst>
                </a:gridCol>
                <a:gridCol w="536953">
                  <a:extLst>
                    <a:ext uri="{9D8B030D-6E8A-4147-A177-3AD203B41FA5}">
                      <a16:colId xmlns:a16="http://schemas.microsoft.com/office/drawing/2014/main" val="20002"/>
                    </a:ext>
                  </a:extLst>
                </a:gridCol>
                <a:gridCol w="379026">
                  <a:extLst>
                    <a:ext uri="{9D8B030D-6E8A-4147-A177-3AD203B41FA5}">
                      <a16:colId xmlns:a16="http://schemas.microsoft.com/office/drawing/2014/main" val="20003"/>
                    </a:ext>
                  </a:extLst>
                </a:gridCol>
                <a:gridCol w="2621595">
                  <a:extLst>
                    <a:ext uri="{9D8B030D-6E8A-4147-A177-3AD203B41FA5}">
                      <a16:colId xmlns:a16="http://schemas.microsoft.com/office/drawing/2014/main" val="20004"/>
                    </a:ext>
                  </a:extLst>
                </a:gridCol>
              </a:tblGrid>
              <a:tr h="746760">
                <a:tc>
                  <a:txBody>
                    <a:bodyPr/>
                    <a:lstStyle/>
                    <a:p>
                      <a:pPr marL="0" marR="0" algn="ctr">
                        <a:lnSpc>
                          <a:spcPct val="115000"/>
                        </a:lnSpc>
                        <a:spcBef>
                          <a:spcPts val="0"/>
                        </a:spcBef>
                        <a:spcAft>
                          <a:spcPts val="0"/>
                        </a:spcAft>
                      </a:pPr>
                      <a:r>
                        <a:rPr lang="en-US" sz="2400" b="1" u="sng" dirty="0">
                          <a:solidFill>
                            <a:srgbClr val="000000"/>
                          </a:solidFill>
                          <a:latin typeface="Arial"/>
                          <a:ea typeface="Calibri"/>
                          <a:cs typeface="Arial"/>
                        </a:rPr>
                        <a:t>Level</a:t>
                      </a:r>
                      <a:endParaRPr lang="en-US" sz="24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u="sng" dirty="0">
                          <a:solidFill>
                            <a:srgbClr val="000000"/>
                          </a:solidFill>
                          <a:latin typeface="Arial"/>
                          <a:ea typeface="Calibri"/>
                          <a:cs typeface="Arial"/>
                        </a:rPr>
                        <a:t>Mean</a:t>
                      </a:r>
                      <a:endParaRPr lang="en-US" sz="2400" b="1" u="sng"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0"/>
                  </a:ext>
                </a:extLst>
              </a:tr>
              <a:tr h="746760">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WT-noTBI</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A</a:t>
                      </a:r>
                      <a:endParaRPr lang="en-US" sz="24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dirty="0">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49.197</a:t>
                      </a:r>
                      <a:endParaRPr lang="en-US" sz="24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1"/>
                  </a:ext>
                </a:extLst>
              </a:tr>
              <a:tr h="746760">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WT-TBI</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B</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dirty="0">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23.902</a:t>
                      </a:r>
                      <a:endParaRPr lang="en-US" sz="24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2"/>
                  </a:ext>
                </a:extLst>
              </a:tr>
              <a:tr h="746760">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KO-no TBI</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B</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21.196</a:t>
                      </a:r>
                      <a:endParaRPr lang="en-US" sz="24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3"/>
                  </a:ext>
                </a:extLst>
              </a:tr>
              <a:tr h="746760">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KO-TBI</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dirty="0">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B</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18.659</a:t>
                      </a:r>
                      <a:endParaRPr lang="en-US" sz="24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27677" name="TextBox 5"/>
          <p:cNvSpPr txBox="1">
            <a:spLocks noChangeArrowheads="1"/>
          </p:cNvSpPr>
          <p:nvPr/>
        </p:nvSpPr>
        <p:spPr bwMode="auto">
          <a:xfrm>
            <a:off x="914400" y="5410200"/>
            <a:ext cx="7772400" cy="400050"/>
          </a:xfrm>
          <a:prstGeom prst="rect">
            <a:avLst/>
          </a:prstGeom>
          <a:noFill/>
          <a:ln w="9525">
            <a:noFill/>
            <a:miter lim="800000"/>
            <a:headEnd/>
            <a:tailEnd/>
          </a:ln>
        </p:spPr>
        <p:txBody>
          <a:bodyPr>
            <a:spAutoFit/>
          </a:bodyPr>
          <a:lstStyle/>
          <a:p>
            <a:r>
              <a:rPr lang="en-US" sz="2000" dirty="0">
                <a:solidFill>
                  <a:srgbClr val="FF0000"/>
                </a:solidFill>
              </a:rPr>
              <a:t>Means </a:t>
            </a:r>
            <a:r>
              <a:rPr lang="en-US" sz="2000" u="sng" dirty="0">
                <a:solidFill>
                  <a:srgbClr val="FF0000"/>
                </a:solidFill>
              </a:rPr>
              <a:t>not</a:t>
            </a:r>
            <a:r>
              <a:rPr lang="en-US" sz="2000" dirty="0">
                <a:solidFill>
                  <a:srgbClr val="FF0000"/>
                </a:solidFill>
              </a:rPr>
              <a:t> connected by the same letter are significantly different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399CCA25-9AA8-4EA4-BA86-30C21FCA827B}" type="slidenum">
              <a:rPr lang="en-US" sz="1400">
                <a:cs typeface="Arial" charset="0"/>
              </a:rPr>
              <a:pPr algn="r"/>
              <a:t>4</a:t>
            </a:fld>
            <a:endParaRPr lang="en-US" sz="1400">
              <a:cs typeface="Arial" charset="0"/>
            </a:endParaRPr>
          </a:p>
        </p:txBody>
      </p:sp>
      <p:sp>
        <p:nvSpPr>
          <p:cNvPr id="78851" name="Rectangle 2"/>
          <p:cNvSpPr>
            <a:spLocks noGrp="1" noChangeArrowheads="1"/>
          </p:cNvSpPr>
          <p:nvPr>
            <p:ph type="title" idx="4294967295"/>
          </p:nvPr>
        </p:nvSpPr>
        <p:spPr/>
        <p:txBody>
          <a:bodyPr/>
          <a:lstStyle/>
          <a:p>
            <a:r>
              <a:rPr lang="en-US" sz="4000"/>
              <a:t>Don’t use bar graphs in complex situations</a:t>
            </a:r>
          </a:p>
        </p:txBody>
      </p:sp>
      <p:sp>
        <p:nvSpPr>
          <p:cNvPr id="78852" name="Rectangle 3"/>
          <p:cNvSpPr>
            <a:spLocks noGrp="1" noChangeArrowheads="1"/>
          </p:cNvSpPr>
          <p:nvPr>
            <p:ph type="body" idx="4294967295"/>
          </p:nvPr>
        </p:nvSpPr>
        <p:spPr/>
        <p:txBody>
          <a:bodyPr/>
          <a:lstStyle/>
          <a:p>
            <a:pPr>
              <a:buFontTx/>
              <a:buNone/>
            </a:pPr>
            <a:r>
              <a:rPr lang="en-US"/>
              <a:t> </a:t>
            </a:r>
          </a:p>
        </p:txBody>
      </p:sp>
      <p:pic>
        <p:nvPicPr>
          <p:cNvPr id="78853" name="Picture 6"/>
          <p:cNvPicPr>
            <a:picLocks noChangeAspect="1" noChangeArrowheads="1"/>
          </p:cNvPicPr>
          <p:nvPr/>
        </p:nvPicPr>
        <p:blipFill>
          <a:blip r:embed="rId2" cstate="print"/>
          <a:srcRect/>
          <a:stretch>
            <a:fillRect/>
          </a:stretch>
        </p:blipFill>
        <p:spPr bwMode="auto">
          <a:xfrm>
            <a:off x="914400" y="1600200"/>
            <a:ext cx="7315200" cy="4267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229600" cy="792163"/>
          </a:xfrm>
        </p:spPr>
        <p:txBody>
          <a:bodyPr/>
          <a:lstStyle/>
          <a:p>
            <a:r>
              <a:rPr lang="en-US" u="sng" dirty="0"/>
              <a:t>Multiple comparisons-Tukey’s </a:t>
            </a:r>
            <a:r>
              <a:rPr lang="en-US" u="sng" dirty="0">
                <a:solidFill>
                  <a:srgbClr val="FF0000"/>
                </a:solidFill>
              </a:rPr>
              <a:t>q</a:t>
            </a:r>
          </a:p>
        </p:txBody>
      </p:sp>
      <p:sp>
        <p:nvSpPr>
          <p:cNvPr id="22531" name="Content Placeholder 2"/>
          <p:cNvSpPr>
            <a:spLocks noGrp="1"/>
          </p:cNvSpPr>
          <p:nvPr>
            <p:ph idx="1"/>
          </p:nvPr>
        </p:nvSpPr>
        <p:spPr>
          <a:xfrm>
            <a:off x="152400" y="944563"/>
            <a:ext cx="8839200" cy="5791200"/>
          </a:xfrm>
        </p:spPr>
        <p:txBody>
          <a:bodyPr/>
          <a:lstStyle/>
          <a:p>
            <a:pPr>
              <a:buFontTx/>
              <a:buNone/>
            </a:pPr>
            <a:r>
              <a:rPr lang="en-US" sz="3100" dirty="0"/>
              <a:t>As an alternative to Fisher LSD, for pairwise comparisons of “k” means, Tukey computed  distribution percentiles for </a:t>
            </a:r>
          </a:p>
          <a:p>
            <a:pPr>
              <a:buFontTx/>
              <a:buNone/>
            </a:pPr>
            <a:r>
              <a:rPr lang="en-US" sz="3100" dirty="0"/>
              <a:t>     </a:t>
            </a:r>
            <a:r>
              <a:rPr lang="en-US" sz="3100" dirty="0">
                <a:solidFill>
                  <a:srgbClr val="FF0000"/>
                </a:solidFill>
              </a:rPr>
              <a:t>q</a:t>
            </a:r>
            <a:r>
              <a:rPr lang="en-US" sz="3100" dirty="0"/>
              <a:t>=(largest mean-smallest mean)/</a:t>
            </a:r>
            <a:r>
              <a:rPr lang="en-US" sz="3100" dirty="0" err="1"/>
              <a:t>SE</a:t>
            </a:r>
            <a:r>
              <a:rPr lang="en-US" sz="3100" baseline="-25000" dirty="0" err="1"/>
              <a:t>d</a:t>
            </a:r>
            <a:r>
              <a:rPr lang="en-US" sz="3100" baseline="-25000" dirty="0"/>
              <a:t> </a:t>
            </a:r>
            <a:r>
              <a:rPr lang="en-US" sz="3100" dirty="0"/>
              <a:t> </a:t>
            </a:r>
          </a:p>
          <a:p>
            <a:pPr>
              <a:buFontTx/>
              <a:buNone/>
            </a:pPr>
            <a:r>
              <a:rPr lang="en-US" sz="3100" dirty="0"/>
              <a:t> under the null hypothesis that all true means are equal. If </a:t>
            </a:r>
            <a:r>
              <a:rPr lang="en-US" sz="3100" b="1" dirty="0"/>
              <a:t>mean diff/</a:t>
            </a:r>
            <a:r>
              <a:rPr lang="en-US" sz="3100" b="1" dirty="0" err="1"/>
              <a:t>SE</a:t>
            </a:r>
            <a:r>
              <a:rPr lang="en-US" sz="3100" b="1" baseline="-25000" dirty="0" err="1"/>
              <a:t>d</a:t>
            </a:r>
            <a:r>
              <a:rPr lang="en-US" sz="3100" b="1" dirty="0"/>
              <a:t> </a:t>
            </a:r>
            <a:r>
              <a:rPr lang="en-US" sz="3100" dirty="0"/>
              <a:t>&gt; </a:t>
            </a:r>
            <a:r>
              <a:rPr lang="en-US" sz="3100" b="1" dirty="0">
                <a:solidFill>
                  <a:srgbClr val="FF0000"/>
                </a:solidFill>
              </a:rPr>
              <a:t>q</a:t>
            </a:r>
            <a:r>
              <a:rPr lang="en-US" sz="3100" b="1" dirty="0"/>
              <a:t> </a:t>
            </a:r>
            <a:r>
              <a:rPr lang="en-US" sz="3100" dirty="0"/>
              <a:t>is the significance criterion (instead of &gt; t), the type I error is ≤ </a:t>
            </a:r>
            <a:r>
              <a:rPr lang="el-GR" sz="3100" dirty="0"/>
              <a:t>α</a:t>
            </a:r>
            <a:r>
              <a:rPr lang="en-US" sz="3100" dirty="0"/>
              <a:t> for all pairwise comparisons.  </a:t>
            </a:r>
          </a:p>
          <a:p>
            <a:pPr>
              <a:buFontTx/>
              <a:buNone/>
            </a:pPr>
            <a:r>
              <a:rPr lang="en-US" sz="3100" dirty="0">
                <a:solidFill>
                  <a:srgbClr val="FF0000"/>
                </a:solidFill>
              </a:rPr>
              <a:t>       q</a:t>
            </a:r>
            <a:r>
              <a:rPr lang="en-US" sz="3100" dirty="0"/>
              <a:t> &gt; t &gt; Z            q is more strict than t </a:t>
            </a:r>
          </a:p>
          <a:p>
            <a:pPr>
              <a:buFontTx/>
              <a:buNone/>
            </a:pPr>
            <a:r>
              <a:rPr lang="en-US" sz="3100" dirty="0"/>
              <a:t>One looks up </a:t>
            </a:r>
            <a:r>
              <a:rPr lang="en-US" sz="3100" b="1" dirty="0"/>
              <a:t>mean diff/</a:t>
            </a:r>
            <a:r>
              <a:rPr lang="en-US" sz="3100" b="1" dirty="0" err="1"/>
              <a:t>SE</a:t>
            </a:r>
            <a:r>
              <a:rPr lang="en-US" sz="3100" b="1" baseline="-25000" dirty="0" err="1"/>
              <a:t>d</a:t>
            </a:r>
            <a:r>
              <a:rPr lang="en-US" sz="3100" b="1" dirty="0"/>
              <a:t> </a:t>
            </a:r>
            <a:r>
              <a:rPr lang="en-US" sz="3100" dirty="0"/>
              <a:t>on the q distribution instead of the t distribution. </a:t>
            </a:r>
            <a:endParaRPr lang="en-US" sz="3100" baseline="-25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685800"/>
          </a:xfrm>
        </p:spPr>
        <p:txBody>
          <a:bodyPr/>
          <a:lstStyle/>
          <a:p>
            <a:r>
              <a:rPr lang="en-US" sz="3600" dirty="0"/>
              <a:t>t or Z </a:t>
            </a:r>
            <a:r>
              <a:rPr lang="en-US" sz="2400" dirty="0"/>
              <a:t>(unadjusted)</a:t>
            </a:r>
            <a:r>
              <a:rPr lang="en-US" sz="3600" dirty="0"/>
              <a:t> vs q (Tukey) – 3 means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53" y="838200"/>
            <a:ext cx="81534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719" y="3429000"/>
            <a:ext cx="7577847" cy="297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634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dirty="0"/>
              <a:t>t (or Z) vs </a:t>
            </a:r>
            <a:r>
              <a:rPr lang="en-US" dirty="0">
                <a:solidFill>
                  <a:srgbClr val="FF0000"/>
                </a:solidFill>
              </a:rPr>
              <a:t>q </a:t>
            </a:r>
            <a:r>
              <a:rPr lang="en-US" dirty="0"/>
              <a:t>percentiles for </a:t>
            </a:r>
            <a:r>
              <a:rPr lang="el-GR" dirty="0"/>
              <a:t>α</a:t>
            </a:r>
            <a:r>
              <a:rPr lang="en-US" dirty="0"/>
              <a:t>=0.05, and large n</a:t>
            </a:r>
          </a:p>
        </p:txBody>
      </p:sp>
      <p:sp>
        <p:nvSpPr>
          <p:cNvPr id="23555" name="Content Placeholder 2"/>
          <p:cNvSpPr>
            <a:spLocks noGrp="1"/>
          </p:cNvSpPr>
          <p:nvPr>
            <p:ph idx="1"/>
          </p:nvPr>
        </p:nvSpPr>
        <p:spPr/>
        <p:txBody>
          <a:bodyPr/>
          <a:lstStyle/>
          <a:p>
            <a:pPr>
              <a:buFontTx/>
              <a:buNone/>
            </a:pPr>
            <a:r>
              <a:rPr lang="en-US" dirty="0"/>
              <a:t>    </a:t>
            </a:r>
            <a:r>
              <a:rPr lang="en-US" u="sng" dirty="0" err="1"/>
              <a:t>num</a:t>
            </a:r>
            <a:r>
              <a:rPr lang="en-US" u="sng" dirty="0"/>
              <a:t> means=k        t           </a:t>
            </a:r>
            <a:r>
              <a:rPr lang="en-US" u="sng" dirty="0">
                <a:solidFill>
                  <a:srgbClr val="FF0000"/>
                </a:solidFill>
              </a:rPr>
              <a:t>q</a:t>
            </a:r>
            <a:r>
              <a:rPr lang="en-US" u="sng" dirty="0"/>
              <a:t>* </a:t>
            </a:r>
          </a:p>
          <a:p>
            <a:pPr>
              <a:buFontTx/>
              <a:buNone/>
            </a:pPr>
            <a:r>
              <a:rPr lang="en-US" dirty="0"/>
              <a:t>           2                 1.96       1.96</a:t>
            </a:r>
          </a:p>
          <a:p>
            <a:pPr>
              <a:buFontTx/>
              <a:buNone/>
            </a:pPr>
            <a:r>
              <a:rPr lang="en-US" dirty="0"/>
              <a:t>           3                 1.96       2.34</a:t>
            </a:r>
          </a:p>
          <a:p>
            <a:pPr>
              <a:buFontTx/>
              <a:buNone/>
            </a:pPr>
            <a:r>
              <a:rPr lang="en-US" dirty="0"/>
              <a:t>           4                 1.96       2.59</a:t>
            </a:r>
          </a:p>
          <a:p>
            <a:pPr>
              <a:buFontTx/>
              <a:buNone/>
            </a:pPr>
            <a:r>
              <a:rPr lang="en-US" dirty="0"/>
              <a:t>           5                 1.96       2.73</a:t>
            </a:r>
          </a:p>
          <a:p>
            <a:pPr>
              <a:buFontTx/>
              <a:buNone/>
            </a:pPr>
            <a:r>
              <a:rPr lang="en-US" dirty="0"/>
              <a:t>           6                 1.96       2.85</a:t>
            </a:r>
          </a:p>
          <a:p>
            <a:pPr>
              <a:buFontTx/>
              <a:buNone/>
            </a:pPr>
            <a:endParaRPr lang="en-US" dirty="0"/>
          </a:p>
          <a:p>
            <a:pPr>
              <a:buFontTx/>
              <a:buNone/>
            </a:pPr>
            <a:r>
              <a:rPr lang="en-US" sz="1800" dirty="0"/>
              <a:t>        * Some tables give q for SE, not </a:t>
            </a:r>
            <a:r>
              <a:rPr lang="en-US" sz="1800" dirty="0" err="1"/>
              <a:t>SE</a:t>
            </a:r>
            <a:r>
              <a:rPr lang="en-US" sz="1800" baseline="-25000" dirty="0" err="1"/>
              <a:t>d</a:t>
            </a:r>
            <a:r>
              <a:rPr lang="en-US" sz="1800" dirty="0"/>
              <a:t>, so must multiply q by √2. </a:t>
            </a:r>
          </a:p>
        </p:txBody>
      </p:sp>
    </p:spTree>
    <p:extLst>
      <p:ext uri="{BB962C8B-B14F-4D97-AF65-F5344CB8AC3E}">
        <p14:creationId xmlns:p14="http://schemas.microsoft.com/office/powerpoint/2010/main" val="2790716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57200"/>
            <a:ext cx="8229600" cy="762000"/>
          </a:xfrm>
        </p:spPr>
        <p:txBody>
          <a:bodyPr/>
          <a:lstStyle/>
          <a:p>
            <a:r>
              <a:rPr lang="en-US"/>
              <a:t>Post hoc: t vs Tukey q, k=4</a:t>
            </a:r>
          </a:p>
        </p:txBody>
      </p:sp>
      <p:graphicFrame>
        <p:nvGraphicFramePr>
          <p:cNvPr id="4" name="Table 3"/>
          <p:cNvGraphicFramePr>
            <a:graphicFrameLocks noGrp="1"/>
          </p:cNvGraphicFramePr>
          <p:nvPr>
            <p:extLst>
              <p:ext uri="{D42A27DB-BD31-4B8C-83A1-F6EECF244321}">
                <p14:modId xmlns:p14="http://schemas.microsoft.com/office/powerpoint/2010/main" val="2153477407"/>
              </p:ext>
            </p:extLst>
          </p:nvPr>
        </p:nvGraphicFramePr>
        <p:xfrm>
          <a:off x="457200" y="1371600"/>
          <a:ext cx="8077200" cy="4800601"/>
        </p:xfrm>
        <a:graphic>
          <a:graphicData uri="http://schemas.openxmlformats.org/drawingml/2006/table">
            <a:tbl>
              <a:tblPr/>
              <a:tblGrid>
                <a:gridCol w="1295401">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852676">
                  <a:extLst>
                    <a:ext uri="{9D8B030D-6E8A-4147-A177-3AD203B41FA5}">
                      <a16:colId xmlns:a16="http://schemas.microsoft.com/office/drawing/2014/main" val="20002"/>
                    </a:ext>
                  </a:extLst>
                </a:gridCol>
                <a:gridCol w="1022970">
                  <a:extLst>
                    <a:ext uri="{9D8B030D-6E8A-4147-A177-3AD203B41FA5}">
                      <a16:colId xmlns:a16="http://schemas.microsoft.com/office/drawing/2014/main" val="20003"/>
                    </a:ext>
                  </a:extLst>
                </a:gridCol>
                <a:gridCol w="1022970">
                  <a:extLst>
                    <a:ext uri="{9D8B030D-6E8A-4147-A177-3AD203B41FA5}">
                      <a16:colId xmlns:a16="http://schemas.microsoft.com/office/drawing/2014/main" val="20004"/>
                    </a:ext>
                  </a:extLst>
                </a:gridCol>
                <a:gridCol w="1363959">
                  <a:extLst>
                    <a:ext uri="{9D8B030D-6E8A-4147-A177-3AD203B41FA5}">
                      <a16:colId xmlns:a16="http://schemas.microsoft.com/office/drawing/2014/main" val="20005"/>
                    </a:ext>
                  </a:extLst>
                </a:gridCol>
                <a:gridCol w="1300024">
                  <a:extLst>
                    <a:ext uri="{9D8B030D-6E8A-4147-A177-3AD203B41FA5}">
                      <a16:colId xmlns:a16="http://schemas.microsoft.com/office/drawing/2014/main" val="20006"/>
                    </a:ext>
                  </a:extLst>
                </a:gridCol>
              </a:tblGrid>
              <a:tr h="978545">
                <a:tc>
                  <a:txBody>
                    <a:bodyPr/>
                    <a:lstStyle/>
                    <a:p>
                      <a:pPr algn="ctr" fontAlgn="t"/>
                      <a:r>
                        <a:rPr lang="en-US" sz="1800" b="1" i="0" u="none" strike="noStrike" dirty="0">
                          <a:solidFill>
                            <a:srgbClr val="000000"/>
                          </a:solidFill>
                          <a:latin typeface="Arial"/>
                        </a:rPr>
                        <a:t>Level</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vs Level</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Mean Diff</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SE diff</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t</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p-Value- no correction</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p-Value-</a:t>
                      </a:r>
                      <a:r>
                        <a:rPr lang="en-US" sz="1800" b="1" i="0" u="none" strike="noStrike" dirty="0" err="1">
                          <a:solidFill>
                            <a:srgbClr val="000000"/>
                          </a:solidFill>
                          <a:latin typeface="Arial"/>
                        </a:rPr>
                        <a:t>Tukey</a:t>
                      </a:r>
                      <a:endParaRPr lang="en-US" sz="1800" b="1" i="0" u="none" strike="noStrike" dirty="0">
                        <a:solidFill>
                          <a:srgbClr val="000000"/>
                        </a:solidFill>
                        <a:latin typeface="Arial"/>
                      </a:endParaRPr>
                    </a:p>
                  </a:txBody>
                  <a:tcPr marL="9525" marR="9525" marT="9525" marB="0">
                    <a:lnL>
                      <a:noFill/>
                    </a:lnL>
                    <a:lnR>
                      <a:noFill/>
                    </a:lnR>
                    <a:lnT>
                      <a:noFill/>
                    </a:lnT>
                    <a:lnB>
                      <a:noFill/>
                    </a:lnB>
                  </a:tcPr>
                </a:tc>
                <a:extLst>
                  <a:ext uri="{0D108BD9-81ED-4DB2-BD59-A6C34878D82A}">
                    <a16:rowId xmlns:a16="http://schemas.microsoft.com/office/drawing/2014/main" val="10000"/>
                  </a:ext>
                </a:extLst>
              </a:tr>
              <a:tr h="656095">
                <a:tc>
                  <a:txBody>
                    <a:bodyPr/>
                    <a:lstStyle/>
                    <a:p>
                      <a:pPr algn="ctr" fontAlgn="t"/>
                      <a:r>
                        <a:rPr lang="en-US" sz="1800" b="1" i="0" u="none" strike="noStrike">
                          <a:solidFill>
                            <a:srgbClr val="000000"/>
                          </a:solidFill>
                          <a:latin typeface="Arial"/>
                        </a:rPr>
                        <a:t>WT-noTBI</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KO-TBI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30.54</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5.03</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6.073</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extLst>
                  <a:ext uri="{0D108BD9-81ED-4DB2-BD59-A6C34878D82A}">
                    <a16:rowId xmlns:a16="http://schemas.microsoft.com/office/drawing/2014/main" val="10001"/>
                  </a:ext>
                </a:extLst>
              </a:tr>
              <a:tr h="656095">
                <a:tc>
                  <a:txBody>
                    <a:bodyPr/>
                    <a:lstStyle/>
                    <a:p>
                      <a:pPr algn="ctr" fontAlgn="t"/>
                      <a:r>
                        <a:rPr lang="en-US" sz="1800" b="1" i="0" u="none" strike="noStrike">
                          <a:solidFill>
                            <a:srgbClr val="000000"/>
                          </a:solidFill>
                          <a:latin typeface="Arial"/>
                        </a:rPr>
                        <a:t>WT-noTBI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KO-no TBI</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28.00</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4.81</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5.822</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extLst>
                  <a:ext uri="{0D108BD9-81ED-4DB2-BD59-A6C34878D82A}">
                    <a16:rowId xmlns:a16="http://schemas.microsoft.com/office/drawing/2014/main" val="10002"/>
                  </a:ext>
                </a:extLst>
              </a:tr>
              <a:tr h="656095">
                <a:tc>
                  <a:txBody>
                    <a:bodyPr/>
                    <a:lstStyle/>
                    <a:p>
                      <a:pPr algn="ctr" fontAlgn="t"/>
                      <a:r>
                        <a:rPr lang="en-US" sz="1800" b="1" i="0" u="none" strike="noStrike">
                          <a:solidFill>
                            <a:srgbClr val="000000"/>
                          </a:solidFill>
                          <a:latin typeface="Arial"/>
                        </a:rPr>
                        <a:t>WT-noTBI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WT-TBI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25.30</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3.71</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6.811</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&lt;.0001*</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extLst>
                  <a:ext uri="{0D108BD9-81ED-4DB2-BD59-A6C34878D82A}">
                    <a16:rowId xmlns:a16="http://schemas.microsoft.com/office/drawing/2014/main" val="10003"/>
                  </a:ext>
                </a:extLst>
              </a:tr>
              <a:tr h="541581">
                <a:tc>
                  <a:txBody>
                    <a:bodyPr/>
                    <a:lstStyle/>
                    <a:p>
                      <a:pPr algn="ctr" fontAlgn="t"/>
                      <a:r>
                        <a:rPr lang="en-US" sz="1800" b="1" i="0" u="none" strike="noStrike">
                          <a:solidFill>
                            <a:srgbClr val="000000"/>
                          </a:solidFill>
                          <a:latin typeface="Arial"/>
                        </a:rPr>
                        <a:t>WT-TBI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KO-TBI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5.24</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4.79</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1.094</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0.2797</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0.6952</a:t>
                      </a:r>
                    </a:p>
                  </a:txBody>
                  <a:tcPr marL="9525" marR="9525" marT="9525" marB="0">
                    <a:lnL>
                      <a:noFill/>
                    </a:lnL>
                    <a:lnR>
                      <a:noFill/>
                    </a:lnR>
                    <a:lnT>
                      <a:noFill/>
                    </a:lnT>
                    <a:lnB>
                      <a:noFill/>
                    </a:lnB>
                  </a:tcPr>
                </a:tc>
                <a:extLst>
                  <a:ext uri="{0D108BD9-81ED-4DB2-BD59-A6C34878D82A}">
                    <a16:rowId xmlns:a16="http://schemas.microsoft.com/office/drawing/2014/main" val="10004"/>
                  </a:ext>
                </a:extLst>
              </a:tr>
              <a:tr h="656095">
                <a:tc>
                  <a:txBody>
                    <a:bodyPr/>
                    <a:lstStyle/>
                    <a:p>
                      <a:pPr algn="ctr" fontAlgn="t"/>
                      <a:r>
                        <a:rPr lang="en-US" sz="1800" b="1" i="0" u="none" strike="noStrike">
                          <a:solidFill>
                            <a:srgbClr val="000000"/>
                          </a:solidFill>
                          <a:latin typeface="Arial"/>
                        </a:rPr>
                        <a:t>WT-TBI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KO-no 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2.71</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4.56</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0.593</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0.5562</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0.9338</a:t>
                      </a:r>
                    </a:p>
                  </a:txBody>
                  <a:tcPr marL="9525" marR="9525" marT="9525" marB="0">
                    <a:lnL>
                      <a:noFill/>
                    </a:lnL>
                    <a:lnR>
                      <a:noFill/>
                    </a:lnR>
                    <a:lnT>
                      <a:noFill/>
                    </a:lnT>
                    <a:lnB>
                      <a:noFill/>
                    </a:lnB>
                  </a:tcPr>
                </a:tc>
                <a:extLst>
                  <a:ext uri="{0D108BD9-81ED-4DB2-BD59-A6C34878D82A}">
                    <a16:rowId xmlns:a16="http://schemas.microsoft.com/office/drawing/2014/main" val="10005"/>
                  </a:ext>
                </a:extLst>
              </a:tr>
              <a:tr h="656095">
                <a:tc>
                  <a:txBody>
                    <a:bodyPr/>
                    <a:lstStyle/>
                    <a:p>
                      <a:pPr algn="ctr" fontAlgn="t"/>
                      <a:r>
                        <a:rPr lang="en-US" sz="1800" b="1" i="0" u="none" strike="noStrike">
                          <a:solidFill>
                            <a:srgbClr val="000000"/>
                          </a:solidFill>
                          <a:latin typeface="Arial"/>
                        </a:rPr>
                        <a:t>KO-no 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KO-TBI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2.54</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5.69</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0.446</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0.6574</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0.9700</a:t>
                      </a:r>
                    </a:p>
                  </a:txBody>
                  <a:tcPr marL="9525" marR="9525" marT="9525" marB="0">
                    <a:lnL>
                      <a:noFill/>
                    </a:lnL>
                    <a:lnR>
                      <a:noFill/>
                    </a:lnR>
                    <a:lnT>
                      <a:noFill/>
                    </a:lnT>
                    <a:lnB>
                      <a:noFill/>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792162"/>
          </a:xfrm>
        </p:spPr>
        <p:txBody>
          <a:bodyPr/>
          <a:lstStyle/>
          <a:p>
            <a:r>
              <a:rPr lang="en-US" sz="4000" u="sng" dirty="0">
                <a:solidFill>
                  <a:srgbClr val="0070C0"/>
                </a:solidFill>
              </a:rPr>
              <a:t>F (circle)</a:t>
            </a:r>
            <a:r>
              <a:rPr lang="en-US" sz="4000" u="sng" dirty="0"/>
              <a:t> vs </a:t>
            </a:r>
            <a:r>
              <a:rPr lang="en-US" sz="4000" u="sng" dirty="0">
                <a:solidFill>
                  <a:srgbClr val="33CC33"/>
                </a:solidFill>
              </a:rPr>
              <a:t>q (box)</a:t>
            </a:r>
            <a:r>
              <a:rPr lang="en-US" sz="4000" u="sng" dirty="0"/>
              <a:t>, k=2, area=0.95 </a:t>
            </a:r>
          </a:p>
        </p:txBody>
      </p:sp>
      <p:graphicFrame>
        <p:nvGraphicFramePr>
          <p:cNvPr id="4" name="Content Placeholder 3"/>
          <p:cNvGraphicFramePr>
            <a:graphicFrameLocks noGrp="1"/>
          </p:cNvGraphicFramePr>
          <p:nvPr>
            <p:ph idx="1"/>
          </p:nvPr>
        </p:nvGraphicFramePr>
        <p:xfrm>
          <a:off x="762000" y="990600"/>
          <a:ext cx="77724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5943600"/>
            <a:ext cx="6248400" cy="369332"/>
          </a:xfrm>
          <a:prstGeom prst="rect">
            <a:avLst/>
          </a:prstGeom>
          <a:noFill/>
        </p:spPr>
        <p:txBody>
          <a:bodyPr wrap="square" rtlCol="0">
            <a:spAutoFit/>
          </a:bodyPr>
          <a:lstStyle/>
          <a:p>
            <a:r>
              <a:rPr lang="en-US" dirty="0"/>
              <a:t>Bivariate normal area above both circle and box= 0.95 </a:t>
            </a:r>
          </a:p>
        </p:txBody>
      </p:sp>
    </p:spTree>
    <p:extLst>
      <p:ext uri="{BB962C8B-B14F-4D97-AF65-F5344CB8AC3E}">
        <p14:creationId xmlns:p14="http://schemas.microsoft.com/office/powerpoint/2010/main" val="3791893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304800"/>
            <a:ext cx="8229600" cy="715963"/>
          </a:xfrm>
        </p:spPr>
        <p:txBody>
          <a:bodyPr/>
          <a:lstStyle/>
          <a:p>
            <a:r>
              <a:rPr lang="en-US" sz="4000"/>
              <a:t>Mean comparisons-Tukey</a:t>
            </a:r>
          </a:p>
        </p:txBody>
      </p:sp>
      <p:graphicFrame>
        <p:nvGraphicFramePr>
          <p:cNvPr id="5" name="Table 4"/>
          <p:cNvGraphicFramePr>
            <a:graphicFrameLocks noGrp="1"/>
          </p:cNvGraphicFramePr>
          <p:nvPr/>
        </p:nvGraphicFramePr>
        <p:xfrm>
          <a:off x="1447800" y="1219200"/>
          <a:ext cx="6095999" cy="3733800"/>
        </p:xfrm>
        <a:graphic>
          <a:graphicData uri="http://schemas.openxmlformats.org/drawingml/2006/table">
            <a:tbl>
              <a:tblPr/>
              <a:tblGrid>
                <a:gridCol w="2053057">
                  <a:extLst>
                    <a:ext uri="{9D8B030D-6E8A-4147-A177-3AD203B41FA5}">
                      <a16:colId xmlns:a16="http://schemas.microsoft.com/office/drawing/2014/main" val="20000"/>
                    </a:ext>
                  </a:extLst>
                </a:gridCol>
                <a:gridCol w="505368">
                  <a:extLst>
                    <a:ext uri="{9D8B030D-6E8A-4147-A177-3AD203B41FA5}">
                      <a16:colId xmlns:a16="http://schemas.microsoft.com/office/drawing/2014/main" val="20001"/>
                    </a:ext>
                  </a:extLst>
                </a:gridCol>
                <a:gridCol w="536953">
                  <a:extLst>
                    <a:ext uri="{9D8B030D-6E8A-4147-A177-3AD203B41FA5}">
                      <a16:colId xmlns:a16="http://schemas.microsoft.com/office/drawing/2014/main" val="20002"/>
                    </a:ext>
                  </a:extLst>
                </a:gridCol>
                <a:gridCol w="379026">
                  <a:extLst>
                    <a:ext uri="{9D8B030D-6E8A-4147-A177-3AD203B41FA5}">
                      <a16:colId xmlns:a16="http://schemas.microsoft.com/office/drawing/2014/main" val="20003"/>
                    </a:ext>
                  </a:extLst>
                </a:gridCol>
                <a:gridCol w="2621595">
                  <a:extLst>
                    <a:ext uri="{9D8B030D-6E8A-4147-A177-3AD203B41FA5}">
                      <a16:colId xmlns:a16="http://schemas.microsoft.com/office/drawing/2014/main" val="20004"/>
                    </a:ext>
                  </a:extLst>
                </a:gridCol>
              </a:tblGrid>
              <a:tr h="746760">
                <a:tc>
                  <a:txBody>
                    <a:bodyPr/>
                    <a:lstStyle/>
                    <a:p>
                      <a:pPr marL="0" marR="0" algn="ctr">
                        <a:lnSpc>
                          <a:spcPct val="115000"/>
                        </a:lnSpc>
                        <a:spcBef>
                          <a:spcPts val="0"/>
                        </a:spcBef>
                        <a:spcAft>
                          <a:spcPts val="0"/>
                        </a:spcAft>
                      </a:pPr>
                      <a:r>
                        <a:rPr lang="en-US" sz="2400" b="1" u="sng" dirty="0">
                          <a:solidFill>
                            <a:srgbClr val="000000"/>
                          </a:solidFill>
                          <a:latin typeface="Arial"/>
                          <a:ea typeface="Calibri"/>
                          <a:cs typeface="Arial"/>
                        </a:rPr>
                        <a:t>Level</a:t>
                      </a:r>
                      <a:endParaRPr lang="en-US" sz="24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u="sng" dirty="0">
                          <a:solidFill>
                            <a:srgbClr val="000000"/>
                          </a:solidFill>
                          <a:latin typeface="Arial"/>
                          <a:ea typeface="Calibri"/>
                          <a:cs typeface="Arial"/>
                        </a:rPr>
                        <a:t>Mean</a:t>
                      </a:r>
                      <a:endParaRPr lang="en-US" sz="2400" b="1" u="sng"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0"/>
                  </a:ext>
                </a:extLst>
              </a:tr>
              <a:tr h="746760">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WT-noTBI</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A</a:t>
                      </a:r>
                      <a:endParaRPr lang="en-US" sz="24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dirty="0">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49.197</a:t>
                      </a:r>
                      <a:endParaRPr lang="en-US" sz="24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1"/>
                  </a:ext>
                </a:extLst>
              </a:tr>
              <a:tr h="746760">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WT-TBI</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B</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dirty="0">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23.902</a:t>
                      </a:r>
                      <a:endParaRPr lang="en-US" sz="24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2"/>
                  </a:ext>
                </a:extLst>
              </a:tr>
              <a:tr h="746760">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KO-no TBI</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B</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21.196</a:t>
                      </a:r>
                      <a:endParaRPr lang="en-US" sz="24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3"/>
                  </a:ext>
                </a:extLst>
              </a:tr>
              <a:tr h="746760">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KO-TBI</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dirty="0">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a:solidFill>
                            <a:srgbClr val="000000"/>
                          </a:solidFill>
                          <a:latin typeface="Arial"/>
                          <a:ea typeface="Calibri"/>
                          <a:cs typeface="Arial"/>
                        </a:rPr>
                        <a:t>B</a:t>
                      </a:r>
                      <a:endParaRPr lang="en-US" sz="24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endParaRPr lang="en-US" sz="2400" b="1">
                        <a:solidFill>
                          <a:srgbClr val="000000"/>
                        </a:solidFill>
                        <a:latin typeface="Arial"/>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400" b="1" dirty="0">
                          <a:solidFill>
                            <a:srgbClr val="000000"/>
                          </a:solidFill>
                          <a:latin typeface="Arial"/>
                          <a:ea typeface="Calibri"/>
                          <a:cs typeface="Arial"/>
                        </a:rPr>
                        <a:t>18.659</a:t>
                      </a:r>
                      <a:endParaRPr lang="en-US" sz="24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27677" name="TextBox 5"/>
          <p:cNvSpPr txBox="1">
            <a:spLocks noChangeArrowheads="1"/>
          </p:cNvSpPr>
          <p:nvPr/>
        </p:nvSpPr>
        <p:spPr bwMode="auto">
          <a:xfrm>
            <a:off x="914400" y="5410200"/>
            <a:ext cx="7772400" cy="400050"/>
          </a:xfrm>
          <a:prstGeom prst="rect">
            <a:avLst/>
          </a:prstGeom>
          <a:noFill/>
          <a:ln w="9525">
            <a:noFill/>
            <a:miter lim="800000"/>
            <a:headEnd/>
            <a:tailEnd/>
          </a:ln>
        </p:spPr>
        <p:txBody>
          <a:bodyPr>
            <a:spAutoFit/>
          </a:bodyPr>
          <a:lstStyle/>
          <a:p>
            <a:r>
              <a:rPr lang="en-US" sz="2000">
                <a:solidFill>
                  <a:srgbClr val="FF0000"/>
                </a:solidFill>
              </a:rPr>
              <a:t>Means not connected by the same letter are significantly different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pPr eaLnBrk="1" hangingPunct="1"/>
            <a:r>
              <a:rPr lang="en-US" b="1"/>
              <a:t>Transformations</a:t>
            </a:r>
            <a:r>
              <a:rPr lang="en-US"/>
              <a:t> </a:t>
            </a:r>
          </a:p>
        </p:txBody>
      </p:sp>
      <p:sp>
        <p:nvSpPr>
          <p:cNvPr id="13315" name="Rectangle 3"/>
          <p:cNvSpPr>
            <a:spLocks noGrp="1" noChangeArrowheads="1"/>
          </p:cNvSpPr>
          <p:nvPr>
            <p:ph type="body" idx="1"/>
          </p:nvPr>
        </p:nvSpPr>
        <p:spPr>
          <a:xfrm>
            <a:off x="457200" y="1143000"/>
            <a:ext cx="8229600" cy="5486400"/>
          </a:xfrm>
        </p:spPr>
        <p:txBody>
          <a:bodyPr/>
          <a:lstStyle/>
          <a:p>
            <a:pPr eaLnBrk="1" hangingPunct="1">
              <a:buFontTx/>
              <a:buNone/>
            </a:pPr>
            <a:r>
              <a:rPr lang="en-US" sz="2800"/>
              <a:t>There are two requirements for the analysis of variance (ANOVA) model. </a:t>
            </a:r>
          </a:p>
          <a:p>
            <a:pPr eaLnBrk="1" hangingPunct="1">
              <a:buFontTx/>
              <a:buNone/>
            </a:pPr>
            <a:r>
              <a:rPr lang="en-US" sz="2800"/>
              <a:t>1.  Within any treatment group, the mean should be the middle value.  That is, the mean should be about the same as the median. When this is true, the data can usually be reasonably modeled by a Gaussian (“normal”) distribution. </a:t>
            </a:r>
          </a:p>
          <a:p>
            <a:pPr eaLnBrk="1" hangingPunct="1">
              <a:buFontTx/>
              <a:buNone/>
            </a:pPr>
            <a:r>
              <a:rPr lang="en-US" sz="2800"/>
              <a:t>2. The SD</a:t>
            </a:r>
            <a:r>
              <a:rPr lang="en-US" sz="2800" baseline="-25000"/>
              <a:t>s</a:t>
            </a:r>
            <a:r>
              <a:rPr lang="en-US" sz="2800"/>
              <a:t> should be similar (variance homogeneity) from group to group. </a:t>
            </a:r>
          </a:p>
          <a:p>
            <a:pPr eaLnBrk="1" hangingPunct="1">
              <a:buFontTx/>
              <a:buNone/>
            </a:pPr>
            <a:r>
              <a:rPr lang="en-US" sz="2800"/>
              <a:t>Can plot mean vs median &amp; residual errors to check #1 and mean versus SD to check #2.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C3C7-2CC7-BD0B-FAF5-37B5A13E9B4F}"/>
              </a:ext>
            </a:extLst>
          </p:cNvPr>
          <p:cNvSpPr>
            <a:spLocks noGrp="1"/>
          </p:cNvSpPr>
          <p:nvPr>
            <p:ph type="title"/>
          </p:nvPr>
        </p:nvSpPr>
        <p:spPr>
          <a:xfrm>
            <a:off x="228600" y="304800"/>
            <a:ext cx="8763000" cy="944562"/>
          </a:xfrm>
        </p:spPr>
        <p:txBody>
          <a:bodyPr/>
          <a:lstStyle/>
          <a:p>
            <a:r>
              <a:rPr lang="en-US" sz="4000" u="sng" dirty="0"/>
              <a:t>Levine test for variance homogeneity</a:t>
            </a:r>
          </a:p>
        </p:txBody>
      </p:sp>
      <p:sp>
        <p:nvSpPr>
          <p:cNvPr id="3" name="Content Placeholder 2">
            <a:extLst>
              <a:ext uri="{FF2B5EF4-FFF2-40B4-BE49-F238E27FC236}">
                <a16:creationId xmlns:a16="http://schemas.microsoft.com/office/drawing/2014/main" id="{89B20AFF-3110-9582-F94E-B608D4C2BC50}"/>
              </a:ext>
            </a:extLst>
          </p:cNvPr>
          <p:cNvSpPr>
            <a:spLocks noGrp="1"/>
          </p:cNvSpPr>
          <p:nvPr>
            <p:ph idx="1"/>
          </p:nvPr>
        </p:nvSpPr>
        <p:spPr>
          <a:xfrm>
            <a:off x="202557" y="1232000"/>
            <a:ext cx="8839200" cy="5105400"/>
          </a:xfrm>
        </p:spPr>
        <p:txBody>
          <a:bodyPr/>
          <a:lstStyle/>
          <a:p>
            <a:pPr marL="0" indent="0">
              <a:buNone/>
            </a:pPr>
            <a:r>
              <a:rPr lang="en-US" dirty="0"/>
              <a:t>The ratio of any two variances (SD</a:t>
            </a:r>
            <a:r>
              <a:rPr lang="en-US" baseline="30000" dirty="0"/>
              <a:t>2</a:t>
            </a:r>
            <a:r>
              <a:rPr lang="en-US" dirty="0"/>
              <a:t>) from two different groups with sample sizes n</a:t>
            </a:r>
            <a:r>
              <a:rPr lang="en-US" baseline="-25000" dirty="0"/>
              <a:t>1</a:t>
            </a:r>
            <a:r>
              <a:rPr lang="en-US" dirty="0"/>
              <a:t> and n</a:t>
            </a:r>
            <a:r>
              <a:rPr lang="en-US" baseline="-25000" dirty="0"/>
              <a:t>2</a:t>
            </a:r>
          </a:p>
          <a:p>
            <a:pPr marL="0" indent="0">
              <a:buNone/>
            </a:pPr>
            <a:r>
              <a:rPr lang="en-US" dirty="0"/>
              <a:t>has an F distribution with df</a:t>
            </a:r>
            <a:r>
              <a:rPr lang="en-US" baseline="-25000" dirty="0"/>
              <a:t>1</a:t>
            </a:r>
            <a:r>
              <a:rPr lang="en-US" dirty="0"/>
              <a:t>=n</a:t>
            </a:r>
            <a:r>
              <a:rPr lang="en-US" baseline="-25000" dirty="0"/>
              <a:t>1</a:t>
            </a:r>
            <a:r>
              <a:rPr lang="en-US" dirty="0"/>
              <a:t>-1 and df</a:t>
            </a:r>
            <a:r>
              <a:rPr lang="en-US" baseline="-25000" dirty="0"/>
              <a:t>2</a:t>
            </a:r>
            <a:r>
              <a:rPr lang="en-US" dirty="0"/>
              <a:t>=n</a:t>
            </a:r>
            <a:r>
              <a:rPr lang="en-US" baseline="-25000" dirty="0"/>
              <a:t>2</a:t>
            </a:r>
            <a:r>
              <a:rPr lang="en-US" dirty="0"/>
              <a:t>-1 under the null hypothesis that the two true variances are the same (H</a:t>
            </a:r>
            <a:r>
              <a:rPr lang="en-US" baseline="-25000" dirty="0"/>
              <a:t>o</a:t>
            </a:r>
            <a:r>
              <a:rPr lang="en-US" dirty="0"/>
              <a:t>: </a:t>
            </a:r>
            <a:r>
              <a:rPr lang="el-GR" dirty="0"/>
              <a:t>σ</a:t>
            </a:r>
            <a:r>
              <a:rPr lang="en-US" baseline="-25000" dirty="0"/>
              <a:t>1</a:t>
            </a:r>
            <a:r>
              <a:rPr lang="en-US" baseline="30000" dirty="0"/>
              <a:t>2</a:t>
            </a:r>
            <a:r>
              <a:rPr lang="en-US" dirty="0"/>
              <a:t>=</a:t>
            </a:r>
            <a:r>
              <a:rPr lang="el-GR" dirty="0"/>
              <a:t>σ</a:t>
            </a:r>
            <a:r>
              <a:rPr lang="en-US" baseline="-25000" dirty="0"/>
              <a:t>2</a:t>
            </a:r>
            <a:r>
              <a:rPr lang="en-US" baseline="30000" dirty="0"/>
              <a:t>2</a:t>
            </a:r>
            <a:r>
              <a:rPr lang="en-US" dirty="0"/>
              <a:t>)</a:t>
            </a:r>
          </a:p>
          <a:p>
            <a:pPr marL="0" indent="0">
              <a:buNone/>
            </a:pPr>
            <a:endParaRPr lang="en-US" sz="1200" dirty="0"/>
          </a:p>
          <a:p>
            <a:pPr marL="0" indent="0">
              <a:buNone/>
            </a:pPr>
            <a:r>
              <a:rPr lang="en-US" dirty="0"/>
              <a:t>                  F = SD</a:t>
            </a:r>
            <a:r>
              <a:rPr lang="en-US" baseline="-25000" dirty="0"/>
              <a:t>1</a:t>
            </a:r>
            <a:r>
              <a:rPr lang="en-US" baseline="30000" dirty="0"/>
              <a:t>2</a:t>
            </a:r>
            <a:r>
              <a:rPr lang="en-US" dirty="0"/>
              <a:t> / SD</a:t>
            </a:r>
            <a:r>
              <a:rPr lang="en-US" baseline="-25000" dirty="0"/>
              <a:t>2</a:t>
            </a:r>
            <a:r>
              <a:rPr lang="en-US" baseline="30000" dirty="0"/>
              <a:t>2</a:t>
            </a:r>
            <a:r>
              <a:rPr lang="en-US" dirty="0"/>
              <a:t> </a:t>
            </a:r>
          </a:p>
          <a:p>
            <a:pPr marL="0" indent="0">
              <a:buNone/>
            </a:pPr>
            <a:endParaRPr lang="en-US" sz="1200" dirty="0"/>
          </a:p>
          <a:p>
            <a:pPr marL="0" indent="0">
              <a:buNone/>
            </a:pPr>
            <a:r>
              <a:rPr lang="en-US" dirty="0"/>
              <a:t>Can compare the largest to the smallest SD.</a:t>
            </a:r>
          </a:p>
          <a:p>
            <a:pPr marL="0" indent="0">
              <a:buNone/>
            </a:pPr>
            <a:r>
              <a:rPr lang="en-US" dirty="0"/>
              <a:t>But this test is not robust to outliers. </a:t>
            </a:r>
          </a:p>
        </p:txBody>
      </p:sp>
    </p:spTree>
    <p:extLst>
      <p:ext uri="{BB962C8B-B14F-4D97-AF65-F5344CB8AC3E}">
        <p14:creationId xmlns:p14="http://schemas.microsoft.com/office/powerpoint/2010/main" val="4186458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Brown-Forsythe test</a:t>
            </a:r>
            <a:br>
              <a:rPr lang="en-US" dirty="0"/>
            </a:br>
            <a:r>
              <a:rPr lang="en-US" u="sng" dirty="0"/>
              <a:t>for variance homogeneity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0500" y="1447800"/>
                <a:ext cx="8915400" cy="4953000"/>
              </a:xfrm>
            </p:spPr>
            <p:txBody>
              <a:bodyPr/>
              <a:lstStyle/>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where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oMath>
                </a14:m>
                <a:r>
                  <a:rPr lang="en-US" dirty="0"/>
                  <a:t>  is the median in group </a:t>
                </a:r>
                <a:r>
                  <a:rPr lang="en-US" dirty="0" err="1"/>
                  <a:t>i</a:t>
                </a:r>
                <a:r>
                  <a:rPr lang="en-US" dirty="0"/>
                  <a:t>. </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𝑒</m:t>
                            </m:r>
                          </m:e>
                        </m:acc>
                      </m:e>
                      <m:sub>
                        <m:r>
                          <a:rPr lang="en-US" b="0" i="1" smtClean="0">
                            <a:latin typeface="Cambria Math" panose="02040503050406030204" pitchFamily="18" charset="0"/>
                          </a:rPr>
                          <m:t>𝑖</m:t>
                        </m:r>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𝑚𝑒𝑎𝑛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𝑔𝑟𝑜𝑢𝑝</m:t>
                    </m:r>
                    <m:r>
                      <a:rPr lang="en-US" b="0" i="1" smtClean="0">
                        <a:latin typeface="Cambria Math" panose="02040503050406030204" pitchFamily="18" charset="0"/>
                      </a:rPr>
                      <m:t> </m:t>
                    </m:r>
                    <m:r>
                      <a:rPr lang="en-US" b="0" i="1" smtClean="0">
                        <a:latin typeface="Cambria Math" panose="02040503050406030204" pitchFamily="18" charset="0"/>
                      </a:rPr>
                      <m:t>𝑖</m:t>
                    </m:r>
                  </m:oMath>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𝑒</m:t>
                              </m:r>
                            </m:e>
                          </m:acc>
                        </m:e>
                        <m:sub>
                          <m:r>
                            <a:rPr lang="en-US" b="0" i="1" smtClean="0">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𝑚𝑒𝑎𝑛</m:t>
                      </m:r>
                      <m:r>
                        <a:rPr lang="en-US" i="1">
                          <a:latin typeface="Cambria Math" panose="02040503050406030204" pitchFamily="18" charset="0"/>
                        </a:rPr>
                        <m:t> </m:t>
                      </m:r>
                      <m:r>
                        <a:rPr lang="en-US" i="1">
                          <a:latin typeface="Cambria Math" panose="02040503050406030204" pitchFamily="18" charset="0"/>
                        </a:rPr>
                        <m:t>𝑜𝑓</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𝑒</m:t>
                              </m:r>
                            </m:e>
                          </m:acc>
                        </m:e>
                        <m:sub>
                          <m:r>
                            <a:rPr lang="en-US" i="1">
                              <a:latin typeface="Cambria Math" panose="02040503050406030204" pitchFamily="18" charset="0"/>
                            </a:rPr>
                            <m:t>𝑖</m:t>
                          </m:r>
                          <m:r>
                            <a:rPr lang="en-US" i="1">
                              <a:latin typeface="Cambria Math" panose="02040503050406030204" pitchFamily="18" charset="0"/>
                            </a:rPr>
                            <m:t>.</m:t>
                          </m:r>
                        </m:sub>
                      </m:sSub>
                    </m:oMath>
                  </m:oMathPara>
                </a14:m>
                <a:endParaRPr lang="en-US" dirty="0"/>
              </a:p>
              <a:p>
                <a:pPr marL="0" indent="0">
                  <a:buNone/>
                </a:pPr>
                <a:r>
                  <a:rPr lang="en-US" dirty="0"/>
                  <a:t>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𝑗</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𝑒</m:t>
                                        </m:r>
                                      </m:e>
                                    </m:acc>
                                  </m:e>
                                  <m:sub>
                                    <m:r>
                                      <a:rPr lang="en-US" b="0" i="1" smtClean="0">
                                        <a:latin typeface="Cambria Math" panose="02040503050406030204" pitchFamily="18" charset="0"/>
                                      </a:rPr>
                                      <m:t>𝑖</m:t>
                                    </m:r>
                                    <m:r>
                                      <a:rPr lang="en-US" b="0" i="1" smtClean="0">
                                        <a:latin typeface="Cambria Math" panose="02040503050406030204" pitchFamily="18" charset="0"/>
                                      </a:rPr>
                                      <m:t>.</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𝑒</m:t>
                                        </m:r>
                                      </m:e>
                                    </m:acc>
                                  </m:e>
                                  <m:sub>
                                    <m:r>
                                      <a:rPr lang="en-US" b="0" i="1" smtClean="0">
                                        <a:latin typeface="Cambria Math" panose="02040503050406030204" pitchFamily="18" charset="0"/>
                                      </a:rPr>
                                      <m:t>..</m:t>
                                    </m:r>
                                  </m:sub>
                                </m:sSub>
                                <m:r>
                                  <a:rPr lang="en-US" b="0" i="1" smtClean="0">
                                    <a:latin typeface="Cambria Math" panose="02040503050406030204" pitchFamily="18" charset="0"/>
                                  </a:rPr>
                                  <m:t>)</m:t>
                                </m:r>
                              </m:e>
                              <m:sup>
                                <m:r>
                                  <a:rPr lang="en-US" b="0" i="1" smtClean="0">
                                    <a:latin typeface="Cambria Math" panose="02040503050406030204" pitchFamily="18" charset="0"/>
                                  </a:rPr>
                                  <m:t>2</m:t>
                                </m:r>
                              </m:sup>
                            </m:sSup>
                          </m:e>
                        </m:nary>
                      </m:num>
                      <m:den>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𝑘</m:t>
                            </m:r>
                          </m:sup>
                          <m:e>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m:t>
                                </m:r>
                                <m:r>
                                  <m:rPr>
                                    <m:brk m:alnAt="25"/>
                                  </m:rP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e>
                            </m:nary>
                          </m:e>
                        </m:nary>
                        <m:sSup>
                          <m:sSupPr>
                            <m:ctrlPr>
                              <a:rPr lang="en-US" b="0" i="1" smtClean="0">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𝑒</m:t>
                                    </m:r>
                                  </m:e>
                                </m:acc>
                              </m:e>
                              <m:sub>
                                <m:r>
                                  <a:rPr lang="en-US" i="1">
                                    <a:latin typeface="Cambria Math" panose="02040503050406030204" pitchFamily="18" charset="0"/>
                                  </a:rPr>
                                  <m:t>𝑖</m:t>
                                </m:r>
                                <m:r>
                                  <a:rPr lang="en-US" i="1">
                                    <a:latin typeface="Cambria Math" panose="02040503050406030204" pitchFamily="18" charset="0"/>
                                  </a:rPr>
                                  <m:t>.</m:t>
                                </m:r>
                              </m:sub>
                            </m:sSub>
                            <m:r>
                              <a:rPr lang="en-US" i="1">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 </m:t>
                        </m:r>
                      </m:den>
                    </m:f>
                  </m:oMath>
                </a14:m>
                <a:r>
                  <a:rPr lang="en-US" dirty="0"/>
                  <a:t> </a:t>
                </a:r>
              </a:p>
              <a:p>
                <a:pPr marL="0" indent="0">
                  <a:buNone/>
                </a:pPr>
                <a:r>
                  <a:rPr lang="en-US" dirty="0"/>
                  <a:t>  has an F distribution with </a:t>
                </a:r>
                <a:r>
                  <a:rPr lang="en-US" dirty="0" err="1"/>
                  <a:t>df</a:t>
                </a:r>
                <a:r>
                  <a:rPr lang="en-US" dirty="0"/>
                  <a:t>=k-1, N=k</a:t>
                </a:r>
              </a:p>
              <a:p>
                <a:pPr marL="0" indent="0">
                  <a:buNone/>
                </a:pPr>
                <a:r>
                  <a:rPr lang="en-US" dirty="0"/>
                  <a:t>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m:t>
                        </m:r>
                        <m:r>
                          <m:rPr>
                            <m:brk m:alnAt="25"/>
                          </m:rP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e>
                    </m:nary>
                  </m:oMath>
                </a14:m>
                <a:r>
                  <a:rPr lang="en-US" dirty="0"/>
                  <a:t> = total sample size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0500" y="1447800"/>
                <a:ext cx="8915400" cy="4953000"/>
              </a:xfrm>
              <a:blipFill rotWithShape="0">
                <a:blip r:embed="rId2"/>
                <a:stretch>
                  <a:fillRect l="-1709" t="-1724"/>
                </a:stretch>
              </a:blipFill>
            </p:spPr>
            <p:txBody>
              <a:bodyPr/>
              <a:lstStyle/>
              <a:p>
                <a:r>
                  <a:rPr lang="en-US">
                    <a:noFill/>
                  </a:rPr>
                  <a:t> </a:t>
                </a:r>
              </a:p>
            </p:txBody>
          </p:sp>
        </mc:Fallback>
      </mc:AlternateContent>
    </p:spTree>
    <p:extLst>
      <p:ext uri="{BB962C8B-B14F-4D97-AF65-F5344CB8AC3E}">
        <p14:creationId xmlns:p14="http://schemas.microsoft.com/office/powerpoint/2010/main" val="2754552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381000"/>
            <a:ext cx="8229600" cy="5745163"/>
          </a:xfrm>
        </p:spPr>
        <p:txBody>
          <a:bodyPr/>
          <a:lstStyle/>
          <a:p>
            <a:pPr eaLnBrk="1" hangingPunct="1">
              <a:buFontTx/>
              <a:buNone/>
            </a:pPr>
            <a:r>
              <a:rPr lang="en-US" sz="3600"/>
              <a:t>What if its not true?  Two options:</a:t>
            </a:r>
          </a:p>
          <a:p>
            <a:pPr eaLnBrk="1" hangingPunct="1">
              <a:buFontTx/>
              <a:buNone/>
            </a:pPr>
            <a:r>
              <a:rPr lang="en-US" sz="3600"/>
              <a:t>a. Find a transformed scale where it is true.</a:t>
            </a:r>
          </a:p>
          <a:p>
            <a:pPr eaLnBrk="1" hangingPunct="1">
              <a:buFontTx/>
              <a:buNone/>
            </a:pPr>
            <a:r>
              <a:rPr lang="en-US" sz="3600"/>
              <a:t>b. Don’t use the usual ANOVA model (use non constant variance ANOVA models or non parametric models). </a:t>
            </a:r>
          </a:p>
          <a:p>
            <a:pPr eaLnBrk="1" hangingPunct="1">
              <a:buFontTx/>
              <a:buNone/>
            </a:pPr>
            <a:r>
              <a:rPr lang="en-US" sz="3600"/>
              <a:t>Option “a” is better if possible - more power.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2053EC7-9605-40EA-941D-41658F748D51}" type="slidenum">
              <a:rPr lang="en-US" sz="1400">
                <a:cs typeface="Arial" charset="0"/>
              </a:rPr>
              <a:pPr algn="r"/>
              <a:t>5</a:t>
            </a:fld>
            <a:endParaRPr lang="en-US" sz="1400">
              <a:cs typeface="Arial" charset="0"/>
            </a:endParaRPr>
          </a:p>
        </p:txBody>
      </p:sp>
      <p:sp>
        <p:nvSpPr>
          <p:cNvPr id="79875" name="Rectangle 2"/>
          <p:cNvSpPr>
            <a:spLocks noGrp="1" noChangeArrowheads="1"/>
          </p:cNvSpPr>
          <p:nvPr>
            <p:ph type="title" idx="4294967295"/>
          </p:nvPr>
        </p:nvSpPr>
        <p:spPr/>
        <p:txBody>
          <a:bodyPr/>
          <a:lstStyle/>
          <a:p>
            <a:r>
              <a:rPr lang="en-US"/>
              <a:t>Use line graph</a:t>
            </a:r>
          </a:p>
        </p:txBody>
      </p:sp>
      <p:pic>
        <p:nvPicPr>
          <p:cNvPr id="79876" name="Picture 4"/>
          <p:cNvPicPr>
            <a:picLocks noGrp="1" noChangeAspect="1" noChangeArrowheads="1"/>
          </p:cNvPicPr>
          <p:nvPr>
            <p:ph type="body" idx="4294967295"/>
          </p:nvPr>
        </p:nvPicPr>
        <p:blipFill>
          <a:blip r:embed="rId2" cstate="print"/>
          <a:srcRect/>
          <a:stretch>
            <a:fillRect/>
          </a:stretch>
        </p:blipFill>
        <p:spPr>
          <a:xfrm>
            <a:off x="1066800" y="1676400"/>
            <a:ext cx="7086600" cy="4343400"/>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228600"/>
            <a:ext cx="8229600" cy="5897563"/>
          </a:xfrm>
        </p:spPr>
        <p:txBody>
          <a:bodyPr/>
          <a:lstStyle/>
          <a:p>
            <a:pPr eaLnBrk="1" hangingPunct="1">
              <a:lnSpc>
                <a:spcPct val="90000"/>
              </a:lnSpc>
              <a:buFontTx/>
              <a:buNone/>
            </a:pPr>
            <a:r>
              <a:rPr lang="en-US" sz="2800"/>
              <a:t> Most common transform is </a:t>
            </a:r>
            <a:r>
              <a:rPr lang="en-US" sz="2800" b="1"/>
              <a:t>log</a:t>
            </a:r>
            <a:r>
              <a:rPr lang="en-US" sz="2800"/>
              <a:t> transformation</a:t>
            </a:r>
          </a:p>
          <a:p>
            <a:pPr eaLnBrk="1" hangingPunct="1">
              <a:lnSpc>
                <a:spcPct val="90000"/>
              </a:lnSpc>
              <a:buFontTx/>
              <a:buNone/>
            </a:pPr>
            <a:r>
              <a:rPr lang="en-US" sz="2800"/>
              <a:t>Usually works for:</a:t>
            </a:r>
          </a:p>
          <a:p>
            <a:pPr eaLnBrk="1" hangingPunct="1">
              <a:lnSpc>
                <a:spcPct val="90000"/>
              </a:lnSpc>
              <a:buFontTx/>
              <a:buNone/>
            </a:pPr>
            <a:r>
              <a:rPr lang="en-US" sz="2800"/>
              <a:t>  1. Radioactive count data</a:t>
            </a:r>
          </a:p>
          <a:p>
            <a:pPr eaLnBrk="1" hangingPunct="1">
              <a:lnSpc>
                <a:spcPct val="90000"/>
              </a:lnSpc>
              <a:buFontTx/>
              <a:buNone/>
            </a:pPr>
            <a:r>
              <a:rPr lang="en-US" sz="2800"/>
              <a:t>  2. Titration data (titers), serial dilution data</a:t>
            </a:r>
          </a:p>
          <a:p>
            <a:pPr eaLnBrk="1" hangingPunct="1">
              <a:lnSpc>
                <a:spcPct val="90000"/>
              </a:lnSpc>
              <a:buFontTx/>
              <a:buNone/>
            </a:pPr>
            <a:r>
              <a:rPr lang="en-US" sz="2800"/>
              <a:t>  3.  Cell, bacterial, viral growth, CFUs</a:t>
            </a:r>
          </a:p>
          <a:p>
            <a:pPr eaLnBrk="1" hangingPunct="1">
              <a:lnSpc>
                <a:spcPct val="90000"/>
              </a:lnSpc>
              <a:buFontTx/>
              <a:buNone/>
            </a:pPr>
            <a:r>
              <a:rPr lang="en-US" sz="2800"/>
              <a:t>  4.  Steroids &amp; hormones (E2, Testos, …)</a:t>
            </a:r>
          </a:p>
          <a:p>
            <a:pPr eaLnBrk="1" hangingPunct="1">
              <a:lnSpc>
                <a:spcPct val="90000"/>
              </a:lnSpc>
              <a:buFontTx/>
              <a:buNone/>
            </a:pPr>
            <a:r>
              <a:rPr lang="en-US" sz="2800"/>
              <a:t>  5.  Power data (decibels, earthquakes)</a:t>
            </a:r>
          </a:p>
          <a:p>
            <a:pPr eaLnBrk="1" hangingPunct="1">
              <a:lnSpc>
                <a:spcPct val="90000"/>
              </a:lnSpc>
              <a:buFontTx/>
              <a:buNone/>
            </a:pPr>
            <a:r>
              <a:rPr lang="en-US" sz="2800"/>
              <a:t>  6.  Acidity data (pH), … </a:t>
            </a:r>
          </a:p>
          <a:p>
            <a:pPr eaLnBrk="1" hangingPunct="1">
              <a:lnSpc>
                <a:spcPct val="90000"/>
              </a:lnSpc>
              <a:buFontTx/>
              <a:buNone/>
            </a:pPr>
            <a:r>
              <a:rPr lang="en-US" sz="2800"/>
              <a:t>  7.  Cytokines,  Liver enzymes (Bilirubin…)</a:t>
            </a:r>
          </a:p>
          <a:p>
            <a:pPr eaLnBrk="1" hangingPunct="1">
              <a:lnSpc>
                <a:spcPct val="90000"/>
              </a:lnSpc>
              <a:buFontTx/>
              <a:buNone/>
            </a:pPr>
            <a:r>
              <a:rPr lang="en-US" sz="2800"/>
              <a:t>   </a:t>
            </a:r>
          </a:p>
          <a:p>
            <a:pPr eaLnBrk="1" hangingPunct="1">
              <a:lnSpc>
                <a:spcPct val="90000"/>
              </a:lnSpc>
              <a:buFontTx/>
              <a:buNone/>
            </a:pPr>
            <a:r>
              <a:rPr lang="en-US" sz="2800"/>
              <a:t>In general, log transform works when a multiplicative phenomena is transformed to an additive phenomena.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304800"/>
            <a:ext cx="8229600" cy="5821363"/>
          </a:xfrm>
        </p:spPr>
        <p:txBody>
          <a:bodyPr/>
          <a:lstStyle/>
          <a:p>
            <a:pPr eaLnBrk="1" hangingPunct="1">
              <a:buFontTx/>
              <a:buNone/>
            </a:pPr>
            <a:r>
              <a:rPr lang="en-US" dirty="0"/>
              <a:t>Compute stats on the log scale &amp; back transform results to original scale for final report. Since log(A)–log(B) =log(A/B), differences on the log scale correspond to </a:t>
            </a:r>
            <a:r>
              <a:rPr lang="en-US" b="1" u="sng" dirty="0"/>
              <a:t>ratios</a:t>
            </a:r>
            <a:r>
              <a:rPr lang="en-US" dirty="0"/>
              <a:t> on the original scale. Remember </a:t>
            </a:r>
          </a:p>
          <a:p>
            <a:pPr eaLnBrk="1" hangingPunct="1">
              <a:buFontTx/>
              <a:buNone/>
            </a:pPr>
            <a:r>
              <a:rPr lang="en-US" dirty="0"/>
              <a:t> </a:t>
            </a:r>
            <a:r>
              <a:rPr lang="en-US" sz="2400" dirty="0"/>
              <a:t>10</a:t>
            </a:r>
            <a:r>
              <a:rPr lang="en-US" dirty="0"/>
              <a:t> </a:t>
            </a:r>
            <a:r>
              <a:rPr lang="en-US" baseline="30000" dirty="0"/>
              <a:t>mean(log data)</a:t>
            </a:r>
            <a:r>
              <a:rPr lang="en-US" dirty="0"/>
              <a:t> =</a:t>
            </a:r>
            <a:r>
              <a:rPr lang="en-US" sz="2400" dirty="0"/>
              <a:t>geometric mean &lt; arithmetic mean </a:t>
            </a:r>
            <a:endParaRPr lang="en-US" sz="2400" u="sng" dirty="0"/>
          </a:p>
          <a:p>
            <a:pPr eaLnBrk="1" hangingPunct="1">
              <a:buFontTx/>
              <a:buNone/>
            </a:pPr>
            <a:r>
              <a:rPr lang="en-US" sz="3000" b="1" u="sng" dirty="0"/>
              <a:t>monotone transformation ladder- try these</a:t>
            </a:r>
            <a:endParaRPr lang="fr-FR" sz="3000" b="1" dirty="0"/>
          </a:p>
          <a:p>
            <a:pPr algn="ctr" eaLnBrk="1" hangingPunct="1">
              <a:buFontTx/>
              <a:buNone/>
            </a:pPr>
            <a:r>
              <a:rPr lang="fr-FR" dirty="0"/>
              <a:t>Y</a:t>
            </a:r>
            <a:r>
              <a:rPr lang="fr-FR" baseline="30000" dirty="0"/>
              <a:t>2</a:t>
            </a:r>
            <a:r>
              <a:rPr lang="fr-FR" dirty="0"/>
              <a:t>, Y</a:t>
            </a:r>
            <a:r>
              <a:rPr lang="fr-FR" baseline="30000" dirty="0"/>
              <a:t>1.5</a:t>
            </a:r>
            <a:r>
              <a:rPr lang="fr-FR" dirty="0"/>
              <a:t>, Y</a:t>
            </a:r>
            <a:r>
              <a:rPr lang="fr-FR" baseline="30000" dirty="0"/>
              <a:t>1</a:t>
            </a:r>
            <a:r>
              <a:rPr lang="fr-FR" dirty="0"/>
              <a:t>, Y</a:t>
            </a:r>
            <a:r>
              <a:rPr lang="fr-FR" baseline="30000" dirty="0"/>
              <a:t>0.5</a:t>
            </a:r>
            <a:r>
              <a:rPr lang="fr-FR" dirty="0"/>
              <a:t>=√Y, </a:t>
            </a:r>
          </a:p>
          <a:p>
            <a:pPr algn="ctr" eaLnBrk="1" hangingPunct="1">
              <a:buFontTx/>
              <a:buNone/>
            </a:pPr>
            <a:r>
              <a:rPr lang="fr-FR" dirty="0">
                <a:solidFill>
                  <a:srgbClr val="FF0000"/>
                </a:solidFill>
              </a:rPr>
              <a:t>Y</a:t>
            </a:r>
            <a:r>
              <a:rPr lang="fr-FR" baseline="30000" dirty="0">
                <a:solidFill>
                  <a:srgbClr val="FF0000"/>
                </a:solidFill>
              </a:rPr>
              <a:t>0</a:t>
            </a:r>
            <a:r>
              <a:rPr lang="fr-FR" dirty="0">
                <a:solidFill>
                  <a:srgbClr val="FF0000"/>
                </a:solidFill>
              </a:rPr>
              <a:t>=log(Y),</a:t>
            </a:r>
          </a:p>
          <a:p>
            <a:pPr algn="ctr" eaLnBrk="1" hangingPunct="1">
              <a:buFontTx/>
              <a:buNone/>
            </a:pPr>
            <a:r>
              <a:rPr lang="fr-FR" dirty="0"/>
              <a:t>Y</a:t>
            </a:r>
            <a:r>
              <a:rPr lang="fr-FR" baseline="30000" dirty="0"/>
              <a:t>-0.5</a:t>
            </a:r>
            <a:r>
              <a:rPr lang="fr-FR" dirty="0"/>
              <a:t>=1/√Y, Y</a:t>
            </a:r>
            <a:r>
              <a:rPr lang="fr-FR" baseline="30000" dirty="0"/>
              <a:t>-1</a:t>
            </a:r>
            <a:r>
              <a:rPr lang="fr-FR" dirty="0"/>
              <a:t>=1/Y,Y</a:t>
            </a:r>
            <a:r>
              <a:rPr lang="fr-FR" baseline="30000" dirty="0"/>
              <a:t>-1.5</a:t>
            </a:r>
            <a:r>
              <a:rPr lang="fr-FR" dirty="0"/>
              <a:t>, Y</a:t>
            </a:r>
            <a:r>
              <a:rPr lang="fr-FR" baseline="30000" dirty="0"/>
              <a:t>-2</a:t>
            </a:r>
            <a:r>
              <a:rPr lang="en-US"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1600200"/>
            <a:ext cx="8229600" cy="2362200"/>
          </a:xfrm>
        </p:spPr>
        <p:txBody>
          <a:bodyPr/>
          <a:lstStyle/>
          <a:p>
            <a:pPr algn="ctr">
              <a:buFontTx/>
              <a:buNone/>
            </a:pPr>
            <a:r>
              <a:rPr lang="en-US" dirty="0"/>
              <a:t>    </a:t>
            </a:r>
            <a:r>
              <a:rPr lang="en-US" sz="6600" dirty="0"/>
              <a:t>Multiway ANOVA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600" b="1" dirty="0"/>
              <a:t>Balanced designs</a:t>
            </a:r>
            <a:r>
              <a:rPr lang="en-US" sz="3600" dirty="0"/>
              <a:t> -   ANOVA example</a:t>
            </a:r>
            <a:br>
              <a:rPr lang="en-US" sz="3600" dirty="0"/>
            </a:br>
            <a:r>
              <a:rPr lang="en-US" sz="2800" b="1" dirty="0"/>
              <a:t>Brain Weight data, n=7 x 4 = 28,   </a:t>
            </a:r>
            <a:r>
              <a:rPr lang="en-US" sz="2800" b="1" dirty="0" err="1"/>
              <a:t>n</a:t>
            </a:r>
            <a:r>
              <a:rPr lang="en-US" sz="2800" b="1" baseline="-25000" dirty="0" err="1"/>
              <a:t>c</a:t>
            </a:r>
            <a:r>
              <a:rPr lang="en-US" sz="2800" b="1" dirty="0"/>
              <a:t>=7 </a:t>
            </a:r>
            <a:r>
              <a:rPr lang="en-US" sz="2800" b="1" dirty="0" err="1"/>
              <a:t>obs</a:t>
            </a:r>
            <a:r>
              <a:rPr lang="en-US" sz="2800" b="1" dirty="0"/>
              <a:t>/cell</a:t>
            </a:r>
            <a:r>
              <a:rPr lang="en-US" dirty="0"/>
              <a:t> </a:t>
            </a:r>
          </a:p>
        </p:txBody>
      </p:sp>
      <p:graphicFrame>
        <p:nvGraphicFramePr>
          <p:cNvPr id="32505" name="Group 761"/>
          <p:cNvGraphicFramePr>
            <a:graphicFrameLocks noGrp="1"/>
          </p:cNvGraphicFramePr>
          <p:nvPr>
            <p:ph idx="1"/>
          </p:nvPr>
        </p:nvGraphicFramePr>
        <p:xfrm>
          <a:off x="457200" y="1600200"/>
          <a:ext cx="7162800" cy="4746943"/>
        </p:xfrm>
        <a:graphic>
          <a:graphicData uri="http://schemas.openxmlformats.org/drawingml/2006/table">
            <a:tbl>
              <a:tblPr/>
              <a:tblGrid>
                <a:gridCol w="2743200">
                  <a:extLst>
                    <a:ext uri="{9D8B030D-6E8A-4147-A177-3AD203B41FA5}">
                      <a16:colId xmlns:a16="http://schemas.microsoft.com/office/drawing/2014/main" val="20000"/>
                    </a:ext>
                  </a:extLst>
                </a:gridCol>
                <a:gridCol w="796925">
                  <a:extLst>
                    <a:ext uri="{9D8B030D-6E8A-4147-A177-3AD203B41FA5}">
                      <a16:colId xmlns:a16="http://schemas.microsoft.com/office/drawing/2014/main" val="20001"/>
                    </a:ext>
                  </a:extLst>
                </a:gridCol>
                <a:gridCol w="3622675">
                  <a:extLst>
                    <a:ext uri="{9D8B030D-6E8A-4147-A177-3AD203B41FA5}">
                      <a16:colId xmlns:a16="http://schemas.microsoft.com/office/drawing/2014/main" val="20002"/>
                    </a:ext>
                  </a:extLst>
                </a:gridCol>
              </a:tblGrid>
              <a:tr h="601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Dementia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Brain Weight (gm)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37" name="Group 93"/>
          <p:cNvGraphicFramePr>
            <a:graphicFrameLocks noGrp="1"/>
          </p:cNvGraphicFramePr>
          <p:nvPr>
            <p:ph idx="4294967295"/>
          </p:nvPr>
        </p:nvGraphicFramePr>
        <p:xfrm>
          <a:off x="457200" y="1600200"/>
          <a:ext cx="7924800" cy="3810002"/>
        </p:xfrm>
        <a:graphic>
          <a:graphicData uri="http://schemas.openxmlformats.org/drawingml/2006/table">
            <a:tbl>
              <a:tblPr/>
              <a:tblGrid>
                <a:gridCol w="2606675">
                  <a:extLst>
                    <a:ext uri="{9D8B030D-6E8A-4147-A177-3AD203B41FA5}">
                      <a16:colId xmlns:a16="http://schemas.microsoft.com/office/drawing/2014/main" val="20000"/>
                    </a:ext>
                  </a:extLst>
                </a:gridCol>
                <a:gridCol w="1795463">
                  <a:extLst>
                    <a:ext uri="{9D8B030D-6E8A-4147-A177-3AD203B41FA5}">
                      <a16:colId xmlns:a16="http://schemas.microsoft.com/office/drawing/2014/main" val="20001"/>
                    </a:ext>
                  </a:extLst>
                </a:gridCol>
                <a:gridCol w="1938337">
                  <a:extLst>
                    <a:ext uri="{9D8B030D-6E8A-4147-A177-3AD203B41FA5}">
                      <a16:colId xmlns:a16="http://schemas.microsoft.com/office/drawing/2014/main" val="20002"/>
                    </a:ext>
                  </a:extLst>
                </a:gridCol>
                <a:gridCol w="1584325">
                  <a:extLst>
                    <a:ext uri="{9D8B030D-6E8A-4147-A177-3AD203B41FA5}">
                      <a16:colId xmlns:a16="http://schemas.microsoft.com/office/drawing/2014/main" val="20003"/>
                    </a:ext>
                  </a:extLst>
                </a:gridCol>
              </a:tblGrid>
              <a:tr h="1077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Males</a:t>
                      </a:r>
                      <a:endParaRPr kumimoji="0" lang="en-US" sz="3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Females</a:t>
                      </a:r>
                      <a:endParaRPr kumimoji="0" lang="en-US" sz="3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Overall</a:t>
                      </a:r>
                      <a:endParaRPr kumimoji="0" lang="en-US" sz="3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7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Dementia</a:t>
                      </a:r>
                      <a:endParaRPr kumimoji="0" lang="en-US" sz="3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Cell</a:t>
                      </a:r>
                      <a:endParaRPr kumimoji="0" lang="en-US" sz="3600" b="0" i="0" u="none" strike="noStrike" cap="none" normalizeH="0" baseline="0" dirty="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Cell</a:t>
                      </a:r>
                      <a:endParaRPr kumimoji="0" lang="en-US" sz="36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Margin</a:t>
                      </a:r>
                      <a:endParaRPr kumimoji="0" lang="en-US" sz="3600" b="0" i="0" u="none" strike="noStrike" cap="none" normalizeH="0" baseline="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7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No dementia</a:t>
                      </a:r>
                      <a:endParaRPr kumimoji="0" lang="en-US" sz="3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Cell</a:t>
                      </a:r>
                      <a:endParaRPr kumimoji="0" lang="en-US" sz="3600" b="0" i="0" u="none" strike="noStrike" cap="none" normalizeH="0" baseline="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Cell</a:t>
                      </a:r>
                      <a:endParaRPr kumimoji="0" lang="en-US" sz="36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Margin</a:t>
                      </a:r>
                      <a:endParaRPr kumimoji="0" lang="en-US" sz="3600" b="0" i="0" u="none" strike="noStrike" cap="none" normalizeH="0" baseline="0" dirty="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7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     Overall</a:t>
                      </a:r>
                      <a:endParaRPr kumimoji="0" lang="en-US" sz="3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Margin</a:t>
                      </a:r>
                      <a:endParaRPr kumimoji="0" lang="en-US" sz="3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cs typeface="Times New Roman" pitchFamily="18" charset="0"/>
                        </a:rPr>
                        <a:t>Margin</a:t>
                      </a:r>
                      <a:endParaRPr kumimoji="0" lang="en-US" sz="3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0937" name="Text Box 96"/>
          <p:cNvSpPr txBox="1">
            <a:spLocks noChangeArrowheads="1"/>
          </p:cNvSpPr>
          <p:nvPr/>
        </p:nvSpPr>
        <p:spPr bwMode="auto">
          <a:xfrm>
            <a:off x="1143000" y="609600"/>
            <a:ext cx="6705600" cy="457200"/>
          </a:xfrm>
          <a:prstGeom prst="rect">
            <a:avLst/>
          </a:prstGeom>
          <a:noFill/>
          <a:ln w="9525">
            <a:noFill/>
            <a:miter lim="800000"/>
            <a:headEnd/>
            <a:tailEnd/>
          </a:ln>
        </p:spPr>
        <p:txBody>
          <a:bodyPr>
            <a:spAutoFit/>
          </a:bodyPr>
          <a:lstStyle/>
          <a:p>
            <a:pPr>
              <a:spcBef>
                <a:spcPct val="50000"/>
              </a:spcBef>
            </a:pPr>
            <a:r>
              <a:rPr lang="en-US" sz="2400" b="1"/>
              <a:t>Terminology – cell means, marginal means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400" b="1" dirty="0"/>
              <a:t>Mean brain weights (</a:t>
            </a:r>
            <a:r>
              <a:rPr lang="en-US" sz="3400" b="1" dirty="0" err="1"/>
              <a:t>gms</a:t>
            </a:r>
            <a:r>
              <a:rPr lang="en-US" sz="3400" b="1" dirty="0"/>
              <a:t>) in Males and Females with and without dementia</a:t>
            </a:r>
          </a:p>
        </p:txBody>
      </p:sp>
      <p:sp>
        <p:nvSpPr>
          <p:cNvPr id="38915" name="Text Box 99"/>
          <p:cNvSpPr txBox="1">
            <a:spLocks noChangeArrowheads="1"/>
          </p:cNvSpPr>
          <p:nvPr/>
        </p:nvSpPr>
        <p:spPr bwMode="auto">
          <a:xfrm>
            <a:off x="5410200" y="2362200"/>
            <a:ext cx="685800" cy="571500"/>
          </a:xfrm>
          <a:prstGeom prst="rect">
            <a:avLst/>
          </a:prstGeom>
          <a:solidFill>
            <a:srgbClr val="FFFFFF"/>
          </a:solidFill>
          <a:ln w="9525">
            <a:noFill/>
            <a:miter lim="800000"/>
            <a:headEnd/>
            <a:tailEnd/>
          </a:ln>
        </p:spPr>
        <p:txBody>
          <a:bodyPr/>
          <a:lstStyle/>
          <a:p>
            <a:r>
              <a:rPr lang="en-US" sz="1200">
                <a:cs typeface="Times New Roman" pitchFamily="18" charset="0"/>
              </a:rPr>
              <a:t>Cell mean</a:t>
            </a:r>
            <a:endParaRPr lang="en-US"/>
          </a:p>
        </p:txBody>
      </p:sp>
      <p:sp>
        <p:nvSpPr>
          <p:cNvPr id="38916" name="Line 98"/>
          <p:cNvSpPr>
            <a:spLocks noChangeShapeType="1"/>
          </p:cNvSpPr>
          <p:nvPr/>
        </p:nvSpPr>
        <p:spPr bwMode="auto">
          <a:xfrm flipH="1">
            <a:off x="4000500" y="2627313"/>
            <a:ext cx="1371600" cy="1143000"/>
          </a:xfrm>
          <a:prstGeom prst="line">
            <a:avLst/>
          </a:prstGeom>
          <a:noFill/>
          <a:ln w="9525">
            <a:solidFill>
              <a:srgbClr val="000000"/>
            </a:solidFill>
            <a:round/>
            <a:headEnd/>
            <a:tailEnd type="triangle" w="med" len="med"/>
          </a:ln>
        </p:spPr>
        <p:txBody>
          <a:bodyPr/>
          <a:lstStyle/>
          <a:p>
            <a:endParaRPr lang="en-US"/>
          </a:p>
        </p:txBody>
      </p:sp>
      <p:sp>
        <p:nvSpPr>
          <p:cNvPr id="38917" name="Rectangle 100"/>
          <p:cNvSpPr>
            <a:spLocks noChangeArrowheads="1"/>
          </p:cNvSpPr>
          <p:nvPr/>
        </p:nvSpPr>
        <p:spPr bwMode="auto">
          <a:xfrm>
            <a:off x="0" y="1644650"/>
            <a:ext cx="9144000" cy="0"/>
          </a:xfrm>
          <a:prstGeom prst="rect">
            <a:avLst/>
          </a:prstGeom>
          <a:noFill/>
          <a:ln w="9525">
            <a:noFill/>
            <a:miter lim="800000"/>
            <a:headEnd/>
            <a:tailEnd/>
          </a:ln>
        </p:spPr>
        <p:txBody>
          <a:bodyPr wrap="none" anchor="ctr">
            <a:spAutoFit/>
          </a:bodyPr>
          <a:lstStyle/>
          <a:p>
            <a:endParaRPr lang="en-US"/>
          </a:p>
        </p:txBody>
      </p:sp>
      <p:sp>
        <p:nvSpPr>
          <p:cNvPr id="38918" name="Rectangle 101"/>
          <p:cNvSpPr>
            <a:spLocks noChangeArrowheads="1"/>
          </p:cNvSpPr>
          <p:nvPr/>
        </p:nvSpPr>
        <p:spPr bwMode="auto">
          <a:xfrm>
            <a:off x="2438400" y="1176338"/>
            <a:ext cx="4953000" cy="976312"/>
          </a:xfrm>
          <a:prstGeom prst="rect">
            <a:avLst/>
          </a:prstGeom>
          <a:noFill/>
          <a:ln w="9525">
            <a:noFill/>
            <a:miter lim="800000"/>
            <a:headEnd/>
            <a:tailEnd/>
          </a:ln>
        </p:spPr>
        <p:txBody>
          <a:bodyPr anchor="ctr">
            <a:spAutoFit/>
          </a:bodyPr>
          <a:lstStyle/>
          <a:p>
            <a:pPr algn="l"/>
            <a:endParaRPr lang="en-US" sz="2000" b="1" dirty="0"/>
          </a:p>
          <a:p>
            <a:pPr algn="l" eaLnBrk="0" hangingPunct="0"/>
            <a:r>
              <a:rPr lang="en-US" sz="2000" b="1" dirty="0"/>
              <a:t>A </a:t>
            </a:r>
            <a:r>
              <a:rPr lang="en-US" sz="2000" b="1" u="sng" dirty="0"/>
              <a:t>balanced</a:t>
            </a:r>
            <a:r>
              <a:rPr lang="en-US" sz="2000" b="1" dirty="0"/>
              <a:t>* 2 x 2 (ANOVA) design, </a:t>
            </a:r>
            <a:endParaRPr lang="en-US" sz="1100" dirty="0"/>
          </a:p>
          <a:p>
            <a:pPr algn="l" eaLnBrk="0" hangingPunct="0"/>
            <a:endParaRPr lang="en-US" dirty="0"/>
          </a:p>
        </p:txBody>
      </p:sp>
      <p:sp>
        <p:nvSpPr>
          <p:cNvPr id="38919" name="Rectangle 102"/>
          <p:cNvSpPr>
            <a:spLocks noChangeArrowheads="1"/>
          </p:cNvSpPr>
          <p:nvPr/>
        </p:nvSpPr>
        <p:spPr bwMode="auto">
          <a:xfrm>
            <a:off x="2057400" y="1897063"/>
            <a:ext cx="4973638" cy="701675"/>
          </a:xfrm>
          <a:prstGeom prst="rect">
            <a:avLst/>
          </a:prstGeom>
          <a:noFill/>
          <a:ln w="9525">
            <a:noFill/>
            <a:miter lim="800000"/>
            <a:headEnd/>
            <a:tailEnd/>
          </a:ln>
        </p:spPr>
        <p:txBody>
          <a:bodyPr anchor="ctr">
            <a:spAutoFit/>
          </a:bodyPr>
          <a:lstStyle/>
          <a:p>
            <a:r>
              <a:rPr lang="en-US" sz="2000" b="1" dirty="0" err="1">
                <a:cs typeface="Times New Roman" pitchFamily="18" charset="0"/>
              </a:rPr>
              <a:t>n</a:t>
            </a:r>
            <a:r>
              <a:rPr lang="en-US" sz="2000" b="1" baseline="-30000" dirty="0" err="1">
                <a:cs typeface="Times New Roman" pitchFamily="18" charset="0"/>
              </a:rPr>
              <a:t>c</a:t>
            </a:r>
            <a:r>
              <a:rPr lang="en-US" sz="2000" b="1" dirty="0">
                <a:cs typeface="Times New Roman" pitchFamily="18" charset="0"/>
              </a:rPr>
              <a:t>= 7 </a:t>
            </a:r>
            <a:r>
              <a:rPr lang="en-US" sz="2000" b="1" dirty="0" err="1">
                <a:cs typeface="Times New Roman" pitchFamily="18" charset="0"/>
              </a:rPr>
              <a:t>obs</a:t>
            </a:r>
            <a:r>
              <a:rPr lang="en-US" sz="2000" b="1" dirty="0">
                <a:cs typeface="Times New Roman" pitchFamily="18" charset="0"/>
              </a:rPr>
              <a:t> per cell, n=7 x 4 = 28 </a:t>
            </a:r>
            <a:r>
              <a:rPr lang="en-US" sz="2000" b="1" dirty="0" err="1">
                <a:cs typeface="Times New Roman" pitchFamily="18" charset="0"/>
              </a:rPr>
              <a:t>obs</a:t>
            </a:r>
            <a:r>
              <a:rPr lang="en-US" sz="2000" b="1" dirty="0">
                <a:cs typeface="Times New Roman" pitchFamily="18" charset="0"/>
              </a:rPr>
              <a:t> total</a:t>
            </a:r>
            <a:endParaRPr lang="en-US" sz="1100" dirty="0"/>
          </a:p>
          <a:p>
            <a:pPr eaLnBrk="0" hangingPunct="0"/>
            <a:r>
              <a:rPr lang="en-US" sz="2000" b="1" dirty="0">
                <a:cs typeface="Times New Roman" pitchFamily="18" charset="0"/>
              </a:rPr>
              <a:t>Means                                         </a:t>
            </a:r>
            <a:endParaRPr lang="en-US" dirty="0"/>
          </a:p>
        </p:txBody>
      </p:sp>
      <p:graphicFrame>
        <p:nvGraphicFramePr>
          <p:cNvPr id="43195" name="Group 187"/>
          <p:cNvGraphicFramePr>
            <a:graphicFrameLocks noGrp="1"/>
          </p:cNvGraphicFramePr>
          <p:nvPr>
            <p:extLst>
              <p:ext uri="{D42A27DB-BD31-4B8C-83A1-F6EECF244321}">
                <p14:modId xmlns:p14="http://schemas.microsoft.com/office/powerpoint/2010/main" val="101498010"/>
              </p:ext>
            </p:extLst>
          </p:nvPr>
        </p:nvGraphicFramePr>
        <p:xfrm>
          <a:off x="457200" y="2933700"/>
          <a:ext cx="7543800" cy="2166939"/>
        </p:xfrm>
        <a:graphic>
          <a:graphicData uri="http://schemas.openxmlformats.org/drawingml/2006/table">
            <a:tbl>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735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Dementia</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Males (1)</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Female (-1)</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Margin</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Yes (1)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1321.14</a:t>
                      </a:r>
                      <a:endParaRPr kumimoji="0" lang="en-US" sz="1800" b="0" i="0" u="none" strike="noStrike" cap="none" normalizeH="0" baseline="0" dirty="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1201.71</a:t>
                      </a:r>
                      <a:endParaRPr kumimoji="0" lang="en-US" sz="1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1261.43</a:t>
                      </a:r>
                      <a:endParaRPr kumimoji="0" lang="en-US" sz="1800" b="0" i="0" u="none" strike="noStrike" cap="none" normalizeH="0" baseline="0" dirty="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No (-1)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1333.43</a:t>
                      </a:r>
                      <a:endParaRPr kumimoji="0" lang="en-US" sz="1800" b="0" i="0" u="none" strike="noStrike" cap="none" normalizeH="0" baseline="0" dirty="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1219.86</a:t>
                      </a:r>
                      <a:endParaRPr kumimoji="0" lang="en-US" sz="1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1276.64</a:t>
                      </a:r>
                      <a:endParaRPr kumimoji="0" lang="en-US" sz="1800" b="0" i="0" u="none" strike="noStrike" cap="none" normalizeH="0" baseline="0" dirty="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Margin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1327.29</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1210.79</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1269.04</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382762" y="1154629"/>
            <a:ext cx="8381653" cy="4555093"/>
          </a:xfrm>
          <a:prstGeom prst="rect">
            <a:avLst/>
          </a:prstGeom>
          <a:noFill/>
          <a:ln w="9525">
            <a:noFill/>
            <a:miter lim="800000"/>
            <a:headEnd/>
            <a:tailEnd/>
          </a:ln>
        </p:spPr>
        <p:txBody>
          <a:bodyPr wrap="none" lIns="0" tIns="0" rIns="0" bIns="0" anchor="ctr">
            <a:spAutoFit/>
          </a:bodyPr>
          <a:lstStyle/>
          <a:p>
            <a:r>
              <a:rPr lang="en-US" dirty="0"/>
              <a:t> </a:t>
            </a:r>
            <a:r>
              <a:rPr lang="en-US" sz="2800" dirty="0"/>
              <a:t>Difference in </a:t>
            </a:r>
            <a:r>
              <a:rPr lang="en-US" sz="2800" u="sng" dirty="0"/>
              <a:t>marginal</a:t>
            </a:r>
            <a:r>
              <a:rPr lang="en-US" sz="2800" dirty="0"/>
              <a:t> sex means (Male – Female)</a:t>
            </a:r>
          </a:p>
          <a:p>
            <a:r>
              <a:rPr lang="en-US" sz="2800" dirty="0"/>
              <a:t>    1327.29 - 1210.79 = 116.50,        116.50/</a:t>
            </a:r>
            <a:r>
              <a:rPr lang="en-US" sz="2800" b="1" dirty="0"/>
              <a:t>2</a:t>
            </a:r>
            <a:r>
              <a:rPr lang="en-US" sz="2800" dirty="0"/>
              <a:t> = 58.25</a:t>
            </a:r>
          </a:p>
          <a:p>
            <a:r>
              <a:rPr lang="en-US" sz="2800" dirty="0"/>
              <a:t>Difference in </a:t>
            </a:r>
            <a:r>
              <a:rPr lang="en-US" sz="2800" u="sng" dirty="0"/>
              <a:t>margina</a:t>
            </a:r>
            <a:r>
              <a:rPr lang="en-US" sz="2800" dirty="0"/>
              <a:t>l dementia means (Yes – No)</a:t>
            </a:r>
          </a:p>
          <a:p>
            <a:r>
              <a:rPr lang="en-US" sz="2800" dirty="0"/>
              <a:t>     1261.43 - 1276.64 = -15.21,        -15.21/</a:t>
            </a:r>
            <a:r>
              <a:rPr lang="en-US" sz="2800" b="1" dirty="0"/>
              <a:t>2</a:t>
            </a:r>
            <a:r>
              <a:rPr lang="en-US" sz="2800" dirty="0"/>
              <a:t> = -7.61</a:t>
            </a:r>
          </a:p>
          <a:p>
            <a:endParaRPr lang="en-US" sz="2800" dirty="0"/>
          </a:p>
          <a:p>
            <a:r>
              <a:rPr lang="en-US" sz="2800" dirty="0"/>
              <a:t> Difference in </a:t>
            </a:r>
            <a:r>
              <a:rPr lang="en-US" sz="2800" u="sng" dirty="0"/>
              <a:t>cell mean</a:t>
            </a:r>
            <a:r>
              <a:rPr lang="en-US" sz="2800" dirty="0"/>
              <a:t> differences-interaction</a:t>
            </a:r>
          </a:p>
          <a:p>
            <a:r>
              <a:rPr lang="en-US" sz="2800" dirty="0"/>
              <a:t>  (1321.14 - 1333.43) – (1201.71 - 1219.86) = 5.86</a:t>
            </a:r>
          </a:p>
          <a:p>
            <a:r>
              <a:rPr lang="en-US" sz="2800" dirty="0"/>
              <a:t>  (1321.14 - 1201.71) – (1333.43 - 1219.86) = 5.86</a:t>
            </a:r>
          </a:p>
          <a:p>
            <a:r>
              <a:rPr lang="en-US" sz="2800" dirty="0"/>
              <a:t>                          note:   5.86/(</a:t>
            </a:r>
            <a:r>
              <a:rPr lang="en-US" sz="2800" b="1" dirty="0"/>
              <a:t>2x2</a:t>
            </a:r>
            <a:r>
              <a:rPr lang="en-US" sz="2800" dirty="0"/>
              <a:t>) = 1.46 </a:t>
            </a:r>
          </a:p>
          <a:p>
            <a:r>
              <a:rPr lang="en-US" sz="2800" b="1" dirty="0"/>
              <a:t>Parallel (additive) when interaction is zero </a:t>
            </a:r>
          </a:p>
          <a:p>
            <a:r>
              <a:rPr lang="en-US" sz="1600" dirty="0"/>
              <a:t>        * balanced = same sample size (</a:t>
            </a:r>
            <a:r>
              <a:rPr lang="en-US" sz="1600" dirty="0" err="1"/>
              <a:t>n</a:t>
            </a:r>
            <a:r>
              <a:rPr lang="en-US" sz="1600" baseline="-25000" dirty="0" err="1"/>
              <a:t>c</a:t>
            </a:r>
            <a:r>
              <a:rPr lang="en-US" sz="1600" dirty="0"/>
              <a:t>) in every cell</a:t>
            </a:r>
          </a:p>
        </p:txBody>
      </p:sp>
      <p:sp>
        <p:nvSpPr>
          <p:cNvPr id="2" name="TextBox 1"/>
          <p:cNvSpPr txBox="1"/>
          <p:nvPr/>
        </p:nvSpPr>
        <p:spPr>
          <a:xfrm>
            <a:off x="1981200" y="457200"/>
            <a:ext cx="5105400" cy="584775"/>
          </a:xfrm>
          <a:prstGeom prst="rect">
            <a:avLst/>
          </a:prstGeom>
          <a:noFill/>
        </p:spPr>
        <p:txBody>
          <a:bodyPr wrap="square" rtlCol="0">
            <a:spAutoFit/>
          </a:bodyPr>
          <a:lstStyle/>
          <a:p>
            <a:r>
              <a:rPr lang="en-US" sz="3200" u="sng" dirty="0"/>
              <a:t>Brain weight, n=7 x 4 = 28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u="sng" dirty="0"/>
              <a:t>Sum of squares = 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6076" y="1066800"/>
                <a:ext cx="8229600" cy="4830763"/>
              </a:xfrm>
            </p:spPr>
            <p:txBody>
              <a:bodyPr/>
              <a:lstStyle/>
              <a:p>
                <a:pPr marL="0" indent="0">
                  <a:buNone/>
                </a:pPr>
                <a:r>
                  <a:rPr lang="en-US" dirty="0"/>
                  <a:t>       SD</a:t>
                </a:r>
                <a:r>
                  <a:rPr lang="en-US" baseline="30000" dirty="0"/>
                  <a:t>2</a:t>
                </a:r>
                <a:r>
                  <a:rPr lang="en-US" dirty="0"/>
                  <a:t>  =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1" smtClean="0">
                                <a:latin typeface="Cambria Math" panose="02040503050406030204" pitchFamily="18" charset="0"/>
                              </a:rPr>
                              <m:t>)</m:t>
                            </m:r>
                          </m:e>
                          <m:sup>
                            <m:r>
                              <a:rPr lang="en-US" b="0" i="1" smtClean="0">
                                <a:latin typeface="Cambria Math" panose="02040503050406030204" pitchFamily="18" charset="0"/>
                              </a:rPr>
                              <m:t>2</m:t>
                            </m:r>
                          </m:sup>
                        </m:sSup>
                      </m:e>
                    </m:nary>
                  </m:oMath>
                </a14:m>
                <a:r>
                  <a:rPr lang="en-US" dirty="0"/>
                  <a:t>/ (n-1)</a:t>
                </a:r>
              </a:p>
              <a:p>
                <a:pPr marL="0" indent="0">
                  <a:buNone/>
                </a:pPr>
                <a:r>
                  <a:rPr lang="en-US" dirty="0"/>
                  <a:t>  so  sum of squares = SS = (n-1) SD</a:t>
                </a:r>
                <a:r>
                  <a:rPr lang="en-US" baseline="30000" dirty="0"/>
                  <a:t>2 </a:t>
                </a:r>
              </a:p>
              <a:p>
                <a:pPr marL="0" indent="0">
                  <a:buNone/>
                </a:pPr>
                <a:r>
                  <a:rPr lang="en-US" dirty="0"/>
                  <a:t>                    =</a:t>
                </a:r>
                <a:r>
                  <a:rPr lang="en-US" baseline="30000" dirty="0"/>
                  <a:t> </a:t>
                </a:r>
                <a14:m>
                  <m:oMath xmlns:m="http://schemas.openxmlformats.org/officeDocument/2006/math">
                    <m:nary>
                      <m:naryPr>
                        <m:chr m:val="∑"/>
                        <m:subHide m:val="on"/>
                        <m:supHide m:val="on"/>
                        <m:ctrlPr>
                          <a:rPr lang="en-US" i="1">
                            <a:latin typeface="Cambria Math" panose="02040503050406030204" pitchFamily="18" charset="0"/>
                          </a:rPr>
                        </m:ctrlPr>
                      </m:naryPr>
                      <m:sub/>
                      <m:sup/>
                      <m:e>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𝑌</m:t>
                                </m:r>
                              </m:e>
                            </m:acc>
                            <m:r>
                              <a:rPr lang="en-US" i="1">
                                <a:latin typeface="Cambria Math" panose="02040503050406030204" pitchFamily="18" charset="0"/>
                              </a:rPr>
                              <m:t>)</m:t>
                            </m:r>
                          </m:e>
                          <m:sup>
                            <m:r>
                              <a:rPr lang="en-US" i="1">
                                <a:latin typeface="Cambria Math" panose="02040503050406030204" pitchFamily="18" charset="0"/>
                              </a:rPr>
                              <m:t>2</m:t>
                            </m:r>
                          </m:sup>
                        </m:sSup>
                      </m:e>
                    </m:nary>
                  </m:oMath>
                </a14:m>
                <a:endParaRPr lang="en-US" dirty="0"/>
              </a:p>
              <a:p>
                <a:pPr marL="0" indent="0">
                  <a:buNone/>
                </a:pPr>
                <a:br>
                  <a:rPr lang="en-US" sz="1200" dirty="0"/>
                </a:br>
                <a:r>
                  <a:rPr lang="en-US" dirty="0"/>
                  <a:t>Can extend to variation of means about the grand mean (grand mean=</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oMath>
                </a14:m>
                <a:r>
                  <a:rPr lang="en-US" dirty="0"/>
                  <a:t>) </a:t>
                </a:r>
              </a:p>
              <a:p>
                <a:pPr marL="0" indent="0">
                  <a:buNone/>
                </a:pPr>
                <a:r>
                  <a:rPr lang="en-US" dirty="0"/>
                  <a:t> SS =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1" smtClean="0">
                                <a:latin typeface="Cambria Math" panose="02040503050406030204" pitchFamily="18" charset="0"/>
                              </a:rPr>
                              <m:t>)</m:t>
                            </m:r>
                          </m:e>
                          <m:sup>
                            <m:r>
                              <a:rPr lang="en-US" b="0" i="1" smtClean="0">
                                <a:latin typeface="Cambria Math" panose="02040503050406030204" pitchFamily="18" charset="0"/>
                              </a:rPr>
                              <m:t>2</m:t>
                            </m:r>
                          </m:sup>
                        </m:sSup>
                      </m:e>
                    </m:nary>
                  </m:oMath>
                </a14:m>
                <a:r>
                  <a:rPr lang="en-US" dirty="0"/>
                  <a:t> =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r>
                              <a:rPr lang="en-US" b="0" i="1" smtClean="0">
                                <a:latin typeface="Cambria Math" panose="02040503050406030204" pitchFamily="18" charset="0"/>
                              </a:rPr>
                              <m:t>𝑚𝑒𝑎𝑛</m:t>
                            </m:r>
                            <m:r>
                              <a:rPr lang="en-US" b="0" i="1" smtClean="0">
                                <a:latin typeface="Cambria Math" panose="02040503050406030204" pitchFamily="18" charset="0"/>
                              </a:rPr>
                              <m:t> </m:t>
                            </m:r>
                            <m:r>
                              <a:rPr lang="en-US" b="0" i="1" smtClean="0">
                                <a:latin typeface="Cambria Math" panose="02040503050406030204" pitchFamily="18" charset="0"/>
                              </a:rPr>
                              <m:t>𝑑𝑖𝑓𝑓𝑒𝑟𝑒𝑛𝑐𝑠</m:t>
                            </m:r>
                          </m:e>
                          <m:sup>
                            <m:r>
                              <a:rPr lang="en-US" b="0" i="1" smtClean="0">
                                <a:latin typeface="Cambria Math" panose="02040503050406030204" pitchFamily="18" charset="0"/>
                              </a:rPr>
                              <m:t>2</m:t>
                            </m:r>
                          </m:sup>
                        </m:sSup>
                      </m:e>
                    </m:nary>
                  </m:oMath>
                </a14:m>
                <a:endParaRPr lang="en-US" dirty="0"/>
              </a:p>
              <a:p>
                <a:pPr marL="0" indent="0">
                  <a:buNone/>
                </a:pPr>
                <a:endParaRPr lang="en-US" dirty="0"/>
              </a:p>
              <a:p>
                <a:pPr marL="0" indent="0">
                  <a:buNone/>
                </a:pPr>
                <a:r>
                  <a:rPr lang="en-US" dirty="0"/>
                  <a:t>   </a:t>
                </a:r>
                <a:r>
                  <a:rPr lang="en-US" dirty="0" err="1"/>
                  <a:t>df</a:t>
                </a:r>
                <a:r>
                  <a:rPr lang="en-US" dirty="0"/>
                  <a:t> = degrees of freedom = </a:t>
                </a:r>
                <a:r>
                  <a:rPr lang="en-US" dirty="0" err="1"/>
                  <a:t>num</a:t>
                </a:r>
                <a:r>
                  <a:rPr lang="en-US" dirty="0"/>
                  <a:t> means-1</a:t>
                </a:r>
              </a:p>
              <a:p>
                <a:pPr marL="0" indent="0">
                  <a:buNone/>
                </a:pP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6076" y="1066800"/>
                <a:ext cx="8229600" cy="4830763"/>
              </a:xfrm>
              <a:blipFill rotWithShape="0">
                <a:blip r:embed="rId2"/>
                <a:stretch>
                  <a:fillRect l="-1926" t="-1641" b="-3409"/>
                </a:stretch>
              </a:blipFill>
            </p:spPr>
            <p:txBody>
              <a:bodyPr/>
              <a:lstStyle/>
              <a:p>
                <a:r>
                  <a:rPr lang="en-US">
                    <a:noFill/>
                  </a:rPr>
                  <a:t> </a:t>
                </a:r>
              </a:p>
            </p:txBody>
          </p:sp>
        </mc:Fallback>
      </mc:AlternateContent>
    </p:spTree>
    <p:extLst>
      <p:ext uri="{BB962C8B-B14F-4D97-AF65-F5344CB8AC3E}">
        <p14:creationId xmlns:p14="http://schemas.microsoft.com/office/powerpoint/2010/main" val="3601530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228600" y="13901"/>
            <a:ext cx="8686800" cy="6463308"/>
          </a:xfrm>
          <a:prstGeom prst="rect">
            <a:avLst/>
          </a:prstGeom>
          <a:noFill/>
          <a:ln w="9525">
            <a:noFill/>
            <a:miter lim="800000"/>
            <a:headEnd/>
            <a:tailEnd/>
          </a:ln>
        </p:spPr>
        <p:txBody>
          <a:bodyPr wrap="square" anchor="ctr">
            <a:spAutoFit/>
          </a:bodyPr>
          <a:lstStyle/>
          <a:p>
            <a:r>
              <a:rPr lang="en-US" b="1" dirty="0"/>
              <a:t>Brain weight ANOVA table </a:t>
            </a:r>
          </a:p>
          <a:p>
            <a:r>
              <a:rPr lang="en-US" b="1" dirty="0"/>
              <a:t>MODEL: brain </a:t>
            </a:r>
            <a:r>
              <a:rPr lang="en-US" b="1" dirty="0" err="1"/>
              <a:t>wt</a:t>
            </a:r>
            <a:r>
              <a:rPr lang="en-US" b="1" dirty="0"/>
              <a:t> = sex,   dementia ,   sex*dementia</a:t>
            </a:r>
          </a:p>
          <a:p>
            <a:pPr algn="l"/>
            <a:r>
              <a:rPr lang="en-US" dirty="0"/>
              <a:t>                                          n=28 observations, </a:t>
            </a:r>
            <a:r>
              <a:rPr lang="en-US" dirty="0" err="1"/>
              <a:t>n</a:t>
            </a:r>
            <a:r>
              <a:rPr lang="en-US" baseline="-25000" dirty="0" err="1"/>
              <a:t>c</a:t>
            </a:r>
            <a:r>
              <a:rPr lang="en-US" dirty="0"/>
              <a:t>=7 per cell</a:t>
            </a:r>
          </a:p>
          <a:p>
            <a:pPr algn="l"/>
            <a:endParaRPr lang="en-US" sz="1200" dirty="0"/>
          </a:p>
          <a:p>
            <a:pPr algn="l"/>
            <a:r>
              <a:rPr lang="en-US" u="sng" dirty="0"/>
              <a:t>Source    DF  Sum of Squares=SS   Mean Square     F Value       p value</a:t>
            </a:r>
            <a:endParaRPr lang="en-US" dirty="0"/>
          </a:p>
          <a:p>
            <a:pPr algn="l"/>
            <a:r>
              <a:rPr lang="en-US" dirty="0">
                <a:solidFill>
                  <a:srgbClr val="0000FF"/>
                </a:solidFill>
              </a:rPr>
              <a:t>Model       3        96686.11</a:t>
            </a:r>
            <a:r>
              <a:rPr lang="en-US" dirty="0"/>
              <a:t>                   32228.70           451.05       &lt;.0001</a:t>
            </a:r>
          </a:p>
          <a:p>
            <a:pPr algn="l"/>
            <a:r>
              <a:rPr lang="en-US" u="sng" dirty="0"/>
              <a:t>Error       24          1714.80</a:t>
            </a:r>
            <a:r>
              <a:rPr lang="en-US" dirty="0"/>
              <a:t>                  </a:t>
            </a:r>
            <a:r>
              <a:rPr lang="en-US" dirty="0">
                <a:solidFill>
                  <a:srgbClr val="FF0000"/>
                </a:solidFill>
              </a:rPr>
              <a:t>71.45</a:t>
            </a:r>
            <a:r>
              <a:rPr lang="en-US" dirty="0"/>
              <a:t> </a:t>
            </a:r>
            <a:r>
              <a:rPr lang="en-US" b="1" dirty="0">
                <a:solidFill>
                  <a:srgbClr val="FF0000"/>
                </a:solidFill>
              </a:rPr>
              <a:t>= SD</a:t>
            </a:r>
            <a:r>
              <a:rPr lang="en-US" b="1" baseline="30000" dirty="0">
                <a:solidFill>
                  <a:srgbClr val="FF0000"/>
                </a:solidFill>
              </a:rPr>
              <a:t>2</a:t>
            </a:r>
            <a:r>
              <a:rPr lang="en-US" b="1" baseline="-25000" dirty="0">
                <a:solidFill>
                  <a:srgbClr val="FF0000"/>
                </a:solidFill>
              </a:rPr>
              <a:t>e</a:t>
            </a:r>
          </a:p>
          <a:p>
            <a:pPr algn="l"/>
            <a:r>
              <a:rPr lang="en-US" dirty="0"/>
              <a:t>C Total    27        98400.91 &lt;- total “information” (total variation in Y) </a:t>
            </a:r>
          </a:p>
          <a:p>
            <a:pPr algn="l"/>
            <a:endParaRPr lang="en-US" dirty="0"/>
          </a:p>
          <a:p>
            <a:pPr algn="l"/>
            <a:r>
              <a:rPr lang="en-US" u="sng" dirty="0"/>
              <a:t>R-Square     </a:t>
            </a:r>
            <a:r>
              <a:rPr lang="en-US" u="sng" dirty="0" err="1"/>
              <a:t>Coeff</a:t>
            </a:r>
            <a:r>
              <a:rPr lang="en-US" u="sng" dirty="0"/>
              <a:t> </a:t>
            </a:r>
            <a:r>
              <a:rPr lang="en-US" u="sng" dirty="0" err="1"/>
              <a:t>Var</a:t>
            </a:r>
            <a:r>
              <a:rPr lang="en-US" u="sng" dirty="0"/>
              <a:t>      Root MSE        Mean brain </a:t>
            </a:r>
            <a:r>
              <a:rPr lang="en-US" u="sng" dirty="0" err="1"/>
              <a:t>wt</a:t>
            </a:r>
            <a:r>
              <a:rPr lang="en-US" u="sng" dirty="0"/>
              <a:t> </a:t>
            </a:r>
            <a:r>
              <a:rPr lang="en-US" dirty="0"/>
              <a:t>    R</a:t>
            </a:r>
            <a:r>
              <a:rPr lang="en-US" baseline="30000" dirty="0"/>
              <a:t>2</a:t>
            </a:r>
            <a:r>
              <a:rPr lang="en-US" dirty="0"/>
              <a:t>=Model SS/Total SS</a:t>
            </a:r>
          </a:p>
          <a:p>
            <a:pPr algn="l"/>
            <a:r>
              <a:rPr lang="en-US" dirty="0"/>
              <a:t>   0.9826      0.666092       </a:t>
            </a:r>
            <a:r>
              <a:rPr lang="en-US" dirty="0">
                <a:solidFill>
                  <a:srgbClr val="FF0000"/>
                </a:solidFill>
              </a:rPr>
              <a:t>8.453</a:t>
            </a:r>
            <a:r>
              <a:rPr lang="en-US" b="1" dirty="0">
                <a:solidFill>
                  <a:srgbClr val="FF0000"/>
                </a:solidFill>
              </a:rPr>
              <a:t>=</a:t>
            </a:r>
            <a:r>
              <a:rPr lang="en-US" b="1" dirty="0" err="1">
                <a:solidFill>
                  <a:srgbClr val="FF0000"/>
                </a:solidFill>
              </a:rPr>
              <a:t>SD</a:t>
            </a:r>
            <a:r>
              <a:rPr lang="en-US" b="1" baseline="-25000" dirty="0" err="1">
                <a:solidFill>
                  <a:srgbClr val="FF0000"/>
                </a:solidFill>
              </a:rPr>
              <a:t>e</a:t>
            </a:r>
            <a:r>
              <a:rPr lang="en-US" dirty="0"/>
              <a:t>         1269.04</a:t>
            </a:r>
          </a:p>
          <a:p>
            <a:pPr algn="l"/>
            <a:endParaRPr lang="en-US" dirty="0"/>
          </a:p>
          <a:p>
            <a:pPr algn="l"/>
            <a:r>
              <a:rPr lang="en-US" dirty="0"/>
              <a:t>        </a:t>
            </a:r>
            <a:r>
              <a:rPr lang="en-US" b="1" dirty="0">
                <a:solidFill>
                  <a:srgbClr val="FF0000"/>
                </a:solidFill>
              </a:rPr>
              <a:t>ANOVA table – summarizes overall effect of each factor </a:t>
            </a:r>
          </a:p>
          <a:p>
            <a:pPr algn="l"/>
            <a:r>
              <a:rPr lang="en-US" u="sng" dirty="0"/>
              <a:t>Source         DF      SS           Mean Square       F Value       p value</a:t>
            </a:r>
            <a:endParaRPr lang="en-US" dirty="0"/>
          </a:p>
          <a:p>
            <a:pPr algn="l"/>
            <a:r>
              <a:rPr lang="en-US" dirty="0"/>
              <a:t>sex                 1 95005.75           95005.75        1329.64     &lt;.0001</a:t>
            </a:r>
          </a:p>
          <a:p>
            <a:pPr algn="l"/>
            <a:r>
              <a:rPr lang="en-US" dirty="0"/>
              <a:t>dementia        1  1620.32              1620.32            22.68     &lt;.0001</a:t>
            </a:r>
          </a:p>
          <a:p>
            <a:pPr algn="l"/>
            <a:r>
              <a:rPr lang="en-US" u="sng" dirty="0"/>
              <a:t>sex*dementia 1      60.04</a:t>
            </a:r>
            <a:r>
              <a:rPr lang="en-US" dirty="0"/>
              <a:t>                  60.04              0.84      0.3685</a:t>
            </a:r>
          </a:p>
          <a:p>
            <a:pPr algn="l"/>
            <a:r>
              <a:rPr lang="en-US" dirty="0"/>
              <a:t>      </a:t>
            </a:r>
            <a:r>
              <a:rPr lang="en-US" dirty="0">
                <a:solidFill>
                  <a:srgbClr val="0000FF"/>
                </a:solidFill>
              </a:rPr>
              <a:t>total          3  96686.11 &lt;- Model SS  </a:t>
            </a:r>
          </a:p>
          <a:p>
            <a:pPr algn="l"/>
            <a:endParaRPr lang="en-US" dirty="0"/>
          </a:p>
          <a:p>
            <a:pPr algn="l"/>
            <a:r>
              <a:rPr lang="en-US" u="sng" dirty="0"/>
              <a:t>Factor </a:t>
            </a:r>
            <a:r>
              <a:rPr lang="en-US" dirty="0"/>
              <a:t>             </a:t>
            </a:r>
            <a:r>
              <a:rPr lang="en-US" u="sng" dirty="0"/>
              <a:t>SS= n (mean difference)</a:t>
            </a:r>
            <a:r>
              <a:rPr lang="en-US" u="sng" baseline="30000" dirty="0"/>
              <a:t>2</a:t>
            </a:r>
            <a:r>
              <a:rPr lang="en-US" dirty="0"/>
              <a:t>      n=28             F=SS / </a:t>
            </a:r>
            <a:r>
              <a:rPr lang="en-US" dirty="0">
                <a:solidFill>
                  <a:srgbClr val="FF0000"/>
                </a:solidFill>
              </a:rPr>
              <a:t>SD</a:t>
            </a:r>
            <a:r>
              <a:rPr lang="en-US" baseline="-25000" dirty="0">
                <a:solidFill>
                  <a:srgbClr val="FF0000"/>
                </a:solidFill>
              </a:rPr>
              <a:t>e</a:t>
            </a:r>
            <a:r>
              <a:rPr lang="en-US" baseline="30000" dirty="0">
                <a:solidFill>
                  <a:srgbClr val="FF0000"/>
                </a:solidFill>
              </a:rPr>
              <a:t>2</a:t>
            </a:r>
            <a:r>
              <a:rPr lang="en-US" dirty="0">
                <a:solidFill>
                  <a:srgbClr val="FF0000"/>
                </a:solidFill>
              </a:rPr>
              <a:t> </a:t>
            </a:r>
            <a:r>
              <a:rPr lang="en-US" dirty="0"/>
              <a:t>=</a:t>
            </a:r>
            <a:endParaRPr lang="en-US" baseline="30000" dirty="0"/>
          </a:p>
          <a:p>
            <a:pPr algn="l"/>
            <a:r>
              <a:rPr lang="en-US" dirty="0"/>
              <a:t>Sex                 58.25</a:t>
            </a:r>
            <a:r>
              <a:rPr lang="en-US" baseline="30000" dirty="0"/>
              <a:t>2</a:t>
            </a:r>
            <a:r>
              <a:rPr lang="en-US" dirty="0"/>
              <a:t> x 28 = 95005.75                              signal</a:t>
            </a:r>
            <a:r>
              <a:rPr lang="en-US" baseline="30000" dirty="0"/>
              <a:t>2</a:t>
            </a:r>
            <a:r>
              <a:rPr lang="en-US" dirty="0"/>
              <a:t>/ </a:t>
            </a:r>
            <a:r>
              <a:rPr lang="en-US" dirty="0">
                <a:solidFill>
                  <a:srgbClr val="FF0000"/>
                </a:solidFill>
              </a:rPr>
              <a:t>“noise”</a:t>
            </a:r>
            <a:r>
              <a:rPr lang="en-US" baseline="30000" dirty="0">
                <a:solidFill>
                  <a:srgbClr val="FF0000"/>
                </a:solidFill>
              </a:rPr>
              <a:t>2</a:t>
            </a:r>
          </a:p>
          <a:p>
            <a:pPr algn="l"/>
            <a:r>
              <a:rPr lang="en-US" dirty="0"/>
              <a:t>Dementia          7.61</a:t>
            </a:r>
            <a:r>
              <a:rPr lang="en-US" baseline="30000" dirty="0"/>
              <a:t>2</a:t>
            </a:r>
            <a:r>
              <a:rPr lang="en-US" dirty="0"/>
              <a:t> x 28 = 1620.32</a:t>
            </a:r>
          </a:p>
          <a:p>
            <a:pPr algn="l"/>
            <a:r>
              <a:rPr lang="en-US" dirty="0"/>
              <a:t>Sex-dementia   1.46</a:t>
            </a:r>
            <a:r>
              <a:rPr lang="en-US" baseline="30000" dirty="0"/>
              <a:t>2</a:t>
            </a:r>
            <a:r>
              <a:rPr lang="en-US" dirty="0"/>
              <a:t> x 28 =     60.04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944562"/>
          </a:xfrm>
        </p:spPr>
        <p:txBody>
          <a:bodyPr/>
          <a:lstStyle/>
          <a:p>
            <a:r>
              <a:rPr lang="en-US" dirty="0"/>
              <a:t>Mean brain </a:t>
            </a:r>
            <a:r>
              <a:rPr lang="en-US" dirty="0" err="1"/>
              <a:t>wt</a:t>
            </a:r>
            <a:r>
              <a:rPr lang="en-US" dirty="0"/>
              <a:t> vs dementia &amp; sex</a:t>
            </a:r>
            <a:br>
              <a:rPr lang="en-US" dirty="0"/>
            </a:br>
            <a:r>
              <a:rPr lang="en-US" sz="3600" dirty="0"/>
              <a:t>parallel = no interaction = additive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8179835"/>
              </p:ext>
            </p:extLst>
          </p:nvPr>
        </p:nvGraphicFramePr>
        <p:xfrm>
          <a:off x="838200" y="1295400"/>
          <a:ext cx="75438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464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2053EC7-9605-40EA-941D-41658F748D51}" type="slidenum">
              <a:rPr lang="en-US" sz="1400">
                <a:cs typeface="Arial" charset="0"/>
              </a:rPr>
              <a:pPr algn="r"/>
              <a:t>6</a:t>
            </a:fld>
            <a:endParaRPr lang="en-US" sz="1400">
              <a:cs typeface="Arial" charset="0"/>
            </a:endParaRPr>
          </a:p>
        </p:txBody>
      </p:sp>
      <p:sp>
        <p:nvSpPr>
          <p:cNvPr id="79875" name="Rectangle 2"/>
          <p:cNvSpPr>
            <a:spLocks noGrp="1" noChangeArrowheads="1"/>
          </p:cNvSpPr>
          <p:nvPr>
            <p:ph type="title" idx="4294967295"/>
          </p:nvPr>
        </p:nvSpPr>
        <p:spPr>
          <a:xfrm>
            <a:off x="457200" y="274638"/>
            <a:ext cx="8229600" cy="1401762"/>
          </a:xfrm>
        </p:spPr>
        <p:txBody>
          <a:bodyPr/>
          <a:lstStyle/>
          <a:p>
            <a:r>
              <a:rPr lang="en-US" dirty="0"/>
              <a:t>Or (better) use a jitter plot</a:t>
            </a:r>
            <a:br>
              <a:rPr lang="en-US" dirty="0"/>
            </a:br>
            <a:r>
              <a:rPr lang="en-US" dirty="0"/>
              <a:t>when n is not too big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337" y="1791343"/>
            <a:ext cx="6503326" cy="4338938"/>
          </a:xfrm>
          <a:prstGeom prst="rect">
            <a:avLst/>
          </a:prstGeom>
        </p:spPr>
      </p:pic>
    </p:spTree>
    <p:extLst>
      <p:ext uri="{BB962C8B-B14F-4D97-AF65-F5344CB8AC3E}">
        <p14:creationId xmlns:p14="http://schemas.microsoft.com/office/powerpoint/2010/main" val="3691531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92162"/>
          </a:xfrm>
        </p:spPr>
        <p:txBody>
          <a:bodyPr/>
          <a:lstStyle/>
          <a:p>
            <a:r>
              <a:rPr lang="en-US" u="sng" dirty="0"/>
              <a:t>ANOVA intuition </a:t>
            </a:r>
          </a:p>
        </p:txBody>
      </p:sp>
      <p:sp>
        <p:nvSpPr>
          <p:cNvPr id="3" name="Content Placeholder 2"/>
          <p:cNvSpPr>
            <a:spLocks noGrp="1"/>
          </p:cNvSpPr>
          <p:nvPr>
            <p:ph idx="1"/>
          </p:nvPr>
        </p:nvSpPr>
        <p:spPr>
          <a:xfrm>
            <a:off x="152400" y="685801"/>
            <a:ext cx="8839200" cy="990600"/>
          </a:xfrm>
        </p:spPr>
        <p:txBody>
          <a:bodyPr/>
          <a:lstStyle/>
          <a:p>
            <a:pPr marL="0" indent="0">
              <a:buNone/>
            </a:pPr>
            <a:r>
              <a:rPr lang="en-US" sz="2600" dirty="0"/>
              <a:t>Mean Y depends on group (A,B,C), sex &amp; their interaction</a:t>
            </a:r>
            <a:r>
              <a:rPr lang="en-US" sz="2800" dirty="0"/>
              <a:t>.</a:t>
            </a:r>
          </a:p>
          <a:p>
            <a:pPr marL="0" indent="0">
              <a:buNone/>
            </a:pPr>
            <a:r>
              <a:rPr lang="en-US" dirty="0"/>
              <a:t>     Which is significant in each example?  </a:t>
            </a:r>
          </a:p>
          <a:p>
            <a:pPr marL="0" indent="0">
              <a:buNone/>
            </a:pP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851590792"/>
              </p:ext>
            </p:extLst>
          </p:nvPr>
        </p:nvGraphicFramePr>
        <p:xfrm>
          <a:off x="457200" y="1828800"/>
          <a:ext cx="2667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955473750"/>
              </p:ext>
            </p:extLst>
          </p:nvPr>
        </p:nvGraphicFramePr>
        <p:xfrm>
          <a:off x="3276600" y="1828800"/>
          <a:ext cx="25146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279507666"/>
              </p:ext>
            </p:extLst>
          </p:nvPr>
        </p:nvGraphicFramePr>
        <p:xfrm>
          <a:off x="5867400" y="1752600"/>
          <a:ext cx="2590800" cy="2362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1682516421"/>
              </p:ext>
            </p:extLst>
          </p:nvPr>
        </p:nvGraphicFramePr>
        <p:xfrm>
          <a:off x="685800" y="4191000"/>
          <a:ext cx="2590800" cy="23578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a:graphicFrameLocks/>
          </p:cNvGraphicFramePr>
          <p:nvPr>
            <p:extLst>
              <p:ext uri="{D42A27DB-BD31-4B8C-83A1-F6EECF244321}">
                <p14:modId xmlns:p14="http://schemas.microsoft.com/office/powerpoint/2010/main" val="981092943"/>
              </p:ext>
            </p:extLst>
          </p:nvPr>
        </p:nvGraphicFramePr>
        <p:xfrm>
          <a:off x="3276600" y="4191000"/>
          <a:ext cx="3200400" cy="2362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Chart 8"/>
          <p:cNvGraphicFramePr>
            <a:graphicFrameLocks/>
          </p:cNvGraphicFramePr>
          <p:nvPr>
            <p:extLst>
              <p:ext uri="{D42A27DB-BD31-4B8C-83A1-F6EECF244321}">
                <p14:modId xmlns:p14="http://schemas.microsoft.com/office/powerpoint/2010/main" val="1305653902"/>
              </p:ext>
            </p:extLst>
          </p:nvPr>
        </p:nvGraphicFramePr>
        <p:xfrm>
          <a:off x="6019800" y="3962400"/>
          <a:ext cx="27432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72319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ANOVA intuition (</a:t>
            </a:r>
            <a:r>
              <a:rPr lang="en-US" dirty="0" err="1"/>
              <a:t>cont</a:t>
            </a:r>
            <a:r>
              <a:rPr lang="en-US" dirty="0"/>
              <a:t>)</a:t>
            </a:r>
            <a:br>
              <a:rPr lang="en-US" dirty="0"/>
            </a:br>
            <a:r>
              <a:rPr lang="en-US" sz="2800" dirty="0"/>
              <a:t>Y=mean </a:t>
            </a:r>
            <a:r>
              <a:rPr lang="en-US" sz="2800" dirty="0" err="1"/>
              <a:t>metZ</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1637446"/>
              </p:ext>
            </p:extLst>
          </p:nvPr>
        </p:nvGraphicFramePr>
        <p:xfrm>
          <a:off x="609600" y="1524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3395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x 2 Design</a:t>
            </a:r>
          </a:p>
        </p:txBody>
      </p:sp>
      <p:graphicFrame>
        <p:nvGraphicFramePr>
          <p:cNvPr id="6" name="Table 5"/>
          <p:cNvGraphicFramePr>
            <a:graphicFrameLocks noGrp="1"/>
          </p:cNvGraphicFramePr>
          <p:nvPr>
            <p:extLst>
              <p:ext uri="{D42A27DB-BD31-4B8C-83A1-F6EECF244321}">
                <p14:modId xmlns:p14="http://schemas.microsoft.com/office/powerpoint/2010/main" val="2675323208"/>
              </p:ext>
            </p:extLst>
          </p:nvPr>
        </p:nvGraphicFramePr>
        <p:xfrm>
          <a:off x="1219200" y="1524000"/>
          <a:ext cx="5943600" cy="384048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20000"/>
                    </a:ext>
                  </a:extLst>
                </a:gridCol>
                <a:gridCol w="1497806">
                  <a:extLst>
                    <a:ext uri="{9D8B030D-6E8A-4147-A177-3AD203B41FA5}">
                      <a16:colId xmlns:a16="http://schemas.microsoft.com/office/drawing/2014/main" val="20001"/>
                    </a:ext>
                  </a:extLst>
                </a:gridCol>
                <a:gridCol w="1497806">
                  <a:extLst>
                    <a:ext uri="{9D8B030D-6E8A-4147-A177-3AD203B41FA5}">
                      <a16:colId xmlns:a16="http://schemas.microsoft.com/office/drawing/2014/main" val="20002"/>
                    </a:ext>
                  </a:extLst>
                </a:gridCol>
                <a:gridCol w="1538288">
                  <a:extLst>
                    <a:ext uri="{9D8B030D-6E8A-4147-A177-3AD203B41FA5}">
                      <a16:colId xmlns:a16="http://schemas.microsoft.com/office/drawing/2014/main" val="20003"/>
                    </a:ext>
                  </a:extLst>
                </a:gridCol>
              </a:tblGrid>
              <a:tr h="630767">
                <a:tc>
                  <a:txBody>
                    <a:bodyPr/>
                    <a:lstStyle/>
                    <a:p>
                      <a:pPr algn="ctr"/>
                      <a:endParaRPr lang="en-US" dirty="0"/>
                    </a:p>
                  </a:txBody>
                  <a:tcPr/>
                </a:tc>
                <a:tc>
                  <a:txBody>
                    <a:bodyPr/>
                    <a:lstStyle/>
                    <a:p>
                      <a:pPr algn="ctr"/>
                      <a:r>
                        <a:rPr lang="en-US" dirty="0">
                          <a:solidFill>
                            <a:schemeClr val="tx1"/>
                          </a:solidFill>
                        </a:rPr>
                        <a:t>Treatment</a:t>
                      </a:r>
                    </a:p>
                  </a:txBody>
                  <a:tcPr>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Control</a:t>
                      </a:r>
                    </a:p>
                  </a:txBody>
                  <a:tcPr>
                    <a:lnB w="12700" cap="flat" cmpd="sng" algn="ctr">
                      <a:solidFill>
                        <a:schemeClr val="tx1"/>
                      </a:solidFill>
                      <a:prstDash val="solid"/>
                      <a:round/>
                      <a:headEnd type="none" w="med" len="med"/>
                      <a:tailEnd type="none" w="med" len="med"/>
                    </a:lnB>
                  </a:tcPr>
                </a:tc>
                <a:tc>
                  <a:txBody>
                    <a:bodyPr/>
                    <a:lstStyle/>
                    <a:p>
                      <a:pPr algn="ctr"/>
                      <a:r>
                        <a:rPr lang="en-US" dirty="0"/>
                        <a:t>Drug margin</a:t>
                      </a:r>
                    </a:p>
                  </a:txBody>
                  <a:tcPr/>
                </a:tc>
                <a:extLst>
                  <a:ext uri="{0D108BD9-81ED-4DB2-BD59-A6C34878D82A}">
                    <a16:rowId xmlns:a16="http://schemas.microsoft.com/office/drawing/2014/main" val="10000"/>
                  </a:ext>
                </a:extLst>
              </a:tr>
              <a:tr h="630767">
                <a:tc>
                  <a:txBody>
                    <a:bodyPr/>
                    <a:lstStyle/>
                    <a:p>
                      <a:pPr algn="ctr"/>
                      <a:r>
                        <a:rPr lang="en-US" dirty="0"/>
                        <a:t>Drug A</a:t>
                      </a:r>
                    </a:p>
                  </a:txBody>
                  <a:tcPr>
                    <a:lnR w="12700" cap="flat" cmpd="sng" algn="ctr">
                      <a:solidFill>
                        <a:schemeClr val="tx1"/>
                      </a:solidFill>
                      <a:prstDash val="solid"/>
                      <a:round/>
                      <a:headEnd type="none" w="med" len="med"/>
                      <a:tailEnd type="none" w="med" len="med"/>
                    </a:lnR>
                  </a:tcPr>
                </a:tc>
                <a:tc>
                  <a:txBody>
                    <a:bodyPr/>
                    <a:lstStyle/>
                    <a:p>
                      <a:pPr algn="ctr"/>
                      <a:r>
                        <a:rPr lang="en-US" dirty="0"/>
                        <a:t>Cell mean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t>Cell mean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Marginal</a:t>
                      </a:r>
                      <a:r>
                        <a:rPr lang="en-US" baseline="0" dirty="0"/>
                        <a:t> mean</a:t>
                      </a:r>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630767">
                <a:tc>
                  <a:txBody>
                    <a:bodyPr/>
                    <a:lstStyle/>
                    <a:p>
                      <a:pPr algn="ctr"/>
                      <a:r>
                        <a:rPr lang="en-US" dirty="0"/>
                        <a:t>Drug B</a:t>
                      </a:r>
                    </a:p>
                  </a:txBody>
                  <a:tcPr>
                    <a:lnR w="12700" cap="flat" cmpd="sng" algn="ctr">
                      <a:solidFill>
                        <a:schemeClr val="tx1"/>
                      </a:solidFill>
                      <a:prstDash val="solid"/>
                      <a:round/>
                      <a:headEnd type="none" w="med" len="med"/>
                      <a:tailEnd type="none" w="med" len="med"/>
                    </a:lnR>
                  </a:tcPr>
                </a:tc>
                <a:tc>
                  <a:txBody>
                    <a:bodyPr/>
                    <a:lstStyle/>
                    <a:p>
                      <a:pPr algn="ctr"/>
                      <a:r>
                        <a:rPr lang="en-US" dirty="0"/>
                        <a:t>Cell mean</a:t>
                      </a:r>
                    </a:p>
                  </a:txBody>
                  <a:tcPr>
                    <a:lnL w="12700" cap="flat" cmpd="sng" algn="ctr">
                      <a:solidFill>
                        <a:schemeClr val="tx1"/>
                      </a:solidFill>
                      <a:prstDash val="solid"/>
                      <a:round/>
                      <a:headEnd type="none" w="med" len="med"/>
                      <a:tailEnd type="none" w="med" len="med"/>
                    </a:lnL>
                  </a:tcPr>
                </a:tc>
                <a:tc>
                  <a:txBody>
                    <a:bodyPr/>
                    <a:lstStyle/>
                    <a:p>
                      <a:pPr algn="ctr"/>
                      <a:r>
                        <a:rPr lang="en-US" dirty="0"/>
                        <a:t>Cell mean</a:t>
                      </a:r>
                    </a:p>
                  </a:txBody>
                  <a:tcPr>
                    <a:lnR w="12700" cap="flat" cmpd="sng" algn="ctr">
                      <a:solidFill>
                        <a:schemeClr val="tx1"/>
                      </a:solidFill>
                      <a:prstDash val="solid"/>
                      <a:round/>
                      <a:headEnd type="none" w="med" len="med"/>
                      <a:tailEnd type="none" w="med" len="med"/>
                    </a:lnR>
                  </a:tcPr>
                </a:tc>
                <a:tc>
                  <a:txBody>
                    <a:bodyPr/>
                    <a:lstStyle/>
                    <a:p>
                      <a:pPr algn="ctr"/>
                      <a:r>
                        <a:rPr lang="en-US" dirty="0"/>
                        <a:t>Marginal </a:t>
                      </a:r>
                    </a:p>
                    <a:p>
                      <a:pPr algn="ctr"/>
                      <a:r>
                        <a:rPr lang="en-US" dirty="0"/>
                        <a:t>mean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30767">
                <a:tc>
                  <a:txBody>
                    <a:bodyPr/>
                    <a:lstStyle/>
                    <a:p>
                      <a:pPr algn="ctr"/>
                      <a:r>
                        <a:rPr lang="en-US" dirty="0"/>
                        <a:t>Drug C</a:t>
                      </a:r>
                    </a:p>
                  </a:txBody>
                  <a:tcPr>
                    <a:lnR w="12700" cap="flat" cmpd="sng" algn="ctr">
                      <a:solidFill>
                        <a:schemeClr val="tx1"/>
                      </a:solidFill>
                      <a:prstDash val="solid"/>
                      <a:round/>
                      <a:headEnd type="none" w="med" len="med"/>
                      <a:tailEnd type="none" w="med" len="med"/>
                    </a:lnR>
                  </a:tcPr>
                </a:tc>
                <a:tc>
                  <a:txBody>
                    <a:bodyPr/>
                    <a:lstStyle/>
                    <a:p>
                      <a:pPr algn="ctr"/>
                      <a:r>
                        <a:rPr lang="en-US" dirty="0"/>
                        <a:t>Cell mean</a:t>
                      </a:r>
                    </a:p>
                  </a:txBody>
                  <a:tcPr>
                    <a:lnL w="12700" cap="flat" cmpd="sng" algn="ctr">
                      <a:solidFill>
                        <a:schemeClr val="tx1"/>
                      </a:solidFill>
                      <a:prstDash val="solid"/>
                      <a:round/>
                      <a:headEnd type="none" w="med" len="med"/>
                      <a:tailEnd type="none" w="med" len="med"/>
                    </a:lnL>
                  </a:tcPr>
                </a:tc>
                <a:tc>
                  <a:txBody>
                    <a:bodyPr/>
                    <a:lstStyle/>
                    <a:p>
                      <a:pPr algn="ctr"/>
                      <a:r>
                        <a:rPr lang="en-US" dirty="0"/>
                        <a:t>Cell mean</a:t>
                      </a:r>
                    </a:p>
                  </a:txBody>
                  <a:tcPr>
                    <a:lnR w="12700" cap="flat" cmpd="sng" algn="ctr">
                      <a:solidFill>
                        <a:schemeClr val="tx1"/>
                      </a:solidFill>
                      <a:prstDash val="solid"/>
                      <a:round/>
                      <a:headEnd type="none" w="med" len="med"/>
                      <a:tailEnd type="none" w="med" len="med"/>
                    </a:lnR>
                  </a:tcPr>
                </a:tc>
                <a:tc>
                  <a:txBody>
                    <a:bodyPr/>
                    <a:lstStyle/>
                    <a:p>
                      <a:pPr algn="ctr"/>
                      <a:r>
                        <a:rPr lang="en-US" dirty="0"/>
                        <a:t>Marginal </a:t>
                      </a:r>
                    </a:p>
                    <a:p>
                      <a:pPr algn="ctr"/>
                      <a:r>
                        <a:rPr lang="en-US" dirty="0"/>
                        <a:t>mean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30767">
                <a:tc>
                  <a:txBody>
                    <a:bodyPr/>
                    <a:lstStyle/>
                    <a:p>
                      <a:pPr algn="ctr"/>
                      <a:r>
                        <a:rPr lang="en-US" dirty="0"/>
                        <a:t>Drug D</a:t>
                      </a:r>
                    </a:p>
                  </a:txBody>
                  <a:tcPr>
                    <a:lnR w="12700" cap="flat" cmpd="sng" algn="ctr">
                      <a:solidFill>
                        <a:schemeClr val="tx1"/>
                      </a:solidFill>
                      <a:prstDash val="solid"/>
                      <a:round/>
                      <a:headEnd type="none" w="med" len="med"/>
                      <a:tailEnd type="none" w="med" len="med"/>
                    </a:lnR>
                  </a:tcPr>
                </a:tc>
                <a:tc>
                  <a:txBody>
                    <a:bodyPr/>
                    <a:lstStyle/>
                    <a:p>
                      <a:pPr algn="ctr"/>
                      <a:r>
                        <a:rPr lang="en-US" dirty="0"/>
                        <a:t>Cell mean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Cell mean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Marginal </a:t>
                      </a:r>
                    </a:p>
                    <a:p>
                      <a:pPr algn="ctr"/>
                      <a:r>
                        <a:rPr lang="en-US" dirty="0"/>
                        <a:t>mean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30767">
                <a:tc>
                  <a:txBody>
                    <a:bodyPr/>
                    <a:lstStyle/>
                    <a:p>
                      <a:pPr algn="ctr"/>
                      <a:endParaRPr lang="en-US" dirty="0"/>
                    </a:p>
                  </a:txBody>
                  <a:tcPr/>
                </a:tc>
                <a:tc>
                  <a:txBody>
                    <a:bodyPr/>
                    <a:lstStyle/>
                    <a:p>
                      <a:pPr algn="ctr"/>
                      <a:r>
                        <a:rPr lang="en-US" dirty="0"/>
                        <a:t>Marginal </a:t>
                      </a:r>
                    </a:p>
                    <a:p>
                      <a:pPr algn="ctr"/>
                      <a:r>
                        <a:rPr lang="en-US" dirty="0"/>
                        <a:t>mean</a:t>
                      </a:r>
                    </a:p>
                  </a:txBody>
                  <a:tcPr>
                    <a:lnT w="12700" cap="flat" cmpd="sng" algn="ctr">
                      <a:solidFill>
                        <a:schemeClr val="tx1"/>
                      </a:solidFill>
                      <a:prstDash val="solid"/>
                      <a:round/>
                      <a:headEnd type="none" w="med" len="med"/>
                      <a:tailEnd type="none" w="med" len="med"/>
                    </a:lnT>
                  </a:tcPr>
                </a:tc>
                <a:tc>
                  <a:txBody>
                    <a:bodyPr/>
                    <a:lstStyle/>
                    <a:p>
                      <a:pPr algn="ctr"/>
                      <a:r>
                        <a:rPr lang="en-US" dirty="0"/>
                        <a:t>Marginal </a:t>
                      </a:r>
                    </a:p>
                    <a:p>
                      <a:pPr algn="ctr"/>
                      <a:r>
                        <a:rPr lang="en-US" dirty="0"/>
                        <a:t>mean</a:t>
                      </a:r>
                    </a:p>
                  </a:txBody>
                  <a:tcPr>
                    <a:lnT w="12700" cap="flat" cmpd="sng" algn="ctr">
                      <a:solidFill>
                        <a:schemeClr val="tx1"/>
                      </a:solidFill>
                      <a:prstDash val="solid"/>
                      <a:round/>
                      <a:headEnd type="none" w="med" len="med"/>
                      <a:tailEnd type="none" w="med" len="med"/>
                    </a:lnT>
                  </a:tcPr>
                </a:tc>
                <a:tc>
                  <a:txBody>
                    <a:bodyPr/>
                    <a:lstStyle/>
                    <a:p>
                      <a:pPr algn="ctr"/>
                      <a:r>
                        <a:rPr lang="en-US" dirty="0"/>
                        <a:t>Grand mean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8411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130" name="Rectangle 4"/>
              <p:cNvSpPr>
                <a:spLocks noChangeArrowheads="1"/>
              </p:cNvSpPr>
              <p:nvPr/>
            </p:nvSpPr>
            <p:spPr bwMode="auto">
              <a:xfrm>
                <a:off x="228600" y="-158351"/>
                <a:ext cx="8610600" cy="6863417"/>
              </a:xfrm>
              <a:prstGeom prst="rect">
                <a:avLst/>
              </a:prstGeom>
              <a:noFill/>
              <a:ln w="9525">
                <a:noFill/>
                <a:miter lim="800000"/>
                <a:headEnd/>
                <a:tailEnd/>
              </a:ln>
            </p:spPr>
            <p:txBody>
              <a:bodyPr anchor="ctr">
                <a:spAutoFit/>
              </a:bodyPr>
              <a:lstStyle/>
              <a:p>
                <a:r>
                  <a:rPr lang="en-US" dirty="0"/>
                  <a:t>  </a:t>
                </a:r>
                <a:r>
                  <a:rPr lang="en-US" sz="3200" b="1" dirty="0"/>
                  <a:t>ANOVA table – summarizes effects</a:t>
                </a:r>
              </a:p>
              <a:p>
                <a:r>
                  <a:rPr lang="en-US" sz="2000" b="1" dirty="0"/>
                  <a:t>factor with k levels  </a:t>
                </a:r>
              </a:p>
              <a:p>
                <a:r>
                  <a:rPr lang="en-US" sz="3200" b="1" dirty="0">
                    <a:solidFill>
                      <a:srgbClr val="FF0000"/>
                    </a:solidFill>
                  </a:rPr>
                  <a:t>mean of k means</a:t>
                </a:r>
                <a:r>
                  <a:rPr lang="en-US" sz="3200" b="1" dirty="0"/>
                  <a:t> = ∑ </a:t>
                </a:r>
                <a:r>
                  <a:rPr lang="en-US" sz="3200" b="1" dirty="0" err="1"/>
                  <a:t>mean</a:t>
                </a:r>
                <a:r>
                  <a:rPr lang="en-US" sz="3200" b="1" baseline="-25000" dirty="0" err="1"/>
                  <a:t>i</a:t>
                </a:r>
                <a:r>
                  <a:rPr lang="en-US" sz="3200" b="1" dirty="0"/>
                  <a:t> / k = </a:t>
                </a:r>
                <a14:m>
                  <m:oMath xmlns:m="http://schemas.openxmlformats.org/officeDocument/2006/math">
                    <m:acc>
                      <m:accPr>
                        <m:chr m:val="̿"/>
                        <m:ctrlPr>
                          <a:rPr lang="en-US" sz="3200" b="1" i="1" smtClean="0">
                            <a:latin typeface="Cambria Math" panose="02040503050406030204" pitchFamily="18" charset="0"/>
                          </a:rPr>
                        </m:ctrlPr>
                      </m:accPr>
                      <m:e>
                        <m:r>
                          <a:rPr lang="en-US" sz="3200" b="1" i="1" smtClean="0">
                            <a:latin typeface="Cambria Math"/>
                          </a:rPr>
                          <m:t>𝒎𝒆𝒂𝒏</m:t>
                        </m:r>
                      </m:e>
                    </m:acc>
                  </m:oMath>
                </a14:m>
                <a:endParaRPr lang="en-US" sz="3200" b="1" baseline="-25000" dirty="0"/>
              </a:p>
              <a:p>
                <a:r>
                  <a:rPr lang="en-US" sz="3200" b="1" dirty="0"/>
                  <a:t>SS =  ∑ (</a:t>
                </a:r>
                <a:r>
                  <a:rPr lang="en-US" sz="3200" b="1" dirty="0" err="1"/>
                  <a:t>mean</a:t>
                </a:r>
                <a:r>
                  <a:rPr lang="en-US" sz="3200" b="1" baseline="-25000" dirty="0" err="1"/>
                  <a:t>i</a:t>
                </a:r>
                <a:r>
                  <a:rPr lang="en-US" sz="3200" b="1" dirty="0"/>
                  <a:t> – </a:t>
                </a:r>
                <a14:m>
                  <m:oMath xmlns:m="http://schemas.openxmlformats.org/officeDocument/2006/math">
                    <m:acc>
                      <m:accPr>
                        <m:chr m:val="̿"/>
                        <m:ctrlPr>
                          <a:rPr lang="en-US" sz="3200" b="1" i="1" smtClean="0">
                            <a:latin typeface="Cambria Math" panose="02040503050406030204" pitchFamily="18" charset="0"/>
                          </a:rPr>
                        </m:ctrlPr>
                      </m:accPr>
                      <m:e>
                        <m:r>
                          <a:rPr lang="en-US" sz="3200" b="1" i="1" smtClean="0">
                            <a:latin typeface="Cambria Math"/>
                          </a:rPr>
                          <m:t>𝒎𝒆𝒂𝒏</m:t>
                        </m:r>
                      </m:e>
                    </m:acc>
                  </m:oMath>
                </a14:m>
                <a:r>
                  <a:rPr lang="en-US" sz="3200" b="1" dirty="0">
                    <a:solidFill>
                      <a:srgbClr val="FF0000"/>
                    </a:solidFill>
                  </a:rPr>
                  <a:t> </a:t>
                </a:r>
                <a:r>
                  <a:rPr lang="en-US" sz="3200" b="1" dirty="0"/>
                  <a:t>)</a:t>
                </a:r>
                <a:r>
                  <a:rPr lang="en-US" sz="3200" b="1" baseline="30000" dirty="0"/>
                  <a:t>2</a:t>
                </a:r>
              </a:p>
              <a:p>
                <a:pPr algn="l"/>
                <a:r>
                  <a:rPr lang="en-US" sz="3200" b="1" baseline="30000" dirty="0"/>
                  <a:t> </a:t>
                </a:r>
                <a:r>
                  <a:rPr lang="en-US" sz="3200" b="1" dirty="0"/>
                  <a:t>              Mean square=  MS = SS/(k-1)</a:t>
                </a:r>
              </a:p>
              <a:p>
                <a:pPr algn="l"/>
                <a:r>
                  <a:rPr lang="en-US" sz="3200" b="1" dirty="0"/>
                  <a:t>                            </a:t>
                </a:r>
                <a:r>
                  <a:rPr lang="en-US" sz="3200" b="1" dirty="0" err="1"/>
                  <a:t>df</a:t>
                </a:r>
                <a:r>
                  <a:rPr lang="en-US" sz="3200" b="1" dirty="0"/>
                  <a:t>=k-1</a:t>
                </a:r>
              </a:p>
              <a:p>
                <a:pPr algn="l"/>
                <a:endParaRPr lang="en-US" sz="2000" dirty="0"/>
              </a:p>
              <a:p>
                <a:pPr algn="l"/>
                <a:r>
                  <a:rPr lang="en-US" sz="2400" b="1" dirty="0"/>
                  <a:t>Factor    </a:t>
                </a:r>
                <a:r>
                  <a:rPr lang="en-US" sz="2400" b="1" dirty="0" err="1"/>
                  <a:t>df</a:t>
                </a:r>
                <a:r>
                  <a:rPr lang="en-US" sz="2400" b="1" dirty="0"/>
                  <a:t>      Sum Squares (SS)     Mean square=SS/</a:t>
                </a:r>
                <a:r>
                  <a:rPr lang="en-US" sz="2400" b="1" dirty="0" err="1"/>
                  <a:t>df</a:t>
                </a:r>
                <a:endParaRPr lang="en-US" sz="2400" dirty="0"/>
              </a:p>
              <a:p>
                <a:pPr algn="l"/>
                <a:r>
                  <a:rPr lang="en-US" sz="2400" b="1" dirty="0"/>
                  <a:t>   A          a-1              </a:t>
                </a:r>
                <a:r>
                  <a:rPr lang="en-US" sz="2400" b="1" dirty="0" err="1"/>
                  <a:t>SS</a:t>
                </a:r>
                <a:r>
                  <a:rPr lang="en-US" sz="2400" b="1" baseline="-25000" dirty="0" err="1"/>
                  <a:t>a</a:t>
                </a:r>
                <a:r>
                  <a:rPr lang="en-US" sz="2400" b="1" dirty="0"/>
                  <a:t>                          </a:t>
                </a:r>
                <a:r>
                  <a:rPr lang="en-US" sz="2400" b="1" dirty="0" err="1"/>
                  <a:t>SS</a:t>
                </a:r>
                <a:r>
                  <a:rPr lang="en-US" sz="2400" b="1" baseline="-25000" dirty="0" err="1"/>
                  <a:t>a</a:t>
                </a:r>
                <a:r>
                  <a:rPr lang="en-US" sz="2400" b="1" dirty="0"/>
                  <a:t>/(a-1)</a:t>
                </a:r>
                <a:endParaRPr lang="en-US" sz="2400" dirty="0"/>
              </a:p>
              <a:p>
                <a:pPr algn="l"/>
                <a:r>
                  <a:rPr lang="en-US" sz="2400" b="1" dirty="0"/>
                  <a:t>   B          b-1              </a:t>
                </a:r>
                <a:r>
                  <a:rPr lang="en-US" sz="2400" b="1" dirty="0" err="1"/>
                  <a:t>SS</a:t>
                </a:r>
                <a:r>
                  <a:rPr lang="en-US" sz="2400" b="1" baseline="-25000" dirty="0" err="1"/>
                  <a:t>b</a:t>
                </a:r>
                <a:r>
                  <a:rPr lang="en-US" sz="2400" b="1" dirty="0"/>
                  <a:t>                          </a:t>
                </a:r>
                <a:r>
                  <a:rPr lang="en-US" sz="2400" b="1" dirty="0" err="1"/>
                  <a:t>SS</a:t>
                </a:r>
                <a:r>
                  <a:rPr lang="en-US" sz="2400" b="1" baseline="-25000" dirty="0" err="1"/>
                  <a:t>b</a:t>
                </a:r>
                <a:r>
                  <a:rPr lang="en-US" sz="2400" b="1" dirty="0"/>
                  <a:t>/(b-1)</a:t>
                </a:r>
                <a:endParaRPr lang="en-US" sz="2400" dirty="0"/>
              </a:p>
              <a:p>
                <a:pPr algn="l"/>
                <a:r>
                  <a:rPr lang="en-US" sz="2400" b="1" dirty="0"/>
                  <a:t>  AB     (a-1)(b-1)       </a:t>
                </a:r>
                <a:r>
                  <a:rPr lang="en-US" sz="2400" b="1" dirty="0" err="1"/>
                  <a:t>SS</a:t>
                </a:r>
                <a:r>
                  <a:rPr lang="en-US" sz="2400" b="1" baseline="-25000" dirty="0" err="1"/>
                  <a:t>ab</a:t>
                </a:r>
                <a:r>
                  <a:rPr lang="en-US" sz="2400" b="1" dirty="0"/>
                  <a:t>                     </a:t>
                </a:r>
                <a:r>
                  <a:rPr lang="en-US" sz="2400" b="1" dirty="0" err="1"/>
                  <a:t>SS</a:t>
                </a:r>
                <a:r>
                  <a:rPr lang="en-US" sz="2400" b="1" baseline="-25000" dirty="0" err="1"/>
                  <a:t>ab</a:t>
                </a:r>
                <a:r>
                  <a:rPr lang="en-US" sz="2400" b="1" dirty="0"/>
                  <a:t>/(a-1)(b-1)</a:t>
                </a:r>
              </a:p>
              <a:p>
                <a:pPr algn="l"/>
                <a:endParaRPr lang="en-US" sz="2000" b="1" dirty="0"/>
              </a:p>
              <a:p>
                <a:pPr algn="l"/>
                <a:r>
                  <a:rPr lang="en-US" sz="2400" b="1" dirty="0"/>
                  <a:t>Factor    </a:t>
                </a:r>
                <a:r>
                  <a:rPr lang="en-US" sz="2400" b="1" dirty="0" err="1"/>
                  <a:t>df</a:t>
                </a:r>
                <a:r>
                  <a:rPr lang="en-US" sz="2400" b="1" dirty="0"/>
                  <a:t>      Sum Squares (SS)     Mean square=SS/</a:t>
                </a:r>
                <a:r>
                  <a:rPr lang="en-US" sz="2400" b="1" dirty="0" err="1"/>
                  <a:t>df</a:t>
                </a:r>
                <a:endParaRPr lang="en-US" sz="2400" dirty="0"/>
              </a:p>
              <a:p>
                <a:pPr algn="l"/>
                <a:r>
                  <a:rPr lang="en-US" sz="2400" b="1" dirty="0"/>
                  <a:t>   Drug     3              </a:t>
                </a:r>
                <a:r>
                  <a:rPr lang="en-US" sz="2400" b="1" dirty="0" err="1"/>
                  <a:t>SS</a:t>
                </a:r>
                <a:r>
                  <a:rPr lang="en-US" sz="2400" b="1" baseline="-25000" dirty="0" err="1"/>
                  <a:t>a</a:t>
                </a:r>
                <a:r>
                  <a:rPr lang="en-US" sz="2400" b="1" dirty="0"/>
                  <a:t>                           </a:t>
                </a:r>
                <a:r>
                  <a:rPr lang="en-US" sz="2400" b="1" dirty="0" err="1"/>
                  <a:t>SS</a:t>
                </a:r>
                <a:r>
                  <a:rPr lang="en-US" sz="2400" b="1" baseline="-25000" dirty="0" err="1"/>
                  <a:t>a</a:t>
                </a:r>
                <a:r>
                  <a:rPr lang="en-US" sz="2400" b="1" dirty="0"/>
                  <a:t>/3</a:t>
                </a:r>
                <a:endParaRPr lang="en-US" sz="2400" dirty="0"/>
              </a:p>
              <a:p>
                <a:pPr algn="l"/>
                <a:r>
                  <a:rPr lang="en-US" sz="2400" b="1" dirty="0"/>
                  <a:t>   </a:t>
                </a:r>
                <a:r>
                  <a:rPr lang="en-US" sz="2400" b="1" dirty="0" err="1"/>
                  <a:t>Tx</a:t>
                </a:r>
                <a:r>
                  <a:rPr lang="en-US" sz="2400" b="1" dirty="0"/>
                  <a:t>         1              </a:t>
                </a:r>
                <a:r>
                  <a:rPr lang="en-US" sz="2400" b="1" dirty="0" err="1"/>
                  <a:t>SS</a:t>
                </a:r>
                <a:r>
                  <a:rPr lang="en-US" sz="2400" b="1" baseline="-25000" dirty="0" err="1"/>
                  <a:t>b</a:t>
                </a:r>
                <a:r>
                  <a:rPr lang="en-US" sz="2400" b="1" dirty="0"/>
                  <a:t>                           </a:t>
                </a:r>
                <a:r>
                  <a:rPr lang="en-US" sz="2400" b="1" dirty="0" err="1"/>
                  <a:t>SS</a:t>
                </a:r>
                <a:r>
                  <a:rPr lang="en-US" sz="2400" b="1" baseline="30000" dirty="0" err="1"/>
                  <a:t>b</a:t>
                </a:r>
                <a:r>
                  <a:rPr lang="en-US" sz="2400" b="1" dirty="0"/>
                  <a:t>/1</a:t>
                </a:r>
                <a:endParaRPr lang="en-US" sz="2400" dirty="0"/>
              </a:p>
              <a:p>
                <a:pPr algn="l"/>
                <a:r>
                  <a:rPr lang="en-US" sz="2400" b="1" dirty="0"/>
                  <a:t> Drug-</a:t>
                </a:r>
                <a:r>
                  <a:rPr lang="en-US" sz="2400" b="1" dirty="0" err="1"/>
                  <a:t>Tx</a:t>
                </a:r>
                <a:r>
                  <a:rPr lang="en-US" sz="2400" b="1" dirty="0"/>
                  <a:t>  3             </a:t>
                </a:r>
                <a:r>
                  <a:rPr lang="en-US" sz="2400" b="1" dirty="0" err="1"/>
                  <a:t>SS</a:t>
                </a:r>
                <a:r>
                  <a:rPr lang="en-US" sz="2400" b="1" baseline="-25000" dirty="0" err="1"/>
                  <a:t>ab</a:t>
                </a:r>
                <a:r>
                  <a:rPr lang="en-US" sz="2400" b="1" dirty="0"/>
                  <a:t>                          </a:t>
                </a:r>
                <a:r>
                  <a:rPr lang="en-US" sz="2400" b="1" dirty="0" err="1"/>
                  <a:t>SS</a:t>
                </a:r>
                <a:r>
                  <a:rPr lang="en-US" sz="2400" b="1" baseline="-25000" dirty="0" err="1"/>
                  <a:t>ab</a:t>
                </a:r>
                <a:r>
                  <a:rPr lang="en-US" sz="2400" b="1" dirty="0"/>
                  <a:t>/3</a:t>
                </a:r>
              </a:p>
              <a:p>
                <a:pPr algn="l"/>
                <a:endParaRPr lang="en-US" sz="2400" b="1" dirty="0"/>
              </a:p>
            </p:txBody>
          </p:sp>
        </mc:Choice>
        <mc:Fallback xmlns="">
          <p:sp>
            <p:nvSpPr>
              <p:cNvPr id="48130" name="Rectangle 4"/>
              <p:cNvSpPr>
                <a:spLocks noRot="1" noChangeAspect="1" noMove="1" noResize="1" noEditPoints="1" noAdjustHandles="1" noChangeArrowheads="1" noChangeShapeType="1" noTextEdit="1"/>
              </p:cNvSpPr>
              <p:nvPr/>
            </p:nvSpPr>
            <p:spPr bwMode="auto">
              <a:xfrm>
                <a:off x="228600" y="-158351"/>
                <a:ext cx="8610600" cy="6863417"/>
              </a:xfrm>
              <a:prstGeom prst="rect">
                <a:avLst/>
              </a:prstGeom>
              <a:blipFill rotWithShape="1">
                <a:blip r:embed="rId2"/>
                <a:stretch>
                  <a:fillRect l="-1133" t="-266"/>
                </a:stretch>
              </a:blipFill>
              <a:ln w="9525">
                <a:noFill/>
                <a:miter lim="800000"/>
                <a:headEnd/>
                <a:tailEnd/>
              </a:ln>
            </p:spPr>
            <p:txBody>
              <a:bodyPr/>
              <a:lstStyle/>
              <a:p>
                <a:r>
                  <a:rPr lang="en-US">
                    <a:noFill/>
                  </a:rPr>
                  <a:t> </a:t>
                </a:r>
              </a:p>
            </p:txBody>
          </p:sp>
        </mc:Fallback>
      </mc:AlternateContent>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u="sng" dirty="0"/>
              <a:t>Multiway ANOVA example</a:t>
            </a:r>
          </a:p>
        </p:txBody>
      </p:sp>
      <p:sp>
        <p:nvSpPr>
          <p:cNvPr id="3" name="Content Placeholder 2"/>
          <p:cNvSpPr>
            <a:spLocks noGrp="1"/>
          </p:cNvSpPr>
          <p:nvPr>
            <p:ph idx="1"/>
          </p:nvPr>
        </p:nvSpPr>
        <p:spPr>
          <a:xfrm>
            <a:off x="76200" y="990600"/>
            <a:ext cx="8991600" cy="5105400"/>
          </a:xfrm>
        </p:spPr>
        <p:txBody>
          <a:bodyPr/>
          <a:lstStyle/>
          <a:p>
            <a:pPr marL="0" indent="0">
              <a:buNone/>
            </a:pPr>
            <a:r>
              <a:rPr lang="en-US" dirty="0"/>
              <a:t>Wish to evaluate influence of:</a:t>
            </a:r>
          </a:p>
          <a:p>
            <a:pPr marL="0" indent="0">
              <a:buNone/>
            </a:pPr>
            <a:r>
              <a:rPr lang="en-US" dirty="0"/>
              <a:t> Gender (M or F) – 2 levels</a:t>
            </a:r>
          </a:p>
          <a:p>
            <a:pPr marL="0" indent="0">
              <a:buNone/>
            </a:pPr>
            <a:r>
              <a:rPr lang="en-US" dirty="0"/>
              <a:t> Race/Ethnicity (A, B, H, W) – 4 levels</a:t>
            </a:r>
          </a:p>
          <a:p>
            <a:pPr marL="0" indent="0">
              <a:buNone/>
            </a:pPr>
            <a:r>
              <a:rPr lang="en-US" dirty="0"/>
              <a:t> Education (no HS, HS, BA, MA, PhD) – 5 levels</a:t>
            </a:r>
          </a:p>
          <a:p>
            <a:pPr marL="0" indent="0">
              <a:buNone/>
            </a:pPr>
            <a:r>
              <a:rPr lang="en-US" dirty="0"/>
              <a:t> Occupation (laborer, office worker, manager, scientist, health worker) – 5 levels </a:t>
            </a:r>
          </a:p>
          <a:p>
            <a:pPr marL="0" indent="0">
              <a:buNone/>
            </a:pPr>
            <a:r>
              <a:rPr lang="en-US" dirty="0"/>
              <a:t>            on Y = depression score</a:t>
            </a:r>
          </a:p>
          <a:p>
            <a:pPr marL="0" indent="0">
              <a:buNone/>
            </a:pPr>
            <a:r>
              <a:rPr lang="en-US" dirty="0"/>
              <a:t>          Y has a normal distribution.  </a:t>
            </a:r>
          </a:p>
          <a:p>
            <a:pPr marL="0" indent="0">
              <a:buNone/>
            </a:pPr>
            <a:r>
              <a:rPr lang="en-US" dirty="0"/>
              <a:t>    2 x 4 x 5 x 5 = 200 combinations (cells) </a:t>
            </a:r>
          </a:p>
        </p:txBody>
      </p:sp>
    </p:spTree>
    <p:extLst>
      <p:ext uri="{BB962C8B-B14F-4D97-AF65-F5344CB8AC3E}">
        <p14:creationId xmlns:p14="http://schemas.microsoft.com/office/powerpoint/2010/main" val="1402928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39762"/>
          </a:xfrm>
        </p:spPr>
        <p:txBody>
          <a:bodyPr/>
          <a:lstStyle/>
          <a:p>
            <a:pPr eaLnBrk="1" hangingPunct="1"/>
            <a:r>
              <a:rPr lang="en-US" sz="3600" b="1" dirty="0"/>
              <a:t>Why is the ANOVA table useful?</a:t>
            </a:r>
            <a:r>
              <a:rPr lang="en-US" sz="4000" dirty="0"/>
              <a:t> </a:t>
            </a:r>
          </a:p>
        </p:txBody>
      </p:sp>
      <p:sp>
        <p:nvSpPr>
          <p:cNvPr id="49155" name="Rectangle 4"/>
          <p:cNvSpPr>
            <a:spLocks noChangeArrowheads="1"/>
          </p:cNvSpPr>
          <p:nvPr/>
        </p:nvSpPr>
        <p:spPr bwMode="auto">
          <a:xfrm>
            <a:off x="1200150" y="914400"/>
            <a:ext cx="7486650" cy="5500687"/>
          </a:xfrm>
          <a:prstGeom prst="rect">
            <a:avLst/>
          </a:prstGeom>
          <a:noFill/>
          <a:ln w="9525">
            <a:noFill/>
            <a:miter lim="800000"/>
            <a:headEnd/>
            <a:tailEnd/>
          </a:ln>
        </p:spPr>
        <p:txBody>
          <a:bodyPr anchor="ctr">
            <a:spAutoFit/>
          </a:bodyPr>
          <a:lstStyle/>
          <a:p>
            <a:pPr algn="l"/>
            <a:r>
              <a:rPr lang="en-US" dirty="0"/>
              <a:t>   </a:t>
            </a:r>
            <a:r>
              <a:rPr lang="en-US" sz="1600" dirty="0"/>
              <a:t>Dependent Variable: </a:t>
            </a:r>
            <a:r>
              <a:rPr lang="en-US" sz="1600" b="1" dirty="0"/>
              <a:t>depression score </a:t>
            </a:r>
          </a:p>
          <a:p>
            <a:pPr algn="l"/>
            <a:r>
              <a:rPr lang="en-US" sz="1600" u="sng" dirty="0"/>
              <a:t>Source                 DF        SS</a:t>
            </a:r>
            <a:r>
              <a:rPr lang="en-US" sz="1600" dirty="0"/>
              <a:t>          Mean Square   F Value     overall p value</a:t>
            </a:r>
          </a:p>
          <a:p>
            <a:pPr algn="l"/>
            <a:r>
              <a:rPr lang="en-US" sz="1600" dirty="0"/>
              <a:t>Model                 199    3387.41        17.02                  4.42         &lt;.0001</a:t>
            </a:r>
          </a:p>
          <a:p>
            <a:pPr algn="l"/>
            <a:r>
              <a:rPr lang="en-US" sz="1600" u="sng" dirty="0"/>
              <a:t>Error                   400    1540.17</a:t>
            </a:r>
            <a:r>
              <a:rPr lang="en-US" sz="1600" dirty="0"/>
              <a:t>          3.85</a:t>
            </a:r>
          </a:p>
          <a:p>
            <a:pPr algn="l"/>
            <a:r>
              <a:rPr lang="en-US" sz="1600" dirty="0"/>
              <a:t>Corrected Total  599    4927.58               root MSE=1.962=</a:t>
            </a:r>
            <a:r>
              <a:rPr lang="en-US" sz="1600" b="1" dirty="0" err="1">
                <a:solidFill>
                  <a:srgbClr val="FF0000"/>
                </a:solidFill>
              </a:rPr>
              <a:t>SD</a:t>
            </a:r>
            <a:r>
              <a:rPr lang="en-US" sz="1600" b="1" baseline="-25000" dirty="0" err="1">
                <a:solidFill>
                  <a:srgbClr val="FF0000"/>
                </a:solidFill>
              </a:rPr>
              <a:t>e</a:t>
            </a:r>
            <a:r>
              <a:rPr lang="en-US" sz="1600" dirty="0"/>
              <a:t>,  R</a:t>
            </a:r>
            <a:r>
              <a:rPr lang="en-US" sz="1600" baseline="30000" dirty="0"/>
              <a:t>2</a:t>
            </a:r>
            <a:r>
              <a:rPr lang="en-US" sz="1600" dirty="0"/>
              <a:t>=0.687</a:t>
            </a:r>
          </a:p>
          <a:p>
            <a:pPr algn="l"/>
            <a:endParaRPr lang="en-US" sz="1600" u="sng" dirty="0"/>
          </a:p>
          <a:p>
            <a:pPr algn="l"/>
            <a:r>
              <a:rPr lang="en-US" sz="1600" u="sng" dirty="0"/>
              <a:t>Source                           DF        SS    Mean Square  F Value   p value</a:t>
            </a:r>
            <a:endParaRPr lang="en-US" sz="1600" dirty="0"/>
          </a:p>
          <a:p>
            <a:pPr algn="l"/>
            <a:r>
              <a:rPr lang="en-US" sz="1600" dirty="0"/>
              <a:t>gender                             1     778.084  778.084     202.08     &lt;.0001</a:t>
            </a:r>
          </a:p>
          <a:p>
            <a:pPr algn="l"/>
            <a:r>
              <a:rPr lang="en-US" sz="1600" dirty="0"/>
              <a:t>race                                 3     229.689    76.563      19.88      &lt;.0001</a:t>
            </a:r>
          </a:p>
          <a:p>
            <a:pPr algn="l"/>
            <a:r>
              <a:rPr lang="en-US" sz="1600" dirty="0" err="1"/>
              <a:t>educ</a:t>
            </a:r>
            <a:r>
              <a:rPr lang="en-US" sz="1600" dirty="0"/>
              <a:t>                                4     104.838    26.209       6.81        &lt;.0001</a:t>
            </a:r>
          </a:p>
          <a:p>
            <a:pPr algn="l"/>
            <a:r>
              <a:rPr lang="en-US" sz="1600" dirty="0" err="1"/>
              <a:t>occ</a:t>
            </a:r>
            <a:r>
              <a:rPr lang="en-US" sz="1600" dirty="0"/>
              <a:t>                                  4    1531.371  382.843      99.43       &lt;.0001</a:t>
            </a:r>
          </a:p>
          <a:p>
            <a:pPr algn="l"/>
            <a:r>
              <a:rPr lang="en-US" sz="1600" dirty="0"/>
              <a:t>gender*race                    3       1.879         0.626       0.16        0.9215</a:t>
            </a:r>
          </a:p>
          <a:p>
            <a:pPr algn="l"/>
            <a:r>
              <a:rPr lang="en-US" sz="1600" dirty="0"/>
              <a:t>gender*</a:t>
            </a:r>
            <a:r>
              <a:rPr lang="en-US" sz="1600" dirty="0" err="1"/>
              <a:t>educ</a:t>
            </a:r>
            <a:r>
              <a:rPr lang="en-US" sz="1600" dirty="0"/>
              <a:t>                   4       3.575         0.894       0.23        0.9203</a:t>
            </a:r>
          </a:p>
          <a:p>
            <a:pPr algn="l"/>
            <a:r>
              <a:rPr lang="en-US" sz="1600" dirty="0"/>
              <a:t>gender*</a:t>
            </a:r>
            <a:r>
              <a:rPr lang="en-US" sz="1600" dirty="0" err="1"/>
              <a:t>occ</a:t>
            </a:r>
            <a:r>
              <a:rPr lang="en-US" sz="1600" dirty="0"/>
              <a:t>                     4       8.907         2.227       0.58         0.6785</a:t>
            </a:r>
          </a:p>
          <a:p>
            <a:pPr algn="l"/>
            <a:r>
              <a:rPr lang="en-US" sz="1600" dirty="0"/>
              <a:t>race*</a:t>
            </a:r>
            <a:r>
              <a:rPr lang="en-US" sz="1600" dirty="0" err="1"/>
              <a:t>educ</a:t>
            </a:r>
            <a:r>
              <a:rPr lang="en-US" sz="1600" dirty="0"/>
              <a:t>                     12      69.064        5.755       1.49         0.1230</a:t>
            </a:r>
          </a:p>
          <a:p>
            <a:pPr algn="l"/>
            <a:r>
              <a:rPr lang="en-US" sz="1600" dirty="0"/>
              <a:t>race*</a:t>
            </a:r>
            <a:r>
              <a:rPr lang="en-US" sz="1600" dirty="0" err="1"/>
              <a:t>occ</a:t>
            </a:r>
            <a:r>
              <a:rPr lang="en-US" sz="1600" dirty="0"/>
              <a:t>                       12      62.825        5.235       1.36         0.1826</a:t>
            </a:r>
          </a:p>
          <a:p>
            <a:pPr algn="l"/>
            <a:r>
              <a:rPr lang="en-US" sz="1600" dirty="0" err="1"/>
              <a:t>educ</a:t>
            </a:r>
            <a:r>
              <a:rPr lang="en-US" sz="1600" dirty="0"/>
              <a:t>*</a:t>
            </a:r>
            <a:r>
              <a:rPr lang="en-US" sz="1600" dirty="0" err="1"/>
              <a:t>occ</a:t>
            </a:r>
            <a:r>
              <a:rPr lang="en-US" sz="1600" dirty="0"/>
              <a:t>                      16      60.568        3.786       0.98         0.4743</a:t>
            </a:r>
          </a:p>
          <a:p>
            <a:pPr algn="l"/>
            <a:r>
              <a:rPr lang="en-US" sz="1600" dirty="0"/>
              <a:t>gender*race*</a:t>
            </a:r>
            <a:r>
              <a:rPr lang="en-US" sz="1600" dirty="0" err="1"/>
              <a:t>educ</a:t>
            </a:r>
            <a:r>
              <a:rPr lang="en-US" sz="1600" dirty="0"/>
              <a:t>        12      77.742        6.479       1.68         0.0682</a:t>
            </a:r>
          </a:p>
          <a:p>
            <a:pPr algn="l"/>
            <a:r>
              <a:rPr lang="en-US" sz="1600" dirty="0"/>
              <a:t>gender*race*</a:t>
            </a:r>
            <a:r>
              <a:rPr lang="en-US" sz="1600" dirty="0" err="1"/>
              <a:t>occ</a:t>
            </a:r>
            <a:r>
              <a:rPr lang="en-US" sz="1600" dirty="0"/>
              <a:t>          12      59.705        4.975       1.29         0.2202</a:t>
            </a:r>
          </a:p>
          <a:p>
            <a:pPr algn="l"/>
            <a:r>
              <a:rPr lang="en-US" sz="1600" dirty="0"/>
              <a:t>gender*</a:t>
            </a:r>
            <a:r>
              <a:rPr lang="en-US" sz="1600" dirty="0" err="1"/>
              <a:t>educ</a:t>
            </a:r>
            <a:r>
              <a:rPr lang="en-US" sz="1600" dirty="0"/>
              <a:t>*</a:t>
            </a:r>
            <a:r>
              <a:rPr lang="en-US" sz="1600" dirty="0" err="1"/>
              <a:t>occ</a:t>
            </a:r>
            <a:r>
              <a:rPr lang="en-US" sz="1600" dirty="0"/>
              <a:t>         16     100.920       6.308       1.64         0.0565</a:t>
            </a:r>
          </a:p>
          <a:p>
            <a:pPr algn="l"/>
            <a:r>
              <a:rPr lang="en-US" sz="1600" dirty="0"/>
              <a:t>race*</a:t>
            </a:r>
            <a:r>
              <a:rPr lang="en-US" sz="1600" dirty="0" err="1"/>
              <a:t>educ</a:t>
            </a:r>
            <a:r>
              <a:rPr lang="en-US" sz="1600" dirty="0"/>
              <a:t>*</a:t>
            </a:r>
            <a:r>
              <a:rPr lang="en-US" sz="1600" dirty="0" err="1"/>
              <a:t>occ</a:t>
            </a:r>
            <a:r>
              <a:rPr lang="en-US" sz="1600" dirty="0"/>
              <a:t>             48     206.880       4.310       1.12         0.2792</a:t>
            </a:r>
          </a:p>
          <a:p>
            <a:pPr algn="l"/>
            <a:r>
              <a:rPr lang="en-US" sz="1600" dirty="0"/>
              <a:t>gender*race*</a:t>
            </a:r>
            <a:r>
              <a:rPr lang="en-US" sz="1600" dirty="0" err="1"/>
              <a:t>educ</a:t>
            </a:r>
            <a:r>
              <a:rPr lang="en-US" sz="1600" dirty="0"/>
              <a:t>*</a:t>
            </a:r>
            <a:r>
              <a:rPr lang="en-US" sz="1600" dirty="0" err="1"/>
              <a:t>occ</a:t>
            </a:r>
            <a:r>
              <a:rPr lang="en-US" sz="1600" dirty="0"/>
              <a:t> 48      91.368        1.903       0.49         0.9982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57200" y="304800"/>
            <a:ext cx="8229600" cy="5821363"/>
          </a:xfrm>
        </p:spPr>
        <p:txBody>
          <a:bodyPr/>
          <a:lstStyle/>
          <a:p>
            <a:pPr eaLnBrk="1" hangingPunct="1">
              <a:buFontTx/>
              <a:buNone/>
            </a:pPr>
            <a:r>
              <a:rPr lang="en-US" b="1"/>
              <a:t>   8 graphs of 200 depression means. </a:t>
            </a:r>
          </a:p>
          <a:p>
            <a:pPr eaLnBrk="1" hangingPunct="1">
              <a:buFontTx/>
              <a:buNone/>
            </a:pPr>
            <a:r>
              <a:rPr lang="en-US" b="1"/>
              <a:t>   Y=depr, </a:t>
            </a:r>
            <a:r>
              <a:rPr lang="en-US"/>
              <a:t> X=occ (occupation), X=educ.</a:t>
            </a:r>
          </a:p>
          <a:p>
            <a:pPr eaLnBrk="1" hangingPunct="1">
              <a:buFontTx/>
              <a:buNone/>
            </a:pPr>
            <a:r>
              <a:rPr lang="en-US"/>
              <a:t>    separate graph for each gender &amp; race</a:t>
            </a:r>
          </a:p>
          <a:p>
            <a:pPr eaLnBrk="1" hangingPunct="1">
              <a:buFontTx/>
              <a:buNone/>
            </a:pPr>
            <a:r>
              <a:rPr lang="en-US" b="1"/>
              <a:t>         Males       Females</a:t>
            </a:r>
          </a:p>
          <a:p>
            <a:pPr eaLnBrk="1" hangingPunct="1">
              <a:buFontTx/>
              <a:buNone/>
            </a:pPr>
            <a:r>
              <a:rPr lang="en-US" b="1"/>
              <a:t>           W               W</a:t>
            </a:r>
          </a:p>
          <a:p>
            <a:pPr eaLnBrk="1" hangingPunct="1">
              <a:buFontTx/>
              <a:buNone/>
            </a:pPr>
            <a:r>
              <a:rPr lang="en-US" b="1"/>
              <a:t>           B               B</a:t>
            </a:r>
          </a:p>
          <a:p>
            <a:pPr eaLnBrk="1" hangingPunct="1">
              <a:buFontTx/>
              <a:buNone/>
            </a:pPr>
            <a:r>
              <a:rPr lang="en-US" b="1"/>
              <a:t>           H               H</a:t>
            </a:r>
          </a:p>
          <a:p>
            <a:pPr eaLnBrk="1" hangingPunct="1">
              <a:buFontTx/>
              <a:buNone/>
            </a:pPr>
            <a:r>
              <a:rPr lang="en-US" b="1"/>
              <a:t>           A               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lstStyle/>
          <a:p>
            <a:pPr eaLnBrk="1" hangingPunct="1"/>
            <a:r>
              <a:rPr lang="en-US" dirty="0"/>
              <a:t>One of the 8 graphs</a:t>
            </a:r>
          </a:p>
        </p:txBody>
      </p:sp>
      <p:sp>
        <p:nvSpPr>
          <p:cNvPr id="3078" name="Text Box 6"/>
          <p:cNvSpPr txBox="1">
            <a:spLocks noChangeArrowheads="1"/>
          </p:cNvSpPr>
          <p:nvPr/>
        </p:nvSpPr>
        <p:spPr bwMode="auto">
          <a:xfrm>
            <a:off x="1600200" y="6096000"/>
            <a:ext cx="4876800" cy="366713"/>
          </a:xfrm>
          <a:prstGeom prst="rect">
            <a:avLst/>
          </a:prstGeom>
          <a:noFill/>
          <a:ln w="9525">
            <a:noFill/>
            <a:miter lim="800000"/>
            <a:headEnd/>
            <a:tailEnd/>
          </a:ln>
          <a:effectLst/>
        </p:spPr>
        <p:txBody>
          <a:bodyPr>
            <a:spAutoFit/>
          </a:bodyPr>
          <a:lstStyle/>
          <a:p>
            <a:pPr>
              <a:spcBef>
                <a:spcPct val="50000"/>
              </a:spcBef>
            </a:pPr>
            <a:r>
              <a:rPr lang="en-US"/>
              <a:t>Note parallelism implying no interaction </a:t>
            </a:r>
          </a:p>
        </p:txBody>
      </p:sp>
      <p:graphicFrame>
        <p:nvGraphicFramePr>
          <p:cNvPr id="5" name="Chart 4"/>
          <p:cNvGraphicFramePr>
            <a:graphicFrameLocks/>
          </p:cNvGraphicFramePr>
          <p:nvPr>
            <p:extLst>
              <p:ext uri="{D42A27DB-BD31-4B8C-83A1-F6EECF244321}">
                <p14:modId xmlns:p14="http://schemas.microsoft.com/office/powerpoint/2010/main" val="607687032"/>
              </p:ext>
            </p:extLst>
          </p:nvPr>
        </p:nvGraphicFramePr>
        <p:xfrm>
          <a:off x="838200" y="1295400"/>
          <a:ext cx="75438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u="sng" dirty="0"/>
              <a:t>Evaluating the ANOVA table</a:t>
            </a:r>
          </a:p>
        </p:txBody>
      </p:sp>
      <p:sp>
        <p:nvSpPr>
          <p:cNvPr id="3" name="Content Placeholder 2"/>
          <p:cNvSpPr>
            <a:spLocks noGrp="1"/>
          </p:cNvSpPr>
          <p:nvPr>
            <p:ph idx="1"/>
          </p:nvPr>
        </p:nvSpPr>
        <p:spPr>
          <a:xfrm>
            <a:off x="304800" y="990600"/>
            <a:ext cx="8610600" cy="5257800"/>
          </a:xfrm>
        </p:spPr>
        <p:txBody>
          <a:bodyPr/>
          <a:lstStyle/>
          <a:p>
            <a:pPr marL="0" indent="0" algn="ctr">
              <a:buNone/>
            </a:pPr>
            <a:r>
              <a:rPr lang="en-US" dirty="0"/>
              <a:t>Wish to determine which “main effects” and interactions to retain.  Start at </a:t>
            </a:r>
            <a:r>
              <a:rPr lang="en-US" u="sng" dirty="0"/>
              <a:t>bottom</a:t>
            </a:r>
            <a:r>
              <a:rPr lang="en-US" dirty="0"/>
              <a:t> of table with the highest order (most complicated) interaction (gender*race*</a:t>
            </a:r>
            <a:r>
              <a:rPr lang="en-US" dirty="0" err="1"/>
              <a:t>educ</a:t>
            </a:r>
            <a:r>
              <a:rPr lang="en-US" dirty="0"/>
              <a:t>*</a:t>
            </a:r>
            <a:r>
              <a:rPr lang="en-US" dirty="0" err="1"/>
              <a:t>occ</a:t>
            </a:r>
            <a:r>
              <a:rPr lang="en-US" dirty="0"/>
              <a:t>). If this interaction is </a:t>
            </a:r>
            <a:r>
              <a:rPr lang="en-US" u="sng" dirty="0"/>
              <a:t>not</a:t>
            </a:r>
            <a:r>
              <a:rPr lang="en-US" dirty="0"/>
              <a:t> significant, can </a:t>
            </a:r>
            <a:r>
              <a:rPr lang="en-US" u="sng" dirty="0"/>
              <a:t>remove</a:t>
            </a:r>
            <a:r>
              <a:rPr lang="en-US" dirty="0"/>
              <a:t>. </a:t>
            </a:r>
          </a:p>
          <a:p>
            <a:pPr marL="0" indent="0" algn="ctr">
              <a:buNone/>
            </a:pPr>
            <a:r>
              <a:rPr lang="en-US" dirty="0"/>
              <a:t>Then recalculate p values for remaining terms after interaction removed as the p values can </a:t>
            </a:r>
            <a:r>
              <a:rPr lang="en-US" u="sng" dirty="0"/>
              <a:t>change</a:t>
            </a:r>
            <a:r>
              <a:rPr lang="en-US" dirty="0"/>
              <a:t>. </a:t>
            </a:r>
          </a:p>
          <a:p>
            <a:pPr marL="0" indent="0" algn="ctr">
              <a:buNone/>
            </a:pPr>
            <a:r>
              <a:rPr lang="en-US" dirty="0"/>
              <a:t>Keep removing until all remaining terms are significant. </a:t>
            </a:r>
          </a:p>
        </p:txBody>
      </p:sp>
    </p:spTree>
    <p:extLst>
      <p:ext uri="{BB962C8B-B14F-4D97-AF65-F5344CB8AC3E}">
        <p14:creationId xmlns:p14="http://schemas.microsoft.com/office/powerpoint/2010/main" val="2596493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85800"/>
          </a:xfrm>
        </p:spPr>
        <p:txBody>
          <a:bodyPr/>
          <a:lstStyle/>
          <a:p>
            <a:r>
              <a:rPr lang="en-US" u="sng" dirty="0"/>
              <a:t>Hierarchy rule for interactions</a:t>
            </a:r>
          </a:p>
        </p:txBody>
      </p:sp>
      <p:sp>
        <p:nvSpPr>
          <p:cNvPr id="3" name="Content Placeholder 2"/>
          <p:cNvSpPr>
            <a:spLocks noGrp="1"/>
          </p:cNvSpPr>
          <p:nvPr>
            <p:ph idx="1"/>
          </p:nvPr>
        </p:nvSpPr>
        <p:spPr>
          <a:xfrm>
            <a:off x="152400" y="762000"/>
            <a:ext cx="8915400" cy="5867400"/>
          </a:xfrm>
        </p:spPr>
        <p:txBody>
          <a:bodyPr/>
          <a:lstStyle/>
          <a:p>
            <a:pPr marL="0" indent="0">
              <a:buNone/>
            </a:pPr>
            <a:r>
              <a:rPr lang="en-US" sz="2800" dirty="0"/>
              <a:t>When evaluating interactions, cannot remove “non significant” lower order (simpler) interaction unless corresponding higher order interaction is also not significant and is removed first. </a:t>
            </a:r>
          </a:p>
          <a:p>
            <a:pPr marL="0" indent="0">
              <a:buNone/>
            </a:pPr>
            <a:r>
              <a:rPr lang="en-US" sz="2400" dirty="0"/>
              <a:t>  Example:  </a:t>
            </a:r>
            <a:r>
              <a:rPr lang="en-US" sz="2400" i="1" dirty="0"/>
              <a:t>(main effects A, B, C not shown) </a:t>
            </a:r>
          </a:p>
          <a:p>
            <a:pPr marL="0" indent="0">
              <a:buNone/>
            </a:pPr>
            <a:r>
              <a:rPr lang="en-US" sz="2800" dirty="0"/>
              <a:t> </a:t>
            </a:r>
            <a:r>
              <a:rPr lang="en-US" sz="2400" u="sng" dirty="0"/>
              <a:t>Factor</a:t>
            </a:r>
            <a:r>
              <a:rPr lang="en-US" sz="2400" dirty="0"/>
              <a:t>                      </a:t>
            </a:r>
            <a:r>
              <a:rPr lang="en-US" sz="2400" u="sng" dirty="0"/>
              <a:t>p value</a:t>
            </a:r>
          </a:p>
          <a:p>
            <a:pPr marL="0" indent="0">
              <a:buNone/>
            </a:pPr>
            <a:r>
              <a:rPr lang="en-US" sz="2400" dirty="0"/>
              <a:t>  A*B                          0.7149</a:t>
            </a:r>
          </a:p>
          <a:p>
            <a:pPr marL="0" indent="0">
              <a:buNone/>
            </a:pPr>
            <a:r>
              <a:rPr lang="en-US" sz="2400" dirty="0"/>
              <a:t>  A*C                          0.0234</a:t>
            </a:r>
          </a:p>
          <a:p>
            <a:pPr marL="0" indent="0">
              <a:buNone/>
            </a:pPr>
            <a:r>
              <a:rPr lang="en-US" sz="2400" dirty="0"/>
              <a:t>  B*C                          0.4479</a:t>
            </a:r>
          </a:p>
          <a:p>
            <a:pPr marL="0" indent="0">
              <a:buNone/>
            </a:pPr>
            <a:r>
              <a:rPr lang="en-US" sz="2400" dirty="0"/>
              <a:t>  A*B*C                    </a:t>
            </a:r>
            <a:r>
              <a:rPr lang="en-US" sz="2400" dirty="0">
                <a:solidFill>
                  <a:srgbClr val="FF0000"/>
                </a:solidFill>
              </a:rPr>
              <a:t>&lt; 0.0001    </a:t>
            </a:r>
            <a:r>
              <a:rPr lang="en-US" dirty="0">
                <a:solidFill>
                  <a:srgbClr val="FF0000"/>
                </a:solidFill>
              </a:rPr>
              <a:t>   </a:t>
            </a:r>
          </a:p>
          <a:p>
            <a:pPr marL="0" indent="0">
              <a:buNone/>
            </a:pPr>
            <a:r>
              <a:rPr lang="en-US" sz="2800" dirty="0"/>
              <a:t>Although A*B and B*C are not significant, can’t remove A*B or B*C since </a:t>
            </a:r>
            <a:r>
              <a:rPr lang="en-US" sz="2800" dirty="0">
                <a:solidFill>
                  <a:srgbClr val="FF0000"/>
                </a:solidFill>
              </a:rPr>
              <a:t>A*B*C</a:t>
            </a:r>
            <a:r>
              <a:rPr lang="en-US" sz="2800" dirty="0"/>
              <a:t> is significant and contains B. </a:t>
            </a:r>
          </a:p>
        </p:txBody>
      </p:sp>
    </p:spTree>
    <p:extLst>
      <p:ext uri="{BB962C8B-B14F-4D97-AF65-F5344CB8AC3E}">
        <p14:creationId xmlns:p14="http://schemas.microsoft.com/office/powerpoint/2010/main" val="70391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Fundamentals- comparing means</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527739" cy="406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921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792162"/>
          </a:xfrm>
        </p:spPr>
        <p:txBody>
          <a:bodyPr/>
          <a:lstStyle/>
          <a:p>
            <a:pPr eaLnBrk="1" hangingPunct="1"/>
            <a:r>
              <a:rPr lang="en-US"/>
              <a:t>Depression-final model</a:t>
            </a:r>
          </a:p>
        </p:txBody>
      </p:sp>
      <p:sp>
        <p:nvSpPr>
          <p:cNvPr id="51203" name="Rectangle 3"/>
          <p:cNvSpPr>
            <a:spLocks noGrp="1" noChangeArrowheads="1"/>
          </p:cNvSpPr>
          <p:nvPr>
            <p:ph type="body" idx="1"/>
          </p:nvPr>
        </p:nvSpPr>
        <p:spPr>
          <a:xfrm>
            <a:off x="457200" y="1143000"/>
            <a:ext cx="8229600" cy="4983163"/>
          </a:xfrm>
        </p:spPr>
        <p:txBody>
          <a:bodyPr/>
          <a:lstStyle/>
          <a:p>
            <a:pPr eaLnBrk="1" hangingPunct="1">
              <a:buFontTx/>
              <a:buNone/>
            </a:pPr>
            <a:r>
              <a:rPr lang="en-US"/>
              <a:t>   </a:t>
            </a:r>
          </a:p>
        </p:txBody>
      </p:sp>
      <p:sp>
        <p:nvSpPr>
          <p:cNvPr id="51204" name="Rectangle 4"/>
          <p:cNvSpPr>
            <a:spLocks noChangeArrowheads="1"/>
          </p:cNvSpPr>
          <p:nvPr/>
        </p:nvSpPr>
        <p:spPr bwMode="auto">
          <a:xfrm>
            <a:off x="533400" y="1128713"/>
            <a:ext cx="8229600" cy="4760912"/>
          </a:xfrm>
          <a:prstGeom prst="rect">
            <a:avLst/>
          </a:prstGeom>
          <a:noFill/>
          <a:ln w="9525">
            <a:noFill/>
            <a:miter lim="800000"/>
            <a:headEnd/>
            <a:tailEnd/>
          </a:ln>
        </p:spPr>
        <p:txBody>
          <a:bodyPr anchor="ctr">
            <a:spAutoFit/>
          </a:bodyPr>
          <a:lstStyle/>
          <a:p>
            <a:pPr algn="l"/>
            <a:r>
              <a:rPr lang="en-US" b="1" dirty="0"/>
              <a:t>                     </a:t>
            </a:r>
          </a:p>
          <a:p>
            <a:pPr algn="l"/>
            <a:r>
              <a:rPr lang="en-US" b="1" dirty="0"/>
              <a:t>                                                </a:t>
            </a:r>
            <a:r>
              <a:rPr lang="en-US" dirty="0"/>
              <a:t>Sum of</a:t>
            </a:r>
          </a:p>
          <a:p>
            <a:pPr algn="l"/>
            <a:r>
              <a:rPr lang="en-US" dirty="0"/>
              <a:t>           </a:t>
            </a:r>
            <a:r>
              <a:rPr lang="en-US" u="sng" dirty="0"/>
              <a:t>Source              DF       Squares       Mean Square      F     overall p</a:t>
            </a:r>
            <a:endParaRPr lang="en-US" dirty="0"/>
          </a:p>
          <a:p>
            <a:r>
              <a:rPr lang="en-US" dirty="0"/>
              <a:t>Model               12    2643.981859     220.331822    56.64   &lt;.0001</a:t>
            </a:r>
          </a:p>
          <a:p>
            <a:pPr algn="l"/>
            <a:r>
              <a:rPr lang="en-US" dirty="0"/>
              <a:t>            </a:t>
            </a:r>
            <a:r>
              <a:rPr lang="en-US" u="sng" dirty="0"/>
              <a:t>Error              587    2283.610408          3.89030=</a:t>
            </a:r>
            <a:r>
              <a:rPr lang="en-US" b="1" u="sng" dirty="0">
                <a:solidFill>
                  <a:srgbClr val="FF0000"/>
                </a:solidFill>
              </a:rPr>
              <a:t>SD</a:t>
            </a:r>
            <a:r>
              <a:rPr lang="en-US" b="1" u="sng" baseline="-25000" dirty="0">
                <a:solidFill>
                  <a:srgbClr val="FF0000"/>
                </a:solidFill>
              </a:rPr>
              <a:t>e</a:t>
            </a:r>
            <a:r>
              <a:rPr lang="en-US" b="1" u="sng" baseline="30000" dirty="0">
                <a:solidFill>
                  <a:srgbClr val="FF0000"/>
                </a:solidFill>
              </a:rPr>
              <a:t>2</a:t>
            </a:r>
          </a:p>
          <a:p>
            <a:pPr algn="l"/>
            <a:r>
              <a:rPr lang="en-US" dirty="0"/>
              <a:t>    Corrected Total     599    4927.592267</a:t>
            </a:r>
          </a:p>
          <a:p>
            <a:pPr algn="l"/>
            <a:endParaRPr lang="en-US" dirty="0"/>
          </a:p>
          <a:p>
            <a:pPr algn="l"/>
            <a:r>
              <a:rPr lang="en-US" dirty="0"/>
              <a:t>                   </a:t>
            </a:r>
            <a:r>
              <a:rPr lang="en-US" u="sng" dirty="0"/>
              <a:t>R-Square      </a:t>
            </a:r>
            <a:r>
              <a:rPr lang="en-US" u="sng" dirty="0" err="1"/>
              <a:t>Coeff</a:t>
            </a:r>
            <a:r>
              <a:rPr lang="en-US" u="sng" dirty="0"/>
              <a:t> </a:t>
            </a:r>
            <a:r>
              <a:rPr lang="en-US" u="sng" dirty="0" err="1"/>
              <a:t>Var</a:t>
            </a:r>
            <a:r>
              <a:rPr lang="en-US" u="sng" dirty="0"/>
              <a:t>        Root MSE               y Mean</a:t>
            </a:r>
          </a:p>
          <a:p>
            <a:pPr algn="l"/>
            <a:r>
              <a:rPr lang="en-US" dirty="0"/>
              <a:t>                    0.536567      21.24713       1.972386</a:t>
            </a:r>
            <a:r>
              <a:rPr lang="en-US" dirty="0">
                <a:solidFill>
                  <a:srgbClr val="FF0000"/>
                </a:solidFill>
              </a:rPr>
              <a:t>=</a:t>
            </a:r>
            <a:r>
              <a:rPr lang="en-US" dirty="0" err="1">
                <a:solidFill>
                  <a:srgbClr val="FF0000"/>
                </a:solidFill>
              </a:rPr>
              <a:t>SD</a:t>
            </a:r>
            <a:r>
              <a:rPr lang="en-US" baseline="-25000" dirty="0" err="1">
                <a:solidFill>
                  <a:srgbClr val="FF0000"/>
                </a:solidFill>
              </a:rPr>
              <a:t>e</a:t>
            </a:r>
            <a:r>
              <a:rPr lang="en-US" dirty="0"/>
              <a:t>       9.283069</a:t>
            </a:r>
          </a:p>
          <a:p>
            <a:endParaRPr lang="en-US" dirty="0"/>
          </a:p>
          <a:p>
            <a:pPr algn="l"/>
            <a:r>
              <a:rPr lang="en-US" dirty="0"/>
              <a:t>       </a:t>
            </a:r>
            <a:r>
              <a:rPr lang="en-US" u="sng" dirty="0"/>
              <a:t>Source     DF          SS           Mean Square   F Value   p value</a:t>
            </a:r>
            <a:endParaRPr lang="en-US" dirty="0"/>
          </a:p>
          <a:p>
            <a:pPr algn="l"/>
            <a:r>
              <a:rPr lang="en-US" dirty="0"/>
              <a:t>       gender      1     778.084257        778.08      200.01      &lt;.0001</a:t>
            </a:r>
          </a:p>
          <a:p>
            <a:pPr algn="l"/>
            <a:r>
              <a:rPr lang="en-US" dirty="0"/>
              <a:t>       race          3     229.688698          76.56        19.68      &lt;.0001</a:t>
            </a:r>
          </a:p>
          <a:p>
            <a:pPr algn="l"/>
            <a:r>
              <a:rPr lang="en-US" dirty="0"/>
              <a:t>       </a:t>
            </a:r>
            <a:r>
              <a:rPr lang="en-US" dirty="0" err="1"/>
              <a:t>educ</a:t>
            </a:r>
            <a:r>
              <a:rPr lang="en-US" dirty="0"/>
              <a:t>         4     104.837607          26.21           6.74     &lt;.0001</a:t>
            </a:r>
          </a:p>
          <a:p>
            <a:pPr algn="l"/>
            <a:r>
              <a:rPr lang="en-US" dirty="0"/>
              <a:t>       </a:t>
            </a:r>
            <a:r>
              <a:rPr lang="en-US" dirty="0" err="1"/>
              <a:t>occ</a:t>
            </a:r>
            <a:r>
              <a:rPr lang="en-US" dirty="0"/>
              <a:t>           4    1531.371296       382.84          98.41     &lt;.0001         </a:t>
            </a:r>
          </a:p>
          <a:p>
            <a:pPr algn="l"/>
            <a:endParaRPr lang="en-US" dirty="0"/>
          </a:p>
          <a:p>
            <a:pPr algn="l"/>
            <a:r>
              <a:rPr lang="en-US" dirty="0"/>
              <a:t>  Analysis shows that factors are additive (no significant interactions)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lstStyle/>
          <a:p>
            <a:r>
              <a:rPr lang="en-US" dirty="0"/>
              <a:t>Marginal means-depression</a:t>
            </a:r>
          </a:p>
        </p:txBody>
      </p:sp>
      <p:graphicFrame>
        <p:nvGraphicFramePr>
          <p:cNvPr id="4" name="Chart 3"/>
          <p:cNvGraphicFramePr>
            <a:graphicFrameLocks/>
          </p:cNvGraphicFramePr>
          <p:nvPr>
            <p:extLst>
              <p:ext uri="{D42A27DB-BD31-4B8C-83A1-F6EECF244321}">
                <p14:modId xmlns:p14="http://schemas.microsoft.com/office/powerpoint/2010/main" val="483936448"/>
              </p:ext>
            </p:extLst>
          </p:nvPr>
        </p:nvGraphicFramePr>
        <p:xfrm>
          <a:off x="457200" y="838200"/>
          <a:ext cx="4038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631985038"/>
              </p:ext>
            </p:extLst>
          </p:nvPr>
        </p:nvGraphicFramePr>
        <p:xfrm>
          <a:off x="4572000" y="990600"/>
          <a:ext cx="4038600" cy="2819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1342238827"/>
              </p:ext>
            </p:extLst>
          </p:nvPr>
        </p:nvGraphicFramePr>
        <p:xfrm>
          <a:off x="762000" y="3810000"/>
          <a:ext cx="3810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778344239"/>
              </p:ext>
            </p:extLst>
          </p:nvPr>
        </p:nvGraphicFramePr>
        <p:xfrm>
          <a:off x="4724400" y="3810000"/>
          <a:ext cx="39624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40235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457200" y="818505"/>
            <a:ext cx="8305800" cy="5386090"/>
          </a:xfrm>
          <a:prstGeom prst="rect">
            <a:avLst/>
          </a:prstGeom>
          <a:noFill/>
          <a:ln w="9525">
            <a:noFill/>
            <a:miter lim="800000"/>
            <a:headEnd/>
            <a:tailEnd/>
          </a:ln>
        </p:spPr>
        <p:txBody>
          <a:bodyPr anchor="ctr">
            <a:spAutoFit/>
          </a:bodyPr>
          <a:lstStyle/>
          <a:p>
            <a:pPr algn="l"/>
            <a:r>
              <a:rPr lang="en-US" sz="2800" dirty="0"/>
              <a:t>If one of the factors is NOT significant, the entire set of means for that factor can be collapsed. </a:t>
            </a:r>
          </a:p>
          <a:p>
            <a:pPr algn="l"/>
            <a:endParaRPr lang="en-US" dirty="0"/>
          </a:p>
          <a:p>
            <a:pPr algn="l"/>
            <a:r>
              <a:rPr lang="en-US" sz="2800" dirty="0"/>
              <a:t>The "sum of squares" ANOVA table is a summary table that is useful for screening, particularly screening interactions. It allows one to test "chunks" of the model. </a:t>
            </a:r>
          </a:p>
          <a:p>
            <a:pPr algn="l"/>
            <a:endParaRPr lang="en-US" dirty="0"/>
          </a:p>
          <a:p>
            <a:pPr algn="l"/>
            <a:r>
              <a:rPr lang="en-US" sz="2800" dirty="0"/>
              <a:t>If we also have </a:t>
            </a:r>
            <a:r>
              <a:rPr lang="en-US" sz="2800" b="1" dirty="0"/>
              <a:t>balance</a:t>
            </a:r>
            <a:r>
              <a:rPr lang="en-US" sz="2800" dirty="0"/>
              <a:t>, then all the parts above are orthogonal (uncorrelated) so the assessment of one factor or interaction is not affected if another factor or interaction is significant or not. This is an ideal analysis situation but is not common.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533400"/>
            <a:ext cx="8229600" cy="5592763"/>
          </a:xfrm>
        </p:spPr>
        <p:txBody>
          <a:bodyPr/>
          <a:lstStyle/>
          <a:p>
            <a:pPr eaLnBrk="1" hangingPunct="1">
              <a:buFontTx/>
              <a:buNone/>
            </a:pPr>
            <a:r>
              <a:rPr lang="en-US" dirty="0"/>
              <a:t>If </a:t>
            </a:r>
            <a:r>
              <a:rPr lang="en-US" b="1" dirty="0"/>
              <a:t>all </a:t>
            </a:r>
            <a:r>
              <a:rPr lang="en-US" dirty="0"/>
              <a:t>of the interaction terms are NOT significant, then one has proven that the influence of all the factors on the outcome Y is </a:t>
            </a:r>
            <a:r>
              <a:rPr lang="en-US" u="sng" dirty="0"/>
              <a:t>additive</a:t>
            </a:r>
            <a:r>
              <a:rPr lang="en-US" dirty="0"/>
              <a:t>.  </a:t>
            </a:r>
          </a:p>
          <a:p>
            <a:pPr eaLnBrk="1" hangingPunct="1">
              <a:buFontTx/>
              <a:buNone/>
            </a:pPr>
            <a:r>
              <a:rPr lang="en-US" dirty="0"/>
              <a:t>If all the interaction terms for factor “B” are not significant, then the impact of factor B on Y is additive.</a:t>
            </a:r>
          </a:p>
          <a:p>
            <a:pPr eaLnBrk="1" hangingPunct="1">
              <a:buFontTx/>
              <a:buNone/>
            </a:pPr>
            <a:r>
              <a:rPr lang="en-US" dirty="0"/>
              <a:t>Must follow the hierarchical rule: Cannot remove lower order interaction involving factor “B” unless all higher order interactions with B are not significant.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dirty="0"/>
              <a:t>Balanced versus unbalanced ANOVA</a:t>
            </a:r>
            <a:br>
              <a:rPr lang="en-US" sz="3600" dirty="0"/>
            </a:br>
            <a:r>
              <a:rPr lang="en-US" sz="2800" dirty="0"/>
              <a:t>below “</a:t>
            </a:r>
            <a:r>
              <a:rPr lang="en-US" sz="2800" dirty="0" err="1"/>
              <a:t>n</a:t>
            </a:r>
            <a:r>
              <a:rPr lang="en-US" sz="2800" baseline="-25000" dirty="0" err="1"/>
              <a:t>c</a:t>
            </a:r>
            <a:r>
              <a:rPr lang="en-US" sz="2800" dirty="0"/>
              <a:t>=” denotes the sample size in each cell</a:t>
            </a:r>
            <a:br>
              <a:rPr lang="en-US" sz="2800" dirty="0"/>
            </a:br>
            <a:r>
              <a:rPr lang="en-US" sz="2800" u="sng" dirty="0"/>
              <a:t>unbalanced</a:t>
            </a:r>
            <a:r>
              <a:rPr lang="en-US" sz="2800" dirty="0"/>
              <a:t> since n not same in each cell</a:t>
            </a:r>
          </a:p>
        </p:txBody>
      </p:sp>
      <p:sp>
        <p:nvSpPr>
          <p:cNvPr id="55299" name="Rectangle 4"/>
          <p:cNvSpPr>
            <a:spLocks noChangeArrowheads="1"/>
          </p:cNvSpPr>
          <p:nvPr/>
        </p:nvSpPr>
        <p:spPr bwMode="auto">
          <a:xfrm>
            <a:off x="914400" y="1905000"/>
            <a:ext cx="7489825" cy="579438"/>
          </a:xfrm>
          <a:prstGeom prst="rect">
            <a:avLst/>
          </a:prstGeom>
          <a:noFill/>
          <a:ln w="9525">
            <a:noFill/>
            <a:miter lim="800000"/>
            <a:headEnd/>
            <a:tailEnd/>
          </a:ln>
        </p:spPr>
        <p:txBody>
          <a:bodyPr anchor="ctr">
            <a:spAutoFit/>
          </a:bodyPr>
          <a:lstStyle/>
          <a:p>
            <a:r>
              <a:rPr lang="en-US" sz="2000" b="1" dirty="0">
                <a:cs typeface="Times New Roman" pitchFamily="18" charset="0"/>
              </a:rPr>
              <a:t>Cell and marginal mean amygdala volumes in cc</a:t>
            </a:r>
            <a:endParaRPr lang="en-US" sz="2000" dirty="0"/>
          </a:p>
          <a:p>
            <a:pPr eaLnBrk="0" hangingPunct="0"/>
            <a:r>
              <a:rPr lang="en-US" sz="1200" dirty="0">
                <a:cs typeface="Times New Roman" pitchFamily="18" charset="0"/>
              </a:rPr>
              <a:t>                                             </a:t>
            </a:r>
            <a:endParaRPr lang="en-US" dirty="0"/>
          </a:p>
        </p:txBody>
      </p:sp>
      <p:graphicFrame>
        <p:nvGraphicFramePr>
          <p:cNvPr id="55352" name="Group 56"/>
          <p:cNvGraphicFramePr>
            <a:graphicFrameLocks noGrp="1"/>
          </p:cNvGraphicFramePr>
          <p:nvPr>
            <p:extLst>
              <p:ext uri="{D42A27DB-BD31-4B8C-83A1-F6EECF244321}">
                <p14:modId xmlns:p14="http://schemas.microsoft.com/office/powerpoint/2010/main" val="2266748689"/>
              </p:ext>
            </p:extLst>
          </p:nvPr>
        </p:nvGraphicFramePr>
        <p:xfrm>
          <a:off x="685800" y="2590800"/>
          <a:ext cx="8185150" cy="2286000"/>
        </p:xfrm>
        <a:graphic>
          <a:graphicData uri="http://schemas.openxmlformats.org/drawingml/2006/table">
            <a:tbl>
              <a:tblPr/>
              <a:tblGrid>
                <a:gridCol w="2528888">
                  <a:extLst>
                    <a:ext uri="{9D8B030D-6E8A-4147-A177-3AD203B41FA5}">
                      <a16:colId xmlns:a16="http://schemas.microsoft.com/office/drawing/2014/main" val="20000"/>
                    </a:ext>
                  </a:extLst>
                </a:gridCol>
                <a:gridCol w="1585912">
                  <a:extLst>
                    <a:ext uri="{9D8B030D-6E8A-4147-A177-3AD203B41FA5}">
                      <a16:colId xmlns:a16="http://schemas.microsoft.com/office/drawing/2014/main" val="20001"/>
                    </a:ext>
                  </a:extLst>
                </a:gridCol>
                <a:gridCol w="1536700">
                  <a:extLst>
                    <a:ext uri="{9D8B030D-6E8A-4147-A177-3AD203B41FA5}">
                      <a16:colId xmlns:a16="http://schemas.microsoft.com/office/drawing/2014/main" val="20002"/>
                    </a:ext>
                  </a:extLst>
                </a:gridCol>
                <a:gridCol w="1149350">
                  <a:extLst>
                    <a:ext uri="{9D8B030D-6E8A-4147-A177-3AD203B41FA5}">
                      <a16:colId xmlns:a16="http://schemas.microsoft.com/office/drawing/2014/main" val="20003"/>
                    </a:ext>
                  </a:extLst>
                </a:gridCol>
                <a:gridCol w="1384300">
                  <a:extLst>
                    <a:ext uri="{9D8B030D-6E8A-4147-A177-3AD203B41FA5}">
                      <a16:colId xmlns:a16="http://schemas.microsoft.com/office/drawing/2014/main" val="20004"/>
                    </a:ext>
                  </a:extLst>
                </a:gridCol>
              </a:tblGrid>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Male</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Female</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adj marg. mean</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Obs marg. mean</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Dementia</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0.5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a:t>
                      </a:r>
                      <a:r>
                        <a:rPr kumimoji="0" lang="en-US" sz="2000" b="0" i="0" u="none" strike="noStrike" cap="none" normalizeH="0" baseline="-30000" dirty="0" err="1">
                          <a:ln>
                            <a:noFill/>
                          </a:ln>
                          <a:solidFill>
                            <a:schemeClr val="tx1"/>
                          </a:solidFill>
                          <a:effectLst/>
                          <a:latin typeface="Times New Roman" pitchFamily="18" charset="0"/>
                          <a:cs typeface="Times New Roman" pitchFamily="18" charset="0"/>
                        </a:rPr>
                        <a:t>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2000" b="0" i="0" u="none" strike="noStrike" cap="none" normalizeH="0" baseline="0" dirty="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0.5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a:t>
                      </a:r>
                      <a:r>
                        <a:rPr kumimoji="0" lang="en-US" sz="2000" b="0" i="0" u="none" strike="noStrike" cap="none" normalizeH="0" baseline="-30000" dirty="0" err="1">
                          <a:ln>
                            <a:noFill/>
                          </a:ln>
                          <a:solidFill>
                            <a:schemeClr val="tx1"/>
                          </a:solidFill>
                          <a:effectLst/>
                          <a:latin typeface="Times New Roman" pitchFamily="18" charset="0"/>
                          <a:cs typeface="Times New Roman" pitchFamily="18" charset="0"/>
                        </a:rPr>
                        <a:t>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=90)</a:t>
                      </a:r>
                      <a:endParaRPr kumimoji="0" lang="en-US" sz="20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0.5</a:t>
                      </a:r>
                      <a:endParaRPr kumimoji="0" lang="en-US" sz="2000" b="0" i="0" u="none" strike="noStrike" cap="none" normalizeH="0" baseline="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0.5 (n=100)</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No Dementia</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1.5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a:t>
                      </a:r>
                      <a:r>
                        <a:rPr kumimoji="0" lang="en-US" sz="2000" b="0" i="0" u="none" strike="noStrike" cap="none" normalizeH="0" baseline="-30000" dirty="0" err="1">
                          <a:ln>
                            <a:noFill/>
                          </a:ln>
                          <a:solidFill>
                            <a:schemeClr val="tx1"/>
                          </a:solidFill>
                          <a:effectLst/>
                          <a:latin typeface="Times New Roman" pitchFamily="18" charset="0"/>
                          <a:cs typeface="Times New Roman" pitchFamily="18" charset="0"/>
                        </a:rPr>
                        <a:t>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=190)</a:t>
                      </a:r>
                      <a:endParaRPr kumimoji="0" lang="en-US" sz="2000" b="0" i="0" u="none" strike="noStrike" cap="none" normalizeH="0" baseline="0" dirty="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1.5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a:t>
                      </a:r>
                      <a:r>
                        <a:rPr kumimoji="0" lang="en-US" sz="2000" b="0" i="0" u="none" strike="noStrike" cap="none" normalizeH="0" baseline="-30000" dirty="0" err="1">
                          <a:ln>
                            <a:noFill/>
                          </a:ln>
                          <a:solidFill>
                            <a:schemeClr val="tx1"/>
                          </a:solidFill>
                          <a:effectLst/>
                          <a:latin typeface="Times New Roman" pitchFamily="18" charset="0"/>
                          <a:cs typeface="Times New Roman" pitchFamily="18" charset="0"/>
                        </a:rPr>
                        <a:t>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20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1.5</a:t>
                      </a:r>
                      <a:endParaRPr kumimoji="0" lang="en-US" sz="2000" b="0" i="0" u="none" strike="noStrike" cap="none" normalizeH="0" baseline="0">
                        <a:ln>
                          <a:noFill/>
                        </a:ln>
                        <a:solidFill>
                          <a:schemeClr val="tx1"/>
                        </a:solidFill>
                        <a:effectLst/>
                        <a:latin typeface="Arial" charset="0"/>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1.5 (n=200)</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Adjusted marg. Means</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Observed marg. means</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1.45 (n=200)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0.60 (n=100)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n=300</a:t>
                      </a: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5353" name="Text Box 57"/>
          <p:cNvSpPr txBox="1">
            <a:spLocks noChangeArrowheads="1"/>
          </p:cNvSpPr>
          <p:nvPr/>
        </p:nvSpPr>
        <p:spPr bwMode="auto">
          <a:xfrm>
            <a:off x="914400" y="5119062"/>
            <a:ext cx="7489825" cy="1738938"/>
          </a:xfrm>
          <a:prstGeom prst="rect">
            <a:avLst/>
          </a:prstGeom>
          <a:noFill/>
          <a:ln w="9525">
            <a:noFill/>
            <a:miter lim="800000"/>
            <a:headEnd/>
            <a:tailEnd/>
          </a:ln>
          <a:effectLst/>
        </p:spPr>
        <p:txBody>
          <a:bodyPr wrap="square">
            <a:spAutoFit/>
          </a:bodyPr>
          <a:lstStyle/>
          <a:p>
            <a:pPr>
              <a:spcBef>
                <a:spcPct val="50000"/>
              </a:spcBef>
            </a:pPr>
            <a:r>
              <a:rPr lang="en-US" sz="1400" dirty="0"/>
              <a:t>(10 x 0.5 + 190 x 1.5)/200=1.45,   (90 x 0.5 + 10 x 1.5)/100=0.60</a:t>
            </a:r>
          </a:p>
          <a:p>
            <a:pPr>
              <a:spcBef>
                <a:spcPct val="50000"/>
              </a:spcBef>
            </a:pPr>
            <a:endParaRPr lang="en-US" sz="1400" dirty="0"/>
          </a:p>
          <a:p>
            <a:pPr>
              <a:spcBef>
                <a:spcPct val="50000"/>
              </a:spcBef>
            </a:pPr>
            <a:r>
              <a:rPr lang="en-US" dirty="0"/>
              <a:t>Gender &amp; dementia NOT orthogonal</a:t>
            </a:r>
          </a:p>
          <a:p>
            <a:pPr>
              <a:spcBef>
                <a:spcPct val="50000"/>
              </a:spcBef>
            </a:pPr>
            <a:r>
              <a:rPr lang="en-US" dirty="0"/>
              <a:t>Different answer for gender depending on whether one controls for dementia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609600"/>
            <a:ext cx="7391400" cy="5257800"/>
          </a:xfrm>
        </p:spPr>
        <p:txBody>
          <a:bodyPr/>
          <a:lstStyle/>
          <a:p>
            <a:pPr eaLnBrk="1" hangingPunct="1"/>
            <a:r>
              <a:rPr lang="en-US" sz="5400" b="1" dirty="0"/>
              <a:t>Repeated measure ANOVA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Repeated measures</a:t>
            </a:r>
            <a:br>
              <a:rPr lang="en-US" dirty="0"/>
            </a:br>
            <a:r>
              <a:rPr lang="en-US" sz="2400" u="sng" dirty="0"/>
              <a:t>ignoring vs exploiting correlation</a:t>
            </a:r>
          </a:p>
        </p:txBody>
      </p:sp>
      <p:graphicFrame>
        <p:nvGraphicFramePr>
          <p:cNvPr id="6" name="Table 5"/>
          <p:cNvGraphicFramePr>
            <a:graphicFrameLocks noGrp="1"/>
          </p:cNvGraphicFramePr>
          <p:nvPr>
            <p:extLst>
              <p:ext uri="{D42A27DB-BD31-4B8C-83A1-F6EECF244321}">
                <p14:modId xmlns:p14="http://schemas.microsoft.com/office/powerpoint/2010/main" val="3388654206"/>
              </p:ext>
            </p:extLst>
          </p:nvPr>
        </p:nvGraphicFramePr>
        <p:xfrm>
          <a:off x="533400" y="1371600"/>
          <a:ext cx="8305798" cy="4114800"/>
        </p:xfrm>
        <a:graphic>
          <a:graphicData uri="http://schemas.openxmlformats.org/drawingml/2006/table">
            <a:tbl>
              <a:tblPr>
                <a:tableStyleId>{5C22544A-7EE6-4342-B048-85BDC9FD1C3A}</a:tableStyleId>
              </a:tblPr>
              <a:tblGrid>
                <a:gridCol w="367513">
                  <a:extLst>
                    <a:ext uri="{9D8B030D-6E8A-4147-A177-3AD203B41FA5}">
                      <a16:colId xmlns:a16="http://schemas.microsoft.com/office/drawing/2014/main" val="20000"/>
                    </a:ext>
                  </a:extLst>
                </a:gridCol>
                <a:gridCol w="2560752">
                  <a:extLst>
                    <a:ext uri="{9D8B030D-6E8A-4147-A177-3AD203B41FA5}">
                      <a16:colId xmlns:a16="http://schemas.microsoft.com/office/drawing/2014/main" val="20001"/>
                    </a:ext>
                  </a:extLst>
                </a:gridCol>
                <a:gridCol w="884004">
                  <a:extLst>
                    <a:ext uri="{9D8B030D-6E8A-4147-A177-3AD203B41FA5}">
                      <a16:colId xmlns:a16="http://schemas.microsoft.com/office/drawing/2014/main" val="20002"/>
                    </a:ext>
                  </a:extLst>
                </a:gridCol>
                <a:gridCol w="965402">
                  <a:extLst>
                    <a:ext uri="{9D8B030D-6E8A-4147-A177-3AD203B41FA5}">
                      <a16:colId xmlns:a16="http://schemas.microsoft.com/office/drawing/2014/main" val="20003"/>
                    </a:ext>
                  </a:extLst>
                </a:gridCol>
                <a:gridCol w="1176042">
                  <a:extLst>
                    <a:ext uri="{9D8B030D-6E8A-4147-A177-3AD203B41FA5}">
                      <a16:colId xmlns:a16="http://schemas.microsoft.com/office/drawing/2014/main" val="20004"/>
                    </a:ext>
                  </a:extLst>
                </a:gridCol>
                <a:gridCol w="510569">
                  <a:extLst>
                    <a:ext uri="{9D8B030D-6E8A-4147-A177-3AD203B41FA5}">
                      <a16:colId xmlns:a16="http://schemas.microsoft.com/office/drawing/2014/main" val="20005"/>
                    </a:ext>
                  </a:extLst>
                </a:gridCol>
                <a:gridCol w="884004">
                  <a:extLst>
                    <a:ext uri="{9D8B030D-6E8A-4147-A177-3AD203B41FA5}">
                      <a16:colId xmlns:a16="http://schemas.microsoft.com/office/drawing/2014/main" val="20006"/>
                    </a:ext>
                  </a:extLst>
                </a:gridCol>
                <a:gridCol w="957512">
                  <a:extLst>
                    <a:ext uri="{9D8B030D-6E8A-4147-A177-3AD203B41FA5}">
                      <a16:colId xmlns:a16="http://schemas.microsoft.com/office/drawing/2014/main" val="20007"/>
                    </a:ext>
                  </a:extLst>
                </a:gridCol>
              </a:tblGrid>
              <a:tr h="395655">
                <a:tc>
                  <a:txBody>
                    <a:bodyPr/>
                    <a:lstStyle/>
                    <a:p>
                      <a:pPr algn="ctr" fontAlgn="b"/>
                      <a:endParaRPr lang="en-US" sz="2400" b="0" i="0" u="none" strike="noStrike" dirty="0">
                        <a:solidFill>
                          <a:srgbClr val="000000"/>
                        </a:solidFill>
                        <a:effectLst/>
                        <a:latin typeface="Calibri"/>
                      </a:endParaRPr>
                    </a:p>
                  </a:txBody>
                  <a:tcPr marL="9525" marR="9525" marT="9525" marB="0" anchor="b"/>
                </a:tc>
                <a:tc gridSpan="5">
                  <a:txBody>
                    <a:bodyPr/>
                    <a:lstStyle/>
                    <a:p>
                      <a:pPr algn="ctr" fontAlgn="b"/>
                      <a:r>
                        <a:rPr lang="en-US" sz="2400" u="none" strike="noStrike" dirty="0">
                          <a:effectLst/>
                        </a:rPr>
                        <a:t>Every</a:t>
                      </a:r>
                      <a:r>
                        <a:rPr lang="en-US" sz="2400" u="none" strike="noStrike" baseline="0" dirty="0">
                          <a:effectLst/>
                        </a:rPr>
                        <a:t> p</a:t>
                      </a:r>
                      <a:r>
                        <a:rPr lang="en-US" sz="2400" u="none" strike="noStrike" dirty="0">
                          <a:effectLst/>
                        </a:rPr>
                        <a:t>atient is increasing, </a:t>
                      </a:r>
                      <a:r>
                        <a:rPr lang="en-US" sz="2400" u="none" strike="noStrike" dirty="0" err="1">
                          <a:effectLst/>
                        </a:rPr>
                        <a:t>corr</a:t>
                      </a:r>
                      <a:r>
                        <a:rPr lang="en-US" sz="2400" u="none" strike="noStrike" dirty="0">
                          <a:effectLst/>
                        </a:rPr>
                        <a:t>=r=1</a:t>
                      </a: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400" b="0" i="0" u="none" strike="noStrike" dirty="0">
                        <a:solidFill>
                          <a:srgbClr val="000000"/>
                        </a:solidFill>
                        <a:effectLst/>
                        <a:latin typeface="Calibri"/>
                      </a:endParaRPr>
                    </a:p>
                  </a:txBody>
                  <a:tcPr marL="9525" marR="9525" marT="9525" marB="0" anchor="b"/>
                </a:tc>
                <a:tc>
                  <a:txBody>
                    <a:bodyPr/>
                    <a:lstStyle/>
                    <a:p>
                      <a:pPr algn="l" fontAlgn="b"/>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95654">
                <a:tc>
                  <a:txBody>
                    <a:bodyPr/>
                    <a:lstStyle/>
                    <a:p>
                      <a:pPr algn="l" fontAlgn="b"/>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patient</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time 1</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time 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time 3</a:t>
                      </a:r>
                      <a:endParaRPr lang="en-US" sz="2400" b="0" i="0" u="none" strike="noStrike">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89719">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FF0000"/>
                          </a:solidFill>
                          <a:effectLst/>
                          <a:latin typeface="+mn-lt"/>
                        </a:rPr>
                        <a:t>A</a:t>
                      </a:r>
                      <a:endParaRPr lang="en-US" sz="2400" b="0" i="0" u="none" strike="noStrike" dirty="0">
                        <a:solidFill>
                          <a:srgbClr val="FF0000"/>
                        </a:solidFill>
                        <a:effectLst/>
                        <a:latin typeface="Calibri"/>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7</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10</a:t>
                      </a:r>
                      <a:endParaRPr lang="en-US" sz="2400" b="0" i="0" u="none" strike="noStrike" dirty="0">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89719">
                <a:tc>
                  <a:txBody>
                    <a:bodyPr/>
                    <a:lstStyle/>
                    <a:p>
                      <a:pPr algn="l" fontAlgn="b"/>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FF0000"/>
                          </a:solidFill>
                          <a:effectLst/>
                          <a:latin typeface="+mn-lt"/>
                        </a:rPr>
                        <a:t>B</a:t>
                      </a:r>
                      <a:endParaRPr lang="en-US" sz="2400" b="0" i="0" u="none" strike="noStrike" dirty="0">
                        <a:solidFill>
                          <a:srgbClr val="FF0000"/>
                        </a:solidFill>
                        <a:effectLst/>
                        <a:latin typeface="Calibri"/>
                      </a:endParaRPr>
                    </a:p>
                  </a:txBody>
                  <a:tcPr marL="9525" marR="9525" marT="9525" marB="0" anchor="b"/>
                </a:tc>
                <a:tc>
                  <a:txBody>
                    <a:bodyPr/>
                    <a:lstStyle/>
                    <a:p>
                      <a:pPr algn="ctr" fontAlgn="b"/>
                      <a:r>
                        <a:rPr lang="en-US" sz="2400" u="none" strike="noStrike" dirty="0">
                          <a:effectLst/>
                        </a:rPr>
                        <a:t>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13</a:t>
                      </a:r>
                      <a:endParaRPr lang="en-US" sz="2400" b="0" i="0" u="none" strike="noStrike">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89719">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FF0000"/>
                          </a:solidFill>
                          <a:effectLst/>
                          <a:latin typeface="+mn-lt"/>
                        </a:rPr>
                        <a:t>C</a:t>
                      </a:r>
                      <a:endParaRPr lang="en-US" sz="2400" b="0" i="0" u="none" strike="noStrike" dirty="0">
                        <a:solidFill>
                          <a:srgbClr val="FF0000"/>
                        </a:solidFill>
                        <a:effectLst/>
                        <a:latin typeface="Calibri"/>
                      </a:endParaRPr>
                    </a:p>
                  </a:txBody>
                  <a:tcPr marL="9525" marR="9525" marT="9525" marB="0" anchor="b"/>
                </a:tc>
                <a:tc>
                  <a:txBody>
                    <a:bodyPr/>
                    <a:lstStyle/>
                    <a:p>
                      <a:pPr algn="ctr" fontAlgn="b"/>
                      <a:r>
                        <a:rPr lang="en-US" sz="2400" u="none" strike="noStrike" dirty="0">
                          <a:effectLst/>
                        </a:rPr>
                        <a:t>9</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11</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a:effectLst/>
                        </a:rPr>
                        <a:t>14</a:t>
                      </a:r>
                      <a:endParaRPr lang="en-US" sz="2400" b="0" i="0" u="none" strike="noStrike">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ctr" fontAlgn="b"/>
                      <a:endParaRPr lang="en-US" sz="2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89719">
                <a:tc>
                  <a:txBody>
                    <a:bodyPr/>
                    <a:lstStyle/>
                    <a:p>
                      <a:pPr algn="l" fontAlgn="b"/>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FF0000"/>
                          </a:solidFill>
                          <a:effectLst/>
                          <a:latin typeface="+mn-lt"/>
                        </a:rPr>
                        <a:t>D</a:t>
                      </a:r>
                      <a:endParaRPr lang="en-US" sz="2400" b="0" i="0" u="none" strike="noStrike" dirty="0">
                        <a:solidFill>
                          <a:srgbClr val="FF0000"/>
                        </a:solidFill>
                        <a:effectLst/>
                        <a:latin typeface="Calibri"/>
                      </a:endParaRPr>
                    </a:p>
                  </a:txBody>
                  <a:tcPr marL="9525" marR="9525" marT="9525" marB="0" anchor="b"/>
                </a:tc>
                <a:tc>
                  <a:txBody>
                    <a:bodyPr/>
                    <a:lstStyle/>
                    <a:p>
                      <a:pPr algn="ctr" fontAlgn="b"/>
                      <a:r>
                        <a:rPr lang="en-US" sz="2400" u="none" strike="noStrike" dirty="0">
                          <a:effectLst/>
                        </a:rPr>
                        <a:t>12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14</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17</a:t>
                      </a:r>
                      <a:endParaRPr lang="en-US" sz="2400" b="0" i="0" u="none" strike="noStrike" dirty="0">
                        <a:solidFill>
                          <a:srgbClr val="000000"/>
                        </a:solidFill>
                        <a:effectLst/>
                        <a:latin typeface="Calibri"/>
                      </a:endParaRPr>
                    </a:p>
                  </a:txBody>
                  <a:tcPr marL="9525" marR="9525" marT="9525" marB="0" anchor="b"/>
                </a:tc>
                <a:tc>
                  <a:txBody>
                    <a:bodyPr/>
                    <a:lstStyle/>
                    <a:p>
                      <a:pPr algn="l" fontAlgn="b"/>
                      <a:endParaRPr lang="en-US" sz="2400" b="0" i="0" u="none" strike="noStrike" dirty="0">
                        <a:solidFill>
                          <a:srgbClr val="000000"/>
                        </a:solidFill>
                        <a:effectLst/>
                        <a:latin typeface="Calibri"/>
                      </a:endParaRPr>
                    </a:p>
                  </a:txBody>
                  <a:tcPr marL="9525" marR="9525" marT="9525" marB="0" anchor="b"/>
                </a:tc>
                <a:tc>
                  <a:txBody>
                    <a:bodyPr/>
                    <a:lstStyle/>
                    <a:p>
                      <a:pPr algn="l" fontAlgn="b"/>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89719">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FF0000"/>
                          </a:solidFill>
                          <a:effectLst/>
                          <a:latin typeface="+mn-lt"/>
                        </a:rPr>
                        <a:t>E</a:t>
                      </a:r>
                      <a:endParaRPr lang="en-US" sz="2400" b="0" i="0" u="none" strike="noStrike" dirty="0">
                        <a:solidFill>
                          <a:srgbClr val="FF0000"/>
                        </a:solidFill>
                        <a:effectLst/>
                        <a:latin typeface="Calibri"/>
                      </a:endParaRPr>
                    </a:p>
                  </a:txBody>
                  <a:tcPr marL="9525" marR="9525" marT="9525" marB="0" anchor="b"/>
                </a:tc>
                <a:tc>
                  <a:txBody>
                    <a:bodyPr/>
                    <a:lstStyle/>
                    <a:p>
                      <a:pPr algn="ctr" fontAlgn="b"/>
                      <a:r>
                        <a:rPr lang="en-US" sz="2400" u="none" strike="noStrike">
                          <a:effectLst/>
                        </a:rPr>
                        <a:t>11</a:t>
                      </a:r>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u="none" strike="noStrike" dirty="0">
                          <a:effectLst/>
                        </a:rPr>
                        <a:t>13</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16</a:t>
                      </a:r>
                      <a:endParaRPr lang="en-US" sz="2400" b="0" i="0" u="none" strike="noStrike" dirty="0">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l" fontAlgn="b"/>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89719">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FF0000"/>
                          </a:solidFill>
                          <a:effectLst/>
                          <a:latin typeface="+mn-lt"/>
                        </a:rPr>
                        <a:t>F</a:t>
                      </a:r>
                      <a:endParaRPr lang="en-US" sz="2400" b="0" i="0" u="none" strike="noStrike" dirty="0">
                        <a:solidFill>
                          <a:srgbClr val="FF0000"/>
                        </a:solidFill>
                        <a:effectLst/>
                        <a:latin typeface="Calibri"/>
                      </a:endParaRPr>
                    </a:p>
                  </a:txBody>
                  <a:tcPr marL="9525" marR="9525" marT="9525" marB="0" anchor="b"/>
                </a:tc>
                <a:tc>
                  <a:txBody>
                    <a:bodyPr/>
                    <a:lstStyle/>
                    <a:p>
                      <a:pPr algn="ctr" fontAlgn="b"/>
                      <a:r>
                        <a:rPr lang="en-US" sz="2400" u="none" strike="noStrike" dirty="0">
                          <a:effectLst/>
                        </a:rPr>
                        <a:t>50</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52</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missing </a:t>
                      </a:r>
                      <a:endParaRPr lang="en-US" sz="2400" b="0" i="0" u="none" strike="noStrike" dirty="0">
                        <a:solidFill>
                          <a:srgbClr val="000000"/>
                        </a:solidFill>
                        <a:effectLst/>
                        <a:latin typeface="Calibri"/>
                      </a:endParaRPr>
                    </a:p>
                  </a:txBody>
                  <a:tcPr marL="9525" marR="9525" marT="9525" marB="0" anchor="b"/>
                </a:tc>
                <a:tc>
                  <a:txBody>
                    <a:bodyPr/>
                    <a:lstStyle/>
                    <a:p>
                      <a:pPr algn="l" fontAlgn="b"/>
                      <a:endParaRPr lang="en-US" sz="2400" b="0" i="0" u="none" strike="noStrike">
                        <a:solidFill>
                          <a:srgbClr val="000000"/>
                        </a:solidFill>
                        <a:effectLst/>
                        <a:latin typeface="Calibri"/>
                      </a:endParaRPr>
                    </a:p>
                  </a:txBody>
                  <a:tcPr marL="9525" marR="9525" marT="9525" marB="0" anchor="b"/>
                </a:tc>
                <a:tc>
                  <a:txBody>
                    <a:bodyPr/>
                    <a:lstStyle/>
                    <a:p>
                      <a:pPr algn="l" fontAlgn="b"/>
                      <a:endParaRPr lang="en-US" sz="2400" b="0" i="0" u="none" strike="noStrike" dirty="0">
                        <a:solidFill>
                          <a:srgbClr val="000000"/>
                        </a:solidFill>
                        <a:effectLst/>
                        <a:latin typeface="Calibri"/>
                      </a:endParaRPr>
                    </a:p>
                  </a:txBody>
                  <a:tcPr marL="9525" marR="9525" marT="9525" marB="0" anchor="b"/>
                </a:tc>
                <a:tc>
                  <a:txBody>
                    <a:bodyPr/>
                    <a:lstStyle/>
                    <a:p>
                      <a:pPr algn="ctr" fontAlgn="b"/>
                      <a:endParaRPr lang="en-US" sz="2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83979">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89719">
                <a:tc>
                  <a:txBody>
                    <a:bodyPr/>
                    <a:lstStyle/>
                    <a:p>
                      <a:pPr algn="ctr" fontAlgn="b"/>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000000"/>
                          </a:solidFill>
                          <a:effectLst/>
                          <a:latin typeface="Calibri"/>
                        </a:rPr>
                        <a:t>   unadjusted mean</a:t>
                      </a:r>
                    </a:p>
                  </a:txBody>
                  <a:tcPr marL="9525" marR="9525" marT="9525" marB="0" anchor="b"/>
                </a:tc>
                <a:tc>
                  <a:txBody>
                    <a:bodyPr/>
                    <a:lstStyle/>
                    <a:p>
                      <a:pPr algn="ctr" fontAlgn="b"/>
                      <a:r>
                        <a:rPr lang="en-US" sz="2400" u="none" strike="noStrike" dirty="0">
                          <a:effectLst/>
                        </a:rPr>
                        <a:t>15.8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17.8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14.0</a:t>
                      </a:r>
                      <a:endParaRPr lang="en-US" sz="2400" b="0" i="0" u="none" strike="noStrike" dirty="0">
                        <a:solidFill>
                          <a:srgbClr val="FF0000"/>
                        </a:solidFill>
                        <a:effectLst/>
                        <a:latin typeface="Calibri"/>
                      </a:endParaRPr>
                    </a:p>
                  </a:txBody>
                  <a:tcPr marL="9525" marR="9525" marT="9525" marB="0" anchor="b"/>
                </a:tc>
                <a:tc gridSpan="3">
                  <a:txBody>
                    <a:bodyPr/>
                    <a:lstStyle/>
                    <a:p>
                      <a:pPr algn="l" fontAlgn="b"/>
                      <a:r>
                        <a:rPr lang="en-US" sz="2000" b="0" i="0" u="none" strike="noStrike" dirty="0">
                          <a:solidFill>
                            <a:srgbClr val="FF0000"/>
                          </a:solidFill>
                          <a:effectLst/>
                          <a:latin typeface="Calibri"/>
                        </a:rPr>
                        <a:t>&lt;-misleading</a:t>
                      </a: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11479">
                <a:tc>
                  <a:txBody>
                    <a:bodyPr/>
                    <a:lstStyle/>
                    <a:p>
                      <a:pPr algn="ctr" fontAlgn="b"/>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400" b="0" i="0" u="none" strike="noStrike" dirty="0">
                          <a:solidFill>
                            <a:srgbClr val="000000"/>
                          </a:solidFill>
                          <a:effectLst/>
                          <a:latin typeface="Calibri"/>
                        </a:rPr>
                        <a:t>adjusted mean</a:t>
                      </a:r>
                    </a:p>
                  </a:txBody>
                  <a:tcPr marL="9525" marR="9525" marT="9525" marB="0" anchor="b"/>
                </a:tc>
                <a:tc>
                  <a:txBody>
                    <a:bodyPr/>
                    <a:lstStyle/>
                    <a:p>
                      <a:pPr algn="ctr" fontAlgn="b"/>
                      <a:r>
                        <a:rPr lang="en-US" sz="2400" u="none" strike="noStrike" dirty="0">
                          <a:effectLst/>
                        </a:rPr>
                        <a:t>15.8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17.8</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20.8</a:t>
                      </a:r>
                      <a:endParaRPr lang="en-US" sz="2400" b="0" i="0" u="none" strike="noStrike" dirty="0">
                        <a:solidFill>
                          <a:srgbClr val="FF0000"/>
                        </a:solidFill>
                        <a:effectLst/>
                        <a:latin typeface="Calibri"/>
                      </a:endParaRPr>
                    </a:p>
                  </a:txBody>
                  <a:tcPr marL="9525" marR="9525" marT="9525" marB="0" anchor="b"/>
                </a:tc>
                <a:tc gridSpan="3">
                  <a:txBody>
                    <a:bodyPr/>
                    <a:lstStyle/>
                    <a:p>
                      <a:pPr algn="l" fontAlgn="b"/>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228600" y="5823466"/>
            <a:ext cx="8382000" cy="646331"/>
          </a:xfrm>
          <a:prstGeom prst="rect">
            <a:avLst/>
          </a:prstGeom>
          <a:noFill/>
        </p:spPr>
        <p:txBody>
          <a:bodyPr wrap="square" rtlCol="0">
            <a:spAutoFit/>
          </a:bodyPr>
          <a:lstStyle/>
          <a:p>
            <a:r>
              <a:rPr lang="en-US" dirty="0"/>
              <a:t>Patients increase 2 units from time 1 to 2 and increase 3 units from time 2 to 3</a:t>
            </a:r>
          </a:p>
          <a:p>
            <a:r>
              <a:rPr lang="en-US" dirty="0"/>
              <a:t>Correlation is r=1.0 from one time to another. </a:t>
            </a:r>
          </a:p>
        </p:txBody>
      </p:sp>
    </p:spTree>
    <p:extLst>
      <p:ext uri="{BB962C8B-B14F-4D97-AF65-F5344CB8AC3E}">
        <p14:creationId xmlns:p14="http://schemas.microsoft.com/office/powerpoint/2010/main" val="1193527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1296"/>
            <a:ext cx="8763000" cy="872192"/>
          </a:xfrm>
        </p:spPr>
        <p:txBody>
          <a:bodyPr/>
          <a:lstStyle/>
          <a:p>
            <a:r>
              <a:rPr lang="en-US" u="sng" dirty="0"/>
              <a:t>Observations correlated over time</a:t>
            </a:r>
          </a:p>
        </p:txBody>
      </p:sp>
      <p:sp>
        <p:nvSpPr>
          <p:cNvPr id="4" name="TextBox 3"/>
          <p:cNvSpPr txBox="1"/>
          <p:nvPr/>
        </p:nvSpPr>
        <p:spPr>
          <a:xfrm>
            <a:off x="304800" y="1066800"/>
            <a:ext cx="8534400" cy="1938992"/>
          </a:xfrm>
          <a:prstGeom prst="rect">
            <a:avLst/>
          </a:prstGeom>
          <a:noFill/>
        </p:spPr>
        <p:txBody>
          <a:bodyPr wrap="square" rtlCol="0">
            <a:spAutoFit/>
          </a:bodyPr>
          <a:lstStyle/>
          <a:p>
            <a:r>
              <a:rPr lang="en-US" sz="2400" dirty="0"/>
              <a:t>In repeated measure designs, observations on the same subjects are correlated over time.  Subjects with low values at time 1 tend to have low values at time 2 and time 3. Subject with high values at time 1 tend to have high values at time 2 and time 3. </a:t>
            </a:r>
          </a:p>
        </p:txBody>
      </p:sp>
      <p:pic>
        <p:nvPicPr>
          <p:cNvPr id="5" name="Picture 4"/>
          <p:cNvPicPr>
            <a:picLocks noChangeAspect="1"/>
          </p:cNvPicPr>
          <p:nvPr/>
        </p:nvPicPr>
        <p:blipFill>
          <a:blip r:embed="rId2"/>
          <a:stretch>
            <a:fillRect/>
          </a:stretch>
        </p:blipFill>
        <p:spPr>
          <a:xfrm>
            <a:off x="1981200" y="3505200"/>
            <a:ext cx="4584589" cy="2755631"/>
          </a:xfrm>
          <a:prstGeom prst="rect">
            <a:avLst/>
          </a:prstGeom>
        </p:spPr>
      </p:pic>
    </p:spTree>
    <p:extLst>
      <p:ext uri="{BB962C8B-B14F-4D97-AF65-F5344CB8AC3E}">
        <p14:creationId xmlns:p14="http://schemas.microsoft.com/office/powerpoint/2010/main" val="27457210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Repeated measures</a:t>
            </a:r>
          </a:p>
        </p:txBody>
      </p:sp>
      <p:sp>
        <p:nvSpPr>
          <p:cNvPr id="4" name="TextBox 3"/>
          <p:cNvSpPr txBox="1"/>
          <p:nvPr/>
        </p:nvSpPr>
        <p:spPr>
          <a:xfrm>
            <a:off x="228600" y="1066800"/>
            <a:ext cx="8686800" cy="4524315"/>
          </a:xfrm>
          <a:prstGeom prst="rect">
            <a:avLst/>
          </a:prstGeom>
          <a:noFill/>
        </p:spPr>
        <p:txBody>
          <a:bodyPr wrap="square" rtlCol="0">
            <a:spAutoFit/>
          </a:bodyPr>
          <a:lstStyle/>
          <a:p>
            <a:pPr algn="l"/>
            <a:r>
              <a:rPr lang="en-US" sz="2400" dirty="0"/>
              <a:t>If one computes means only using the observed data, the mean at time 3 is 14.0, </a:t>
            </a:r>
            <a:r>
              <a:rPr lang="en-US" sz="2400" dirty="0">
                <a:solidFill>
                  <a:srgbClr val="FF0000"/>
                </a:solidFill>
              </a:rPr>
              <a:t>lower</a:t>
            </a:r>
            <a:r>
              <a:rPr lang="en-US" sz="2400" dirty="0"/>
              <a:t> than the means at time 1 and time 2.  </a:t>
            </a:r>
            <a:r>
              <a:rPr lang="en-US" sz="2400" dirty="0">
                <a:solidFill>
                  <a:srgbClr val="FF0000"/>
                </a:solidFill>
              </a:rPr>
              <a:t>But this is misleading since the values are increasing in every patient!</a:t>
            </a:r>
          </a:p>
          <a:p>
            <a:pPr algn="l"/>
            <a:endParaRPr lang="en-US" sz="2400" dirty="0"/>
          </a:p>
          <a:p>
            <a:pPr algn="l"/>
            <a:r>
              <a:rPr lang="en-US" sz="2400" dirty="0"/>
              <a:t>The repeated measure model, in contrast, uses the correlation and change to estimate what the mean would have been at time 3 if the data for patient F had been observed.  Under the repeated measure model, the estimated mean is 20.8, not 14.  The 20.8 is 3 points higher than 17.8 at time 2, consistent with every patient increasing 3 points from time 2 to time 3 (a perfect correlation in this example).</a:t>
            </a:r>
          </a:p>
        </p:txBody>
      </p:sp>
    </p:spTree>
    <p:extLst>
      <p:ext uri="{BB962C8B-B14F-4D97-AF65-F5344CB8AC3E}">
        <p14:creationId xmlns:p14="http://schemas.microsoft.com/office/powerpoint/2010/main" val="22549553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measure vs factorial</a:t>
            </a: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3888671435"/>
              </p:ext>
            </p:extLst>
          </p:nvPr>
        </p:nvGraphicFramePr>
        <p:xfrm>
          <a:off x="533400" y="1447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138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“Yardstick” is critical </a:t>
            </a:r>
          </a:p>
        </p:txBody>
      </p:sp>
      <p:pic>
        <p:nvPicPr>
          <p:cNvPr id="1026" name="Picture 2" descr="http://www.publicdomainpictures.net/pictures/10000/nahled/fallen-boulder-rock-14531279383917feY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270" y="1295400"/>
            <a:ext cx="585787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8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1995"/>
            <a:ext cx="8229600" cy="944562"/>
          </a:xfrm>
        </p:spPr>
        <p:txBody>
          <a:bodyPr/>
          <a:lstStyle/>
          <a:p>
            <a:r>
              <a:rPr lang="en-US" dirty="0"/>
              <a:t>Means &amp; SEs-factorial vs RM</a:t>
            </a: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3363965369"/>
              </p:ext>
            </p:extLst>
          </p:nvPr>
        </p:nvGraphicFramePr>
        <p:xfrm>
          <a:off x="914400" y="1143000"/>
          <a:ext cx="6934200" cy="1664970"/>
        </p:xfrm>
        <a:graphic>
          <a:graphicData uri="http://schemas.openxmlformats.org/drawingml/2006/table">
            <a:tbl>
              <a:tblPr>
                <a:tableStyleId>{5C22544A-7EE6-4342-B048-85BDC9FD1C3A}</a:tableStyleId>
              </a:tblPr>
              <a:tblGrid>
                <a:gridCol w="670727">
                  <a:extLst>
                    <a:ext uri="{9D8B030D-6E8A-4147-A177-3AD203B41FA5}">
                      <a16:colId xmlns:a16="http://schemas.microsoft.com/office/drawing/2014/main" val="20000"/>
                    </a:ext>
                  </a:extLst>
                </a:gridCol>
                <a:gridCol w="453875">
                  <a:extLst>
                    <a:ext uri="{9D8B030D-6E8A-4147-A177-3AD203B41FA5}">
                      <a16:colId xmlns:a16="http://schemas.microsoft.com/office/drawing/2014/main" val="20001"/>
                    </a:ext>
                  </a:extLst>
                </a:gridCol>
                <a:gridCol w="1089300">
                  <a:extLst>
                    <a:ext uri="{9D8B030D-6E8A-4147-A177-3AD203B41FA5}">
                      <a16:colId xmlns:a16="http://schemas.microsoft.com/office/drawing/2014/main" val="20002"/>
                    </a:ext>
                  </a:extLst>
                </a:gridCol>
                <a:gridCol w="1361625">
                  <a:extLst>
                    <a:ext uri="{9D8B030D-6E8A-4147-A177-3AD203B41FA5}">
                      <a16:colId xmlns:a16="http://schemas.microsoft.com/office/drawing/2014/main" val="20003"/>
                    </a:ext>
                  </a:extLst>
                </a:gridCol>
                <a:gridCol w="544649">
                  <a:extLst>
                    <a:ext uri="{9D8B030D-6E8A-4147-A177-3AD203B41FA5}">
                      <a16:colId xmlns:a16="http://schemas.microsoft.com/office/drawing/2014/main" val="20004"/>
                    </a:ext>
                  </a:extLst>
                </a:gridCol>
                <a:gridCol w="1407084">
                  <a:extLst>
                    <a:ext uri="{9D8B030D-6E8A-4147-A177-3AD203B41FA5}">
                      <a16:colId xmlns:a16="http://schemas.microsoft.com/office/drawing/2014/main" val="20005"/>
                    </a:ext>
                  </a:extLst>
                </a:gridCol>
                <a:gridCol w="1406940">
                  <a:extLst>
                    <a:ext uri="{9D8B030D-6E8A-4147-A177-3AD203B41FA5}">
                      <a16:colId xmlns:a16="http://schemas.microsoft.com/office/drawing/2014/main" val="20006"/>
                    </a:ext>
                  </a:extLst>
                </a:gridCol>
              </a:tblGrid>
              <a:tr h="323850">
                <a:tc>
                  <a:txBody>
                    <a:bodyPr/>
                    <a:lstStyle/>
                    <a:p>
                      <a:pPr marL="0" marR="0" algn="ctr">
                        <a:spcBef>
                          <a:spcPts val="0"/>
                        </a:spcBef>
                        <a:spcAft>
                          <a:spcPts val="0"/>
                        </a:spcAft>
                      </a:pP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800" b="1" dirty="0">
                          <a:effectLst/>
                          <a:latin typeface="Times New Roman"/>
                          <a:ea typeface="Times New Roman"/>
                        </a:rPr>
                        <a:t>Factorial</a:t>
                      </a:r>
                    </a:p>
                  </a:txBody>
                  <a:tcPr marL="25400" marR="25400" marT="0" marB="0"/>
                </a:tc>
                <a:tc>
                  <a:txBody>
                    <a:bodyPr/>
                    <a:lstStyle/>
                    <a:p>
                      <a:pPr marL="0" marR="0" algn="ctr">
                        <a:spcBef>
                          <a:spcPts val="0"/>
                        </a:spcBef>
                        <a:spcAft>
                          <a:spcPts val="0"/>
                        </a:spcAft>
                      </a:pP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endParaRPr lang="en-US" sz="1600" dirty="0">
                        <a:effectLst/>
                        <a:latin typeface="Times New Roman"/>
                        <a:ea typeface="Times New Roman"/>
                      </a:endParaRPr>
                    </a:p>
                  </a:txBody>
                  <a:tcPr marL="25400" marR="25400" marT="0" marB="0"/>
                </a:tc>
                <a:tc gridSpan="2">
                  <a:txBody>
                    <a:bodyPr/>
                    <a:lstStyle/>
                    <a:p>
                      <a:pPr marL="0" marR="0" algn="ctr">
                        <a:spcBef>
                          <a:spcPts val="0"/>
                        </a:spcBef>
                        <a:spcAft>
                          <a:spcPts val="0"/>
                        </a:spcAft>
                      </a:pPr>
                      <a:r>
                        <a:rPr lang="en-US" sz="1800" b="1" dirty="0">
                          <a:effectLst/>
                          <a:latin typeface="Times New Roman"/>
                          <a:ea typeface="Times New Roman"/>
                        </a:rPr>
                        <a:t>Repeated measure</a:t>
                      </a:r>
                    </a:p>
                  </a:txBody>
                  <a:tcPr marL="25400" marR="25400" marT="0" marB="0"/>
                </a:tc>
                <a:tc hMerge="1">
                  <a:txBody>
                    <a:bodyPr/>
                    <a:lstStyle/>
                    <a:p>
                      <a:pPr marL="0" marR="0" algn="ctr">
                        <a:spcBef>
                          <a:spcPts val="0"/>
                        </a:spcBef>
                        <a:spcAft>
                          <a:spcPts val="0"/>
                        </a:spcAft>
                      </a:pPr>
                      <a:endParaRPr lang="en-US" sz="1600" dirty="0">
                        <a:effectLst/>
                        <a:latin typeface="Times New Roman"/>
                        <a:ea typeface="Times New Roman"/>
                      </a:endParaRPr>
                    </a:p>
                  </a:txBody>
                  <a:tcPr marL="25400" marR="25400" marT="0" marB="0"/>
                </a:tc>
                <a:extLst>
                  <a:ext uri="{0D108BD9-81ED-4DB2-BD59-A6C34878D82A}">
                    <a16:rowId xmlns:a16="http://schemas.microsoft.com/office/drawing/2014/main" val="10000"/>
                  </a:ext>
                </a:extLst>
              </a:tr>
              <a:tr h="323850">
                <a:tc>
                  <a:txBody>
                    <a:bodyPr/>
                    <a:lstStyle/>
                    <a:p>
                      <a:pPr marL="0" marR="0" algn="ctr">
                        <a:spcBef>
                          <a:spcPts val="0"/>
                        </a:spcBef>
                        <a:spcAft>
                          <a:spcPts val="0"/>
                        </a:spcAft>
                      </a:pPr>
                      <a:r>
                        <a:rPr lang="en-US" sz="1600" dirty="0">
                          <a:effectLst/>
                        </a:rPr>
                        <a:t>time</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 </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 Mean</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SEM</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 </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mean</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SEM</a:t>
                      </a:r>
                      <a:endParaRPr lang="en-US" sz="1600" dirty="0">
                        <a:effectLst/>
                        <a:latin typeface="Times New Roman"/>
                        <a:ea typeface="Times New Roman"/>
                      </a:endParaRPr>
                    </a:p>
                  </a:txBody>
                  <a:tcPr marL="25400" marR="25400" marT="0" marB="0"/>
                </a:tc>
                <a:extLst>
                  <a:ext uri="{0D108BD9-81ED-4DB2-BD59-A6C34878D82A}">
                    <a16:rowId xmlns:a16="http://schemas.microsoft.com/office/drawing/2014/main" val="10001"/>
                  </a:ext>
                </a:extLst>
              </a:tr>
              <a:tr h="323850">
                <a:tc>
                  <a:txBody>
                    <a:bodyPr/>
                    <a:lstStyle/>
                    <a:p>
                      <a:pPr marL="0" marR="0" algn="ctr">
                        <a:spcBef>
                          <a:spcPts val="0"/>
                        </a:spcBef>
                        <a:spcAft>
                          <a:spcPts val="0"/>
                        </a:spcAft>
                      </a:pPr>
                      <a:r>
                        <a:rPr lang="en-US" sz="1600">
                          <a:effectLst/>
                        </a:rPr>
                        <a:t>1</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15.83</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5.867</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 </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15.83</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4.127</a:t>
                      </a:r>
                      <a:endParaRPr lang="en-US" sz="1600" dirty="0">
                        <a:effectLst/>
                        <a:latin typeface="Times New Roman"/>
                        <a:ea typeface="Times New Roman"/>
                      </a:endParaRPr>
                    </a:p>
                  </a:txBody>
                  <a:tcPr marL="25400" marR="25400" marT="0" marB="0"/>
                </a:tc>
                <a:extLst>
                  <a:ext uri="{0D108BD9-81ED-4DB2-BD59-A6C34878D82A}">
                    <a16:rowId xmlns:a16="http://schemas.microsoft.com/office/drawing/2014/main" val="10002"/>
                  </a:ext>
                </a:extLst>
              </a:tr>
              <a:tr h="323850">
                <a:tc>
                  <a:txBody>
                    <a:bodyPr/>
                    <a:lstStyle/>
                    <a:p>
                      <a:pPr marL="0" marR="0" algn="ctr">
                        <a:spcBef>
                          <a:spcPts val="0"/>
                        </a:spcBef>
                        <a:spcAft>
                          <a:spcPts val="0"/>
                        </a:spcAft>
                      </a:pPr>
                      <a:r>
                        <a:rPr lang="en-US" sz="1600">
                          <a:effectLst/>
                        </a:rPr>
                        <a:t>2</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17.83</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5.867</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17.83</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4.127</a:t>
                      </a:r>
                      <a:endParaRPr lang="en-US" sz="1600" dirty="0">
                        <a:effectLst/>
                        <a:latin typeface="Times New Roman"/>
                        <a:ea typeface="Times New Roman"/>
                      </a:endParaRPr>
                    </a:p>
                  </a:txBody>
                  <a:tcPr marL="25400" marR="25400" marT="0" marB="0"/>
                </a:tc>
                <a:extLst>
                  <a:ext uri="{0D108BD9-81ED-4DB2-BD59-A6C34878D82A}">
                    <a16:rowId xmlns:a16="http://schemas.microsoft.com/office/drawing/2014/main" val="10003"/>
                  </a:ext>
                </a:extLst>
              </a:tr>
              <a:tr h="369570">
                <a:tc>
                  <a:txBody>
                    <a:bodyPr/>
                    <a:lstStyle/>
                    <a:p>
                      <a:pPr marL="0" marR="0" algn="ctr">
                        <a:spcBef>
                          <a:spcPts val="0"/>
                        </a:spcBef>
                        <a:spcAft>
                          <a:spcPts val="0"/>
                        </a:spcAft>
                      </a:pPr>
                      <a:r>
                        <a:rPr lang="en-US" sz="1600">
                          <a:effectLst/>
                        </a:rPr>
                        <a:t>3</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14.00</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6.427</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20.83</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4.127</a:t>
                      </a:r>
                      <a:endParaRPr lang="en-US" sz="1600" dirty="0">
                        <a:effectLst/>
                        <a:latin typeface="Times New Roman"/>
                        <a:ea typeface="Times New Roman"/>
                      </a:endParaRPr>
                    </a:p>
                  </a:txBody>
                  <a:tcPr marL="25400" marR="25400" marT="0" marB="0"/>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9559556"/>
              </p:ext>
            </p:extLst>
          </p:nvPr>
        </p:nvGraphicFramePr>
        <p:xfrm>
          <a:off x="609600" y="3124200"/>
          <a:ext cx="8153396" cy="1889920"/>
        </p:xfrm>
        <a:graphic>
          <a:graphicData uri="http://schemas.openxmlformats.org/drawingml/2006/table">
            <a:tbl>
              <a:tblPr>
                <a:tableStyleId>{5C22544A-7EE6-4342-B048-85BDC9FD1C3A}</a:tableStyleId>
              </a:tblPr>
              <a:tblGrid>
                <a:gridCol w="651684">
                  <a:extLst>
                    <a:ext uri="{9D8B030D-6E8A-4147-A177-3AD203B41FA5}">
                      <a16:colId xmlns:a16="http://schemas.microsoft.com/office/drawing/2014/main" val="20000"/>
                    </a:ext>
                  </a:extLst>
                </a:gridCol>
                <a:gridCol w="769281">
                  <a:extLst>
                    <a:ext uri="{9D8B030D-6E8A-4147-A177-3AD203B41FA5}">
                      <a16:colId xmlns:a16="http://schemas.microsoft.com/office/drawing/2014/main" val="20001"/>
                    </a:ext>
                  </a:extLst>
                </a:gridCol>
                <a:gridCol w="205794">
                  <a:extLst>
                    <a:ext uri="{9D8B030D-6E8A-4147-A177-3AD203B41FA5}">
                      <a16:colId xmlns:a16="http://schemas.microsoft.com/office/drawing/2014/main" val="20002"/>
                    </a:ext>
                  </a:extLst>
                </a:gridCol>
                <a:gridCol w="1146571">
                  <a:extLst>
                    <a:ext uri="{9D8B030D-6E8A-4147-A177-3AD203B41FA5}">
                      <a16:colId xmlns:a16="http://schemas.microsoft.com/office/drawing/2014/main" val="20003"/>
                    </a:ext>
                  </a:extLst>
                </a:gridCol>
                <a:gridCol w="881977">
                  <a:extLst>
                    <a:ext uri="{9D8B030D-6E8A-4147-A177-3AD203B41FA5}">
                      <a16:colId xmlns:a16="http://schemas.microsoft.com/office/drawing/2014/main" val="20004"/>
                    </a:ext>
                  </a:extLst>
                </a:gridCol>
                <a:gridCol w="970176">
                  <a:extLst>
                    <a:ext uri="{9D8B030D-6E8A-4147-A177-3AD203B41FA5}">
                      <a16:colId xmlns:a16="http://schemas.microsoft.com/office/drawing/2014/main" val="20005"/>
                    </a:ext>
                  </a:extLst>
                </a:gridCol>
                <a:gridCol w="264593">
                  <a:extLst>
                    <a:ext uri="{9D8B030D-6E8A-4147-A177-3AD203B41FA5}">
                      <a16:colId xmlns:a16="http://schemas.microsoft.com/office/drawing/2014/main" val="20006"/>
                    </a:ext>
                  </a:extLst>
                </a:gridCol>
                <a:gridCol w="1322968">
                  <a:extLst>
                    <a:ext uri="{9D8B030D-6E8A-4147-A177-3AD203B41FA5}">
                      <a16:colId xmlns:a16="http://schemas.microsoft.com/office/drawing/2014/main" val="20007"/>
                    </a:ext>
                  </a:extLst>
                </a:gridCol>
                <a:gridCol w="970176">
                  <a:extLst>
                    <a:ext uri="{9D8B030D-6E8A-4147-A177-3AD203B41FA5}">
                      <a16:colId xmlns:a16="http://schemas.microsoft.com/office/drawing/2014/main" val="20008"/>
                    </a:ext>
                  </a:extLst>
                </a:gridCol>
                <a:gridCol w="970176">
                  <a:extLst>
                    <a:ext uri="{9D8B030D-6E8A-4147-A177-3AD203B41FA5}">
                      <a16:colId xmlns:a16="http://schemas.microsoft.com/office/drawing/2014/main" val="20009"/>
                    </a:ext>
                  </a:extLst>
                </a:gridCol>
              </a:tblGrid>
              <a:tr h="755968">
                <a:tc>
                  <a:txBody>
                    <a:bodyPr/>
                    <a:lstStyle/>
                    <a:p>
                      <a:pPr marL="0" marR="0" algn="ctr">
                        <a:spcBef>
                          <a:spcPts val="0"/>
                        </a:spcBef>
                        <a:spcAft>
                          <a:spcPts val="0"/>
                        </a:spcAft>
                      </a:pPr>
                      <a:r>
                        <a:rPr lang="en-US" sz="1600" dirty="0">
                          <a:effectLst/>
                        </a:rPr>
                        <a:t>time</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vs time</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Mean Difference</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SE</a:t>
                      </a:r>
                      <a:r>
                        <a:rPr lang="en-US" sz="1600" baseline="0" dirty="0">
                          <a:effectLst/>
                        </a:rPr>
                        <a:t> diff</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baseline="0" dirty="0">
                          <a:effectLst/>
                        </a:rPr>
                        <a:t>p v</a:t>
                      </a:r>
                      <a:r>
                        <a:rPr lang="en-US" sz="1600" dirty="0">
                          <a:effectLst/>
                        </a:rPr>
                        <a:t>alue</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Mean Difference</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SE</a:t>
                      </a:r>
                      <a:r>
                        <a:rPr lang="en-US" sz="1600" baseline="0" dirty="0">
                          <a:effectLst/>
                        </a:rPr>
                        <a:t> diff</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p value</a:t>
                      </a:r>
                      <a:endParaRPr lang="en-US" sz="1600" dirty="0">
                        <a:effectLst/>
                        <a:latin typeface="Times New Roman"/>
                        <a:ea typeface="Times New Roman"/>
                      </a:endParaRPr>
                    </a:p>
                  </a:txBody>
                  <a:tcPr marL="25400" marR="25400" marT="0" marB="0"/>
                </a:tc>
                <a:extLst>
                  <a:ext uri="{0D108BD9-81ED-4DB2-BD59-A6C34878D82A}">
                    <a16:rowId xmlns:a16="http://schemas.microsoft.com/office/drawing/2014/main" val="10000"/>
                  </a:ext>
                </a:extLst>
              </a:tr>
              <a:tr h="377984">
                <a:tc>
                  <a:txBody>
                    <a:bodyPr/>
                    <a:lstStyle/>
                    <a:p>
                      <a:pPr marL="0" marR="0" algn="ctr">
                        <a:spcBef>
                          <a:spcPts val="0"/>
                        </a:spcBef>
                        <a:spcAft>
                          <a:spcPts val="0"/>
                        </a:spcAft>
                      </a:pPr>
                      <a:r>
                        <a:rPr lang="en-US" sz="1600" dirty="0">
                          <a:effectLst/>
                        </a:rPr>
                        <a:t>1</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2</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2.00</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8.297</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0.8130</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 2.00</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0.0238</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&lt;.0001*</a:t>
                      </a:r>
                      <a:endParaRPr lang="en-US" sz="1600" dirty="0">
                        <a:effectLst/>
                        <a:latin typeface="Times New Roman"/>
                        <a:ea typeface="Times New Roman"/>
                      </a:endParaRPr>
                    </a:p>
                  </a:txBody>
                  <a:tcPr marL="25400" marR="25400" marT="0" marB="0"/>
                </a:tc>
                <a:extLst>
                  <a:ext uri="{0D108BD9-81ED-4DB2-BD59-A6C34878D82A}">
                    <a16:rowId xmlns:a16="http://schemas.microsoft.com/office/drawing/2014/main" val="10001"/>
                  </a:ext>
                </a:extLst>
              </a:tr>
              <a:tr h="377984">
                <a:tc>
                  <a:txBody>
                    <a:bodyPr/>
                    <a:lstStyle/>
                    <a:p>
                      <a:pPr marL="0" marR="0" algn="ctr">
                        <a:spcBef>
                          <a:spcPts val="0"/>
                        </a:spcBef>
                        <a:spcAft>
                          <a:spcPts val="0"/>
                        </a:spcAft>
                      </a:pPr>
                      <a:r>
                        <a:rPr lang="en-US" sz="1600">
                          <a:effectLst/>
                        </a:rPr>
                        <a:t>1</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3</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1.83</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8.702</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0.8362</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 </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 5.00</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0.0255</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&lt;.0001*</a:t>
                      </a:r>
                      <a:endParaRPr lang="en-US" sz="1600">
                        <a:effectLst/>
                        <a:latin typeface="Times New Roman"/>
                        <a:ea typeface="Times New Roman"/>
                      </a:endParaRPr>
                    </a:p>
                  </a:txBody>
                  <a:tcPr marL="25400" marR="25400" marT="0" marB="0"/>
                </a:tc>
                <a:extLst>
                  <a:ext uri="{0D108BD9-81ED-4DB2-BD59-A6C34878D82A}">
                    <a16:rowId xmlns:a16="http://schemas.microsoft.com/office/drawing/2014/main" val="10002"/>
                  </a:ext>
                </a:extLst>
              </a:tr>
              <a:tr h="377984">
                <a:tc>
                  <a:txBody>
                    <a:bodyPr/>
                    <a:lstStyle/>
                    <a:p>
                      <a:pPr marL="0" marR="0" algn="ctr">
                        <a:spcBef>
                          <a:spcPts val="0"/>
                        </a:spcBef>
                        <a:spcAft>
                          <a:spcPts val="0"/>
                        </a:spcAft>
                      </a:pPr>
                      <a:r>
                        <a:rPr lang="en-US" sz="1600">
                          <a:effectLst/>
                        </a:rPr>
                        <a:t>2</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3</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3.83</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8.702</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0.6663</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a:effectLst/>
                        </a:rPr>
                        <a:t> </a:t>
                      </a:r>
                      <a:endParaRPr lang="en-US" sz="160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 3.00</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0.0255</a:t>
                      </a:r>
                      <a:endParaRPr lang="en-US" sz="1600" dirty="0">
                        <a:effectLst/>
                        <a:latin typeface="Times New Roman"/>
                        <a:ea typeface="Times New Roman"/>
                      </a:endParaRPr>
                    </a:p>
                  </a:txBody>
                  <a:tcPr marL="25400" marR="25400" marT="0" marB="0"/>
                </a:tc>
                <a:tc>
                  <a:txBody>
                    <a:bodyPr/>
                    <a:lstStyle/>
                    <a:p>
                      <a:pPr marL="0" marR="0" algn="ctr">
                        <a:spcBef>
                          <a:spcPts val="0"/>
                        </a:spcBef>
                        <a:spcAft>
                          <a:spcPts val="0"/>
                        </a:spcAft>
                      </a:pPr>
                      <a:r>
                        <a:rPr lang="en-US" sz="1600" dirty="0">
                          <a:effectLst/>
                        </a:rPr>
                        <a:t>&lt;.0001*</a:t>
                      </a:r>
                      <a:endParaRPr lang="en-US" sz="1600" dirty="0">
                        <a:effectLst/>
                        <a:latin typeface="Times New Roman"/>
                        <a:ea typeface="Times New Roman"/>
                      </a:endParaRPr>
                    </a:p>
                  </a:txBody>
                  <a:tcPr marL="25400" marR="25400" marT="0" marB="0"/>
                </a:tc>
                <a:extLst>
                  <a:ext uri="{0D108BD9-81ED-4DB2-BD59-A6C34878D82A}">
                    <a16:rowId xmlns:a16="http://schemas.microsoft.com/office/drawing/2014/main" val="10003"/>
                  </a:ext>
                </a:extLst>
              </a:tr>
            </a:tbl>
          </a:graphicData>
        </a:graphic>
      </p:graphicFrame>
      <p:sp>
        <p:nvSpPr>
          <p:cNvPr id="3" name="TextBox 2"/>
          <p:cNvSpPr txBox="1"/>
          <p:nvPr/>
        </p:nvSpPr>
        <p:spPr>
          <a:xfrm>
            <a:off x="304800" y="5257800"/>
            <a:ext cx="8610600" cy="1477328"/>
          </a:xfrm>
          <a:prstGeom prst="rect">
            <a:avLst/>
          </a:prstGeom>
          <a:noFill/>
        </p:spPr>
        <p:txBody>
          <a:bodyPr wrap="square" rtlCol="0">
            <a:spAutoFit/>
          </a:bodyPr>
          <a:lstStyle/>
          <a:p>
            <a:pPr algn="l"/>
            <a:r>
              <a:rPr lang="en-US" dirty="0"/>
              <a:t> The factorial mean difference standard errors are MUCH larger since this model is assuming each time has a </a:t>
            </a:r>
            <a:r>
              <a:rPr lang="en-US" dirty="0">
                <a:solidFill>
                  <a:srgbClr val="FF0000"/>
                </a:solidFill>
              </a:rPr>
              <a:t>different</a:t>
            </a:r>
            <a:r>
              <a:rPr lang="en-US" dirty="0"/>
              <a:t> group of subjects, not the same subjects measured 3 times. The standard errors of the mean difference are based on the </a:t>
            </a:r>
            <a:r>
              <a:rPr lang="en-US" b="1" dirty="0"/>
              <a:t>paired differences </a:t>
            </a:r>
            <a:r>
              <a:rPr lang="en-US" dirty="0"/>
              <a:t>in the repeated measure model. The correlations </a:t>
            </a:r>
            <a:r>
              <a:rPr lang="en-US"/>
              <a:t>are accounted for. </a:t>
            </a:r>
            <a:endParaRPr lang="en-US" dirty="0"/>
          </a:p>
        </p:txBody>
      </p:sp>
    </p:spTree>
    <p:extLst>
      <p:ext uri="{BB962C8B-B14F-4D97-AF65-F5344CB8AC3E}">
        <p14:creationId xmlns:p14="http://schemas.microsoft.com/office/powerpoint/2010/main" val="4235622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835"/>
            <a:ext cx="8610600" cy="685800"/>
          </a:xfrm>
        </p:spPr>
        <p:txBody>
          <a:bodyPr>
            <a:normAutofit fontScale="90000"/>
          </a:bodyPr>
          <a:lstStyle/>
          <a:p>
            <a:r>
              <a:rPr lang="en-US" sz="4000" u="sng" dirty="0">
                <a:solidFill>
                  <a:srgbClr val="FF0000"/>
                </a:solidFill>
              </a:rPr>
              <a:t>“subject”</a:t>
            </a:r>
            <a:r>
              <a:rPr lang="en-US" sz="4000" u="sng" dirty="0"/>
              <a:t> effect for repeated measures</a:t>
            </a:r>
          </a:p>
        </p:txBody>
      </p:sp>
      <p:sp>
        <p:nvSpPr>
          <p:cNvPr id="3" name="Content Placeholder 2"/>
          <p:cNvSpPr>
            <a:spLocks noGrp="1"/>
          </p:cNvSpPr>
          <p:nvPr>
            <p:ph idx="1"/>
          </p:nvPr>
        </p:nvSpPr>
        <p:spPr>
          <a:xfrm>
            <a:off x="152400" y="838200"/>
            <a:ext cx="8915400" cy="5867400"/>
          </a:xfrm>
        </p:spPr>
        <p:txBody>
          <a:bodyPr/>
          <a:lstStyle/>
          <a:p>
            <a:pPr marL="0" indent="0">
              <a:buNone/>
            </a:pPr>
            <a:r>
              <a:rPr lang="en-US" sz="3000" dirty="0"/>
              <a:t>In addition to the factors of interest, for repeated measure ANOVA, must add a “</a:t>
            </a:r>
            <a:r>
              <a:rPr lang="en-US" sz="3000" dirty="0">
                <a:solidFill>
                  <a:srgbClr val="FF0000"/>
                </a:solidFill>
              </a:rPr>
              <a:t>subject</a:t>
            </a:r>
            <a:r>
              <a:rPr lang="en-US" sz="3000" dirty="0"/>
              <a:t>” factor. </a:t>
            </a:r>
          </a:p>
          <a:p>
            <a:pPr marL="0" indent="0">
              <a:buNone/>
            </a:pPr>
            <a:r>
              <a:rPr lang="en-US" sz="3000" dirty="0"/>
              <a:t>For example, if investigating the effect of gender &amp; time on Y, ANOVA table is: </a:t>
            </a:r>
          </a:p>
          <a:p>
            <a:pPr marL="0" indent="0">
              <a:buNone/>
            </a:pPr>
            <a:r>
              <a:rPr lang="en-US" sz="3000" dirty="0"/>
              <a:t>  gender                  - fixed effect</a:t>
            </a:r>
          </a:p>
          <a:p>
            <a:pPr marL="0" indent="0">
              <a:buNone/>
            </a:pPr>
            <a:r>
              <a:rPr lang="en-US" sz="3000" dirty="0"/>
              <a:t>  time                      - fixed effect</a:t>
            </a:r>
          </a:p>
          <a:p>
            <a:pPr marL="0" indent="0">
              <a:buNone/>
            </a:pPr>
            <a:r>
              <a:rPr lang="en-US" sz="3000" dirty="0"/>
              <a:t>  gender x time       - fixed effect</a:t>
            </a:r>
          </a:p>
          <a:p>
            <a:pPr marL="0" indent="0">
              <a:buNone/>
            </a:pPr>
            <a:r>
              <a:rPr lang="en-US" sz="3000" dirty="0"/>
              <a:t>   </a:t>
            </a:r>
            <a:r>
              <a:rPr lang="en-US" sz="3000" dirty="0">
                <a:solidFill>
                  <a:srgbClr val="FF0000"/>
                </a:solidFill>
              </a:rPr>
              <a:t>subject</a:t>
            </a:r>
            <a:r>
              <a:rPr lang="en-US" sz="3000" dirty="0"/>
              <a:t>             - “random” effect </a:t>
            </a:r>
          </a:p>
          <a:p>
            <a:pPr marL="0" indent="0">
              <a:buNone/>
            </a:pPr>
            <a:r>
              <a:rPr lang="en-US" sz="2400" dirty="0"/>
              <a:t>The factorial ANOVA does not include a “subject” effect. Adding this effect recognizes “correlations” among observations on the same subject as we require the subject effect to be the </a:t>
            </a:r>
            <a:r>
              <a:rPr lang="en-US" sz="2400" u="sng" dirty="0"/>
              <a:t>same</a:t>
            </a:r>
            <a:r>
              <a:rPr lang="en-US" sz="2400" dirty="0"/>
              <a:t> on all observations from the same subject.</a:t>
            </a:r>
          </a:p>
        </p:txBody>
      </p:sp>
    </p:spTree>
    <p:extLst>
      <p:ext uri="{BB962C8B-B14F-4D97-AF65-F5344CB8AC3E}">
        <p14:creationId xmlns:p14="http://schemas.microsoft.com/office/powerpoint/2010/main" val="12229191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153400" cy="1401762"/>
          </a:xfrm>
        </p:spPr>
        <p:txBody>
          <a:bodyPr/>
          <a:lstStyle/>
          <a:p>
            <a:pPr eaLnBrk="1" hangingPunct="1"/>
            <a:r>
              <a:rPr lang="en-US" b="1" dirty="0"/>
              <a:t>Factorial vs repeated measure ANOVA</a:t>
            </a:r>
            <a:endParaRPr lang="en-US" dirty="0"/>
          </a:p>
        </p:txBody>
      </p:sp>
      <p:sp>
        <p:nvSpPr>
          <p:cNvPr id="60419" name="Rectangle 17"/>
          <p:cNvSpPr>
            <a:spLocks noChangeArrowheads="1"/>
          </p:cNvSpPr>
          <p:nvPr/>
        </p:nvSpPr>
        <p:spPr bwMode="auto">
          <a:xfrm>
            <a:off x="609600" y="1752600"/>
            <a:ext cx="8001000" cy="4308872"/>
          </a:xfrm>
          <a:prstGeom prst="rect">
            <a:avLst/>
          </a:prstGeom>
          <a:noFill/>
          <a:ln w="9525">
            <a:noFill/>
            <a:miter lim="800000"/>
            <a:headEnd/>
            <a:tailEnd/>
          </a:ln>
        </p:spPr>
        <p:txBody>
          <a:bodyPr anchor="ctr">
            <a:spAutoFit/>
          </a:bodyPr>
          <a:lstStyle/>
          <a:p>
            <a:pPr algn="l"/>
            <a:r>
              <a:rPr lang="en-US" sz="3200" u="sng" dirty="0"/>
              <a:t>Model       Pooled Residual SD</a:t>
            </a:r>
            <a:r>
              <a:rPr lang="en-US" sz="3200" u="sng" baseline="30000" dirty="0"/>
              <a:t>2</a:t>
            </a:r>
            <a:r>
              <a:rPr lang="en-US" sz="3200" u="sng" baseline="-25000" dirty="0"/>
              <a:t>e</a:t>
            </a:r>
            <a:r>
              <a:rPr lang="en-US" sz="3200" u="sng" dirty="0"/>
              <a:t>    </a:t>
            </a:r>
            <a:r>
              <a:rPr lang="en-US" sz="3200" u="sng" dirty="0" err="1"/>
              <a:t>SD</a:t>
            </a:r>
            <a:r>
              <a:rPr lang="en-US" sz="3200" u="sng" baseline="-25000" dirty="0" err="1"/>
              <a:t>e</a:t>
            </a:r>
            <a:endParaRPr lang="en-US" sz="3200" u="sng" baseline="-25000" dirty="0"/>
          </a:p>
          <a:p>
            <a:pPr algn="l"/>
            <a:r>
              <a:rPr lang="en-US" sz="3200" dirty="0"/>
              <a:t>Factorial                        206.5        14.4  </a:t>
            </a:r>
          </a:p>
          <a:p>
            <a:pPr algn="l"/>
            <a:r>
              <a:rPr lang="en-US" sz="3200" dirty="0"/>
              <a:t>Repeated measure       0.002       0.041   </a:t>
            </a:r>
          </a:p>
          <a:p>
            <a:pPr algn="l"/>
            <a:endParaRPr lang="en-US" dirty="0"/>
          </a:p>
          <a:p>
            <a:pPr algn="l"/>
            <a:r>
              <a:rPr lang="en-US" sz="3200" dirty="0"/>
              <a:t>The pooled </a:t>
            </a:r>
            <a:r>
              <a:rPr lang="en-US" sz="3200" dirty="0" err="1"/>
              <a:t>SD</a:t>
            </a:r>
            <a:r>
              <a:rPr lang="en-US" sz="3200" baseline="-25000" dirty="0" err="1"/>
              <a:t>e</a:t>
            </a:r>
            <a:r>
              <a:rPr lang="en-US" sz="3200" dirty="0"/>
              <a:t> is </a:t>
            </a:r>
            <a:r>
              <a:rPr lang="en-US" sz="3200" b="1" dirty="0"/>
              <a:t>too large </a:t>
            </a:r>
            <a:r>
              <a:rPr lang="en-US" sz="3200" dirty="0"/>
              <a:t>if the subject effect is not taken into account.  If </a:t>
            </a:r>
            <a:r>
              <a:rPr lang="en-US" sz="3200" dirty="0" err="1"/>
              <a:t>SD</a:t>
            </a:r>
            <a:r>
              <a:rPr lang="en-US" sz="3200" baseline="-25000" dirty="0" err="1"/>
              <a:t>e</a:t>
            </a:r>
            <a:r>
              <a:rPr lang="en-US" sz="3200" dirty="0"/>
              <a:t> is too large, SEs for the mean differences are too large &amp; their p values are too large.</a:t>
            </a:r>
          </a:p>
          <a:p>
            <a:pPr algn="l"/>
            <a:r>
              <a:rPr lang="en-US" dirty="0"/>
              <a:t>   </a:t>
            </a:r>
            <a:endParaRPr lang="en-US" sz="3200"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“Yardstick” is critical </a:t>
            </a:r>
          </a:p>
        </p:txBody>
      </p:sp>
      <p:sp>
        <p:nvSpPr>
          <p:cNvPr id="3" name="Content Placeholder 2"/>
          <p:cNvSpPr>
            <a:spLocks noGrp="1"/>
          </p:cNvSpPr>
          <p:nvPr>
            <p:ph idx="1"/>
          </p:nvPr>
        </p:nvSpPr>
        <p:spPr>
          <a:xfrm>
            <a:off x="457200" y="5562600"/>
            <a:ext cx="8229600" cy="563563"/>
          </a:xfrm>
        </p:spPr>
        <p:txBody>
          <a:bodyPr>
            <a:normAutofit lnSpcReduction="10000"/>
          </a:bodyPr>
          <a:lstStyle/>
          <a:p>
            <a:pPr marL="0" indent="0">
              <a:buNone/>
            </a:pPr>
            <a:r>
              <a:rPr lang="en-US" dirty="0"/>
              <a:t>               </a:t>
            </a:r>
            <a:r>
              <a:rPr lang="en-US" dirty="0">
                <a:solidFill>
                  <a:srgbClr val="FF0000"/>
                </a:solidFill>
              </a:rPr>
              <a:t>yardstick:</a:t>
            </a:r>
            <a:r>
              <a:rPr lang="en-US" dirty="0"/>
              <a:t>  </a:t>
            </a:r>
            <a:r>
              <a:rPr lang="en-US" dirty="0">
                <a:solidFill>
                  <a:srgbClr val="FF0000"/>
                </a:solidFill>
              </a:rPr>
              <a:t>_________  1  µm </a:t>
            </a:r>
          </a:p>
        </p:txBody>
      </p:sp>
      <p:pic>
        <p:nvPicPr>
          <p:cNvPr id="1026" name="Picture 2" descr="http://www.publicdomainpictures.net/pictures/10000/nahled/fallen-boulder-rock-14531279383917feY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270" y="1295400"/>
            <a:ext cx="585787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1375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1727</TotalTime>
  <Words>5224</Words>
  <Application>Microsoft Office PowerPoint</Application>
  <PresentationFormat>On-screen Show (4:3)</PresentationFormat>
  <Paragraphs>827</Paragraphs>
  <Slides>82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 Unicode MS</vt:lpstr>
      <vt:lpstr>Arial</vt:lpstr>
      <vt:lpstr>Calibri</vt:lpstr>
      <vt:lpstr>Cambria Math</vt:lpstr>
      <vt:lpstr>Times New Roman</vt:lpstr>
      <vt:lpstr>Default Design</vt:lpstr>
      <vt:lpstr>Section 6 Comparing means &amp; analysis of variance </vt:lpstr>
      <vt:lpstr>How to display means- Bars ok in simple situations</vt:lpstr>
      <vt:lpstr>Presenting means - ANOVA data </vt:lpstr>
      <vt:lpstr>Don’t use bar graphs in complex situations</vt:lpstr>
      <vt:lpstr>Use line graph</vt:lpstr>
      <vt:lpstr>Or (better) use a jitter plot when n is not too big</vt:lpstr>
      <vt:lpstr>Fundamentals- comparing means</vt:lpstr>
      <vt:lpstr>The “Yardstick” is critical </vt:lpstr>
      <vt:lpstr>The “Yardstick” is critical </vt:lpstr>
      <vt:lpstr>The “Yardstick” is critical </vt:lpstr>
      <vt:lpstr>Weight loss comparison</vt:lpstr>
      <vt:lpstr>The variation yardstick</vt:lpstr>
      <vt:lpstr>The variation yardstick</vt:lpstr>
      <vt:lpstr>The SD is the yardstick</vt:lpstr>
      <vt:lpstr>Comparing Means - two groups t test </vt:lpstr>
      <vt:lpstr>How to compute SEd?</vt:lpstr>
      <vt:lpstr>3 or more groups-analysis of variance (ANOVA) Pooled SDs</vt:lpstr>
      <vt:lpstr>Variance (SD) homogeneity assume one underlying “true” SD assumed true for usual ANOVA</vt:lpstr>
      <vt:lpstr>Variance homogeneity</vt:lpstr>
      <vt:lpstr>For ANOVA- Pooled SDe   the common yardstick</vt:lpstr>
      <vt:lpstr>PowerPoint Presentation</vt:lpstr>
      <vt:lpstr>t test vs ANOVA – not the same</vt:lpstr>
      <vt:lpstr>t tests vs ANOVA (cont.) </vt:lpstr>
      <vt:lpstr>t tests vs ANOVA (cont.) </vt:lpstr>
      <vt:lpstr>Multiplicity &amp; F tests</vt:lpstr>
      <vt:lpstr>PowerPoint Presentation</vt:lpstr>
      <vt:lpstr>PowerPoint Presentation</vt:lpstr>
      <vt:lpstr>PowerPoint Presentation</vt:lpstr>
      <vt:lpstr>Analogy to medical screening test</vt:lpstr>
      <vt:lpstr>Variance of Y decomposition </vt:lpstr>
      <vt:lpstr>F statistic interpretation</vt:lpstr>
      <vt:lpstr>F distribution – under null</vt:lpstr>
      <vt:lpstr>F dist 95% confidence contour, m=2</vt:lpstr>
      <vt:lpstr>TBI expt-time to fall off rotating rod</vt:lpstr>
      <vt:lpstr>Ex:Clond-time to fall off rod (sec)</vt:lpstr>
      <vt:lpstr>One way analysis of variance time to fall data,  k=4 groups,  df= k-1=4-1=3  </vt:lpstr>
      <vt:lpstr>Means &amp; SDs in seconds</vt:lpstr>
      <vt:lpstr>Example: KO-no TBI vs KO-TBI</vt:lpstr>
      <vt:lpstr>Mean comparisons- post hoc t</vt:lpstr>
      <vt:lpstr>Multiple comparisons-Tukey’s q</vt:lpstr>
      <vt:lpstr>t or Z (unadjusted) vs q (Tukey) – 3 means</vt:lpstr>
      <vt:lpstr>t (or Z) vs q percentiles for α=0.05, and large n</vt:lpstr>
      <vt:lpstr>Post hoc: t vs Tukey q, k=4</vt:lpstr>
      <vt:lpstr>F (circle) vs q (box), k=2, area=0.95 </vt:lpstr>
      <vt:lpstr>Mean comparisons-Tukey</vt:lpstr>
      <vt:lpstr>Transformations </vt:lpstr>
      <vt:lpstr>Levine test for variance homogeneity</vt:lpstr>
      <vt:lpstr>Brown-Forsythe test for variance homogeneity</vt:lpstr>
      <vt:lpstr>PowerPoint Presentation</vt:lpstr>
      <vt:lpstr>PowerPoint Presentation</vt:lpstr>
      <vt:lpstr>PowerPoint Presentation</vt:lpstr>
      <vt:lpstr>PowerPoint Presentation</vt:lpstr>
      <vt:lpstr>Balanced designs -   ANOVA example Brain Weight data, n=7 x 4 = 28,   nc=7 obs/cell </vt:lpstr>
      <vt:lpstr>PowerPoint Presentation</vt:lpstr>
      <vt:lpstr>Mean brain weights (gms) in Males and Females with and without dementia</vt:lpstr>
      <vt:lpstr>PowerPoint Presentation</vt:lpstr>
      <vt:lpstr>Sum of squares = SS</vt:lpstr>
      <vt:lpstr>PowerPoint Presentation</vt:lpstr>
      <vt:lpstr>Mean brain wt vs dementia &amp; sex parallel = no interaction = additive</vt:lpstr>
      <vt:lpstr>ANOVA intuition </vt:lpstr>
      <vt:lpstr>ANOVA intuition (cont) Y=mean metZ</vt:lpstr>
      <vt:lpstr>Example: 4 x 2 Design</vt:lpstr>
      <vt:lpstr>PowerPoint Presentation</vt:lpstr>
      <vt:lpstr>Multiway ANOVA example</vt:lpstr>
      <vt:lpstr>Why is the ANOVA table useful? </vt:lpstr>
      <vt:lpstr>PowerPoint Presentation</vt:lpstr>
      <vt:lpstr>One of the 8 graphs</vt:lpstr>
      <vt:lpstr>Evaluating the ANOVA table</vt:lpstr>
      <vt:lpstr>Hierarchy rule for interactions</vt:lpstr>
      <vt:lpstr>Depression-final model</vt:lpstr>
      <vt:lpstr>Marginal means-depression</vt:lpstr>
      <vt:lpstr>PowerPoint Presentation</vt:lpstr>
      <vt:lpstr>PowerPoint Presentation</vt:lpstr>
      <vt:lpstr>Balanced versus unbalanced ANOVA below “nc=” denotes the sample size in each cell unbalanced since n not same in each cell</vt:lpstr>
      <vt:lpstr>Repeated measure ANOVA</vt:lpstr>
      <vt:lpstr>Repeated measures ignoring vs exploiting correlation</vt:lpstr>
      <vt:lpstr>Observations correlated over time</vt:lpstr>
      <vt:lpstr>Repeated measures</vt:lpstr>
      <vt:lpstr>Repeated measure vs factorial</vt:lpstr>
      <vt:lpstr>Means &amp; SEs-factorial vs RM</vt:lpstr>
      <vt:lpstr>“subject” effect for repeated measures</vt:lpstr>
      <vt:lpstr>Factorial vs repeated measure ANOVA</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Means Analysis of Variance</dc:title>
  <dc:creator>Gornbein</dc:creator>
  <cp:lastModifiedBy>Jeff Gornbein - MS acct</cp:lastModifiedBy>
  <cp:revision>420</cp:revision>
  <dcterms:created xsi:type="dcterms:W3CDTF">2008-11-12T20:28:35Z</dcterms:created>
  <dcterms:modified xsi:type="dcterms:W3CDTF">2023-11-09T20:03:28Z</dcterms:modified>
</cp:coreProperties>
</file>